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6"/>
  </p:notesMasterIdLst>
  <p:sldIdLst>
    <p:sldId id="256" r:id="rId3"/>
    <p:sldId id="257" r:id="rId4"/>
    <p:sldId id="275" r:id="rId5"/>
    <p:sldId id="290" r:id="rId6"/>
    <p:sldId id="259" r:id="rId7"/>
    <p:sldId id="271" r:id="rId8"/>
    <p:sldId id="258" r:id="rId9"/>
    <p:sldId id="269" r:id="rId10"/>
    <p:sldId id="270" r:id="rId11"/>
    <p:sldId id="272" r:id="rId12"/>
    <p:sldId id="279" r:id="rId13"/>
    <p:sldId id="260" r:id="rId14"/>
    <p:sldId id="280" r:id="rId15"/>
    <p:sldId id="261" r:id="rId16"/>
    <p:sldId id="262" r:id="rId17"/>
    <p:sldId id="288" r:id="rId18"/>
    <p:sldId id="263" r:id="rId19"/>
    <p:sldId id="276" r:id="rId20"/>
    <p:sldId id="277" r:id="rId21"/>
    <p:sldId id="278" r:id="rId22"/>
    <p:sldId id="264" r:id="rId23"/>
    <p:sldId id="274" r:id="rId24"/>
    <p:sldId id="273" r:id="rId25"/>
    <p:sldId id="265" r:id="rId26"/>
    <p:sldId id="281" r:id="rId27"/>
    <p:sldId id="266" r:id="rId28"/>
    <p:sldId id="282" r:id="rId29"/>
    <p:sldId id="267" r:id="rId30"/>
    <p:sldId id="291" r:id="rId31"/>
    <p:sldId id="283" r:id="rId32"/>
    <p:sldId id="284" r:id="rId33"/>
    <p:sldId id="286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0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11/11/14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CFA480D-CB17-4C49-BB2A-C7514E1C7CEA}" type="datetimeFigureOut">
              <a:rPr lang="en-US" smtClean="0"/>
              <a:pPr/>
              <a:t>11/11/14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hyperlink" Target="http://www.citynews.ca/files/2013/11/webselfieiphonesmartphonetwitterfacebook-473x315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jpg"/><Relationship Id="rId9" Type="http://schemas.openxmlformats.org/officeDocument/2006/relationships/image" Target="../media/image37.png"/><Relationship Id="rId10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81800" cy="2957732"/>
          </a:xfrm>
        </p:spPr>
        <p:txBody>
          <a:bodyPr/>
          <a:lstStyle/>
          <a:p>
            <a:r>
              <a:rPr lang="en-US" sz="3800" dirty="0">
                <a:effectLst/>
              </a:rPr>
              <a:t>From “I love you babe” to “leave me alone” </a:t>
            </a:r>
            <a:r>
              <a:rPr lang="en-US" sz="3800" dirty="0" smtClean="0">
                <a:effectLst/>
              </a:rPr>
              <a:t>–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>
                <a:effectLst/>
              </a:rPr>
              <a:t>Romantic </a:t>
            </a:r>
            <a:r>
              <a:rPr lang="en-US" sz="3800" dirty="0">
                <a:effectLst/>
              </a:rPr>
              <a:t>Relationship Breakups on Twitter 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Kiran Garimella, Ingmar Weber, and Sonya Dal </a:t>
            </a:r>
            <a:r>
              <a:rPr lang="en-US" dirty="0" err="1" smtClean="0"/>
              <a:t>Cin</a:t>
            </a:r>
            <a:endParaRPr lang="en-US" dirty="0"/>
          </a:p>
        </p:txBody>
      </p:sp>
      <p:pic>
        <p:nvPicPr>
          <p:cNvPr id="4" name="Picture 3" descr="aal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562600"/>
            <a:ext cx="1752600" cy="1219200"/>
          </a:xfrm>
          <a:prstGeom prst="rect">
            <a:avLst/>
          </a:prstGeom>
        </p:spPr>
      </p:pic>
      <p:pic>
        <p:nvPicPr>
          <p:cNvPr id="5" name="Picture 4" descr="qcr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31" y="5562601"/>
            <a:ext cx="2173069" cy="1219200"/>
          </a:xfrm>
          <a:prstGeom prst="rect">
            <a:avLst/>
          </a:prstGeom>
        </p:spPr>
      </p:pic>
      <p:pic>
        <p:nvPicPr>
          <p:cNvPr id="6" name="Picture 5" descr="michigan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562600"/>
            <a:ext cx="1447800" cy="1219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00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the relationship</a:t>
            </a:r>
            <a:endParaRPr lang="en-US" dirty="0"/>
          </a:p>
        </p:txBody>
      </p:sp>
      <p:pic>
        <p:nvPicPr>
          <p:cNvPr id="5" name="Content Placeholder 4" descr="young_couple_selfi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" b="8709"/>
          <a:stretch>
            <a:fillRect/>
          </a:stretch>
        </p:blipFill>
        <p:spPr>
          <a:xfrm>
            <a:off x="1066800" y="1676400"/>
            <a:ext cx="2743200" cy="3992563"/>
          </a:xfrm>
        </p:spPr>
      </p:pic>
      <p:pic>
        <p:nvPicPr>
          <p:cNvPr id="6" name="Picture 5" descr="old-couple-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2172113" cy="3962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200400"/>
            <a:ext cx="914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VS.</a:t>
            </a:r>
            <a:endParaRPr lang="en-US" sz="35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6629400"/>
            <a:ext cx="7391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Source: </a:t>
            </a:r>
            <a:r>
              <a:rPr lang="en-US" sz="700" dirty="0">
                <a:hlinkClick r:id="rId4"/>
              </a:rPr>
              <a:t>http://www.citynews.ca/files/2013/11/webselfieiphonesmartphonetwitterfacebook-473x315.</a:t>
            </a:r>
            <a:r>
              <a:rPr lang="en-US" sz="700" dirty="0" smtClean="0">
                <a:hlinkClick r:id="rId4"/>
              </a:rPr>
              <a:t>jpg</a:t>
            </a:r>
            <a:r>
              <a:rPr lang="en-US" sz="700" dirty="0"/>
              <a:t>, http://</a:t>
            </a:r>
            <a:r>
              <a:rPr lang="en-US" sz="700" dirty="0" err="1"/>
              <a:t>cdn.comluv.com</a:t>
            </a:r>
            <a:r>
              <a:rPr lang="en-US" sz="700" dirty="0"/>
              <a:t>/</a:t>
            </a:r>
            <a:r>
              <a:rPr lang="en-US" sz="700" dirty="0" err="1"/>
              <a:t>wp</a:t>
            </a:r>
            <a:r>
              <a:rPr lang="en-US" sz="700" dirty="0"/>
              <a:t>-content/uploads/2014/02/old-couple-2.jpg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867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couples who have been longer in a relationship less likely to breakup?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2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the relationship</a:t>
            </a:r>
            <a:endParaRPr lang="en-US" dirty="0"/>
          </a:p>
        </p:txBody>
      </p:sp>
      <p:pic>
        <p:nvPicPr>
          <p:cNvPr id="4" name="Picture 3" descr="relationship_length_tim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2"/>
          <a:stretch/>
        </p:blipFill>
        <p:spPr>
          <a:xfrm>
            <a:off x="0" y="1752600"/>
            <a:ext cx="9144000" cy="3941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580138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The longer you’ve been in a relationship, the lesser is the chance of a breakup.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before_mi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56985"/>
          <a:stretch/>
        </p:blipFill>
        <p:spPr>
          <a:xfrm>
            <a:off x="1371600" y="2057400"/>
            <a:ext cx="3241463" cy="3852806"/>
          </a:xfrm>
          <a:prstGeom prst="rect">
            <a:avLst/>
          </a:prstGeom>
        </p:spPr>
      </p:pic>
      <p:pic>
        <p:nvPicPr>
          <p:cNvPr id="5" name="Picture 4" descr="af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40" b="15748"/>
          <a:stretch/>
        </p:blipFill>
        <p:spPr>
          <a:xfrm>
            <a:off x="5370653" y="2057400"/>
            <a:ext cx="308754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profile</a:t>
            </a:r>
          </a:p>
        </p:txBody>
      </p:sp>
      <p:pic>
        <p:nvPicPr>
          <p:cNvPr id="4" name="Picture 3" descr="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05000"/>
            <a:ext cx="4267200" cy="4114800"/>
          </a:xfrm>
          <a:prstGeom prst="rect">
            <a:avLst/>
          </a:prstGeom>
        </p:spPr>
      </p:pic>
      <p:pic>
        <p:nvPicPr>
          <p:cNvPr id="6" name="Picture 5" descr="befo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4267200" cy="4114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6248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breakup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6248400"/>
            <a:ext cx="16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breakup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communication style</a:t>
            </a:r>
          </a:p>
        </p:txBody>
      </p:sp>
      <p:pic>
        <p:nvPicPr>
          <p:cNvPr id="6" name="Picture 5" descr="couple-figh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3276600" cy="2749255"/>
          </a:xfrm>
          <a:prstGeom prst="rect">
            <a:avLst/>
          </a:prstGeom>
        </p:spPr>
      </p:pic>
      <p:pic>
        <p:nvPicPr>
          <p:cNvPr id="7" name="Picture 6" descr="couple-fighting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19400"/>
            <a:ext cx="34925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64770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http://</a:t>
            </a:r>
            <a:r>
              <a:rPr lang="en-US" sz="1000" dirty="0" err="1"/>
              <a:t>cdn.sheknows.com</a:t>
            </a:r>
            <a:r>
              <a:rPr lang="en-US" sz="1000" dirty="0"/>
              <a:t>/articles/young-couple-fighting-against-red-</a:t>
            </a:r>
            <a:r>
              <a:rPr lang="en-US" sz="1000" dirty="0" err="1" smtClean="0"/>
              <a:t>background.jpg</a:t>
            </a:r>
            <a:r>
              <a:rPr lang="en-US" sz="1000" dirty="0"/>
              <a:t> , http://</a:t>
            </a:r>
            <a:r>
              <a:rPr lang="en-US" sz="1000" dirty="0" err="1"/>
              <a:t>myjoyofliving.com</a:t>
            </a:r>
            <a:r>
              <a:rPr lang="en-US" sz="1000" dirty="0"/>
              <a:t>/</a:t>
            </a:r>
            <a:r>
              <a:rPr lang="en-US" sz="1000" dirty="0" err="1"/>
              <a:t>wp</a:t>
            </a:r>
            <a:r>
              <a:rPr lang="en-US" sz="1000" dirty="0"/>
              <a:t>-content/uploads/2013/02/couple-</a:t>
            </a:r>
            <a:r>
              <a:rPr lang="en-US" sz="1000" dirty="0" err="1"/>
              <a:t>fighting.jpg</a:t>
            </a:r>
            <a:endParaRPr lang="en-US" sz="1000" dirty="0"/>
          </a:p>
        </p:txBody>
      </p:sp>
      <p:pic>
        <p:nvPicPr>
          <p:cNvPr id="9" name="Picture 8" descr="before_breakup_messages_4_gra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4267199" cy="373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0" y="1676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After?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communication style</a:t>
            </a:r>
          </a:p>
        </p:txBody>
      </p:sp>
      <p:pic>
        <p:nvPicPr>
          <p:cNvPr id="4" name="Picture 3" descr="before_breakup_messages_4_gra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4267199" cy="3733800"/>
          </a:xfrm>
          <a:prstGeom prst="rect">
            <a:avLst/>
          </a:prstGeom>
        </p:spPr>
      </p:pic>
      <p:pic>
        <p:nvPicPr>
          <p:cNvPr id="5" name="Picture 4" descr="after_breakup_messages_4_gra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81200"/>
            <a:ext cx="41909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breakup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5867400"/>
            <a:ext cx="16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After breakup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6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communication patterns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How does the communication change compared to users who don</a:t>
            </a:r>
            <a:r>
              <a:rPr lang="fr-FR" dirty="0" smtClean="0"/>
              <a:t>’</a:t>
            </a:r>
            <a:r>
              <a:rPr lang="en-US" dirty="0" smtClean="0"/>
              <a:t>t breakup?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Partner Messages</a:t>
            </a:r>
            <a:endParaRPr lang="en-US" dirty="0"/>
          </a:p>
        </p:txBody>
      </p:sp>
      <p:pic>
        <p:nvPicPr>
          <p:cNvPr id="4" name="Picture 3" descr="partner_messag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429500" cy="44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0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Non-Partner Messages</a:t>
            </a:r>
            <a:endParaRPr lang="en-US" dirty="0"/>
          </a:p>
        </p:txBody>
      </p:sp>
      <p:pic>
        <p:nvPicPr>
          <p:cNvPr id="3" name="Picture 2" descr="non_partner_messag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681344" cy="4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ve_is_everywhe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631084" cy="4223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6629400"/>
            <a:ext cx="75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http://fc07.deviantart.net/fs71/f/2010/093/1/5/</a:t>
            </a:r>
            <a:r>
              <a:rPr lang="en-US" sz="1100" dirty="0" err="1"/>
              <a:t>Love_is_Everywhere_by_Chanti_mei.jpg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Num. Original Tweets</a:t>
            </a:r>
            <a:endParaRPr lang="en-US" dirty="0"/>
          </a:p>
        </p:txBody>
      </p:sp>
      <p:pic>
        <p:nvPicPr>
          <p:cNvPr id="3" name="Picture 2" descr="num_original_twee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6362700" cy="47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the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losses in friends.</a:t>
            </a:r>
            <a:endParaRPr lang="en-US" dirty="0"/>
          </a:p>
        </p:txBody>
      </p:sp>
      <p:pic>
        <p:nvPicPr>
          <p:cNvPr id="10" name="Picture 9" descr="friends_bef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2133600"/>
            <a:ext cx="5557838" cy="33212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37066" y="35491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Friends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the social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 and followers.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13266" y="35491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 Followers</a:t>
            </a:r>
            <a:endParaRPr lang="en-US" dirty="0"/>
          </a:p>
        </p:txBody>
      </p:sp>
      <p:pic>
        <p:nvPicPr>
          <p:cNvPr id="4" name="Picture 3" descr="followers_bef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1059"/>
            <a:ext cx="5562600" cy="32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riends_ch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768960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breakup depression</a:t>
            </a:r>
          </a:p>
        </p:txBody>
      </p:sp>
      <p:pic>
        <p:nvPicPr>
          <p:cNvPr id="6" name="Content Placeholder 5" descr="sad-broken-heart-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99" r="-25399"/>
          <a:stretch/>
        </p:blipFill>
        <p:spPr/>
      </p:pic>
    </p:spTree>
    <p:extLst>
      <p:ext uri="{BB962C8B-B14F-4D97-AF65-F5344CB8AC3E}">
        <p14:creationId xmlns:p14="http://schemas.microsoft.com/office/powerpoint/2010/main" val="31873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breakup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Couples breaking up post more depressed tweets.</a:t>
            </a:r>
          </a:p>
          <a:p>
            <a:endParaRPr lang="en-US" dirty="0"/>
          </a:p>
        </p:txBody>
      </p:sp>
      <p:pic>
        <p:nvPicPr>
          <p:cNvPr id="4" name="Picture 3" descr="de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5794291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5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dumped?</a:t>
            </a:r>
          </a:p>
        </p:txBody>
      </p:sp>
      <p:pic>
        <p:nvPicPr>
          <p:cNvPr id="4" name="Content Placeholder 3" descr="got_dump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2" r="-8862"/>
          <a:stretch>
            <a:fillRect/>
          </a:stretch>
        </p:blipFill>
        <p:spPr>
          <a:xfrm>
            <a:off x="457200" y="179863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97954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Rejector</a:t>
            </a:r>
            <a:r>
              <a:rPr lang="en-US" dirty="0" smtClean="0"/>
              <a:t> vs. </a:t>
            </a:r>
            <a:r>
              <a:rPr lang="en-US" dirty="0" err="1" smtClean="0"/>
              <a:t>Rejectee</a:t>
            </a:r>
            <a:endParaRPr lang="en-US" dirty="0"/>
          </a:p>
        </p:txBody>
      </p:sp>
      <p:pic>
        <p:nvPicPr>
          <p:cNvPr id="4" name="Content Placeholder 3" descr="rejector_rejecte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" b="4190"/>
          <a:stretch>
            <a:fillRect/>
          </a:stretch>
        </p:blipFill>
        <p:spPr>
          <a:xfrm>
            <a:off x="1066800" y="2365978"/>
            <a:ext cx="7114290" cy="391258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Being dumped hurts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1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Will couples with more pre-breakup closeness also be close post breakup?</a:t>
            </a:r>
          </a:p>
          <a:p>
            <a:r>
              <a:rPr lang="en-US" dirty="0" smtClean="0"/>
              <a:t>Yes!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Post breakup closeness</a:t>
            </a:r>
          </a:p>
        </p:txBody>
      </p:sp>
    </p:spTree>
    <p:extLst>
      <p:ext uri="{BB962C8B-B14F-4D97-AF65-F5344CB8AC3E}">
        <p14:creationId xmlns:p14="http://schemas.microsoft.com/office/powerpoint/2010/main" val="104008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 smtClean="0"/>
              <a:t>Stonewalling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Is only one side “doing all the talking”, before the breakup</a:t>
            </a:r>
            <a:r>
              <a:rPr lang="en-US" dirty="0" smtClean="0"/>
              <a:t>?</a:t>
            </a:r>
          </a:p>
          <a:p>
            <a:r>
              <a:rPr lang="en-US" dirty="0" smtClean="0"/>
              <a:t>Yes!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ve_is_everywhe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5631084" cy="4223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400" y="4495800"/>
            <a:ext cx="21336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Breakups are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breakups_are_everywher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810000" cy="252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91200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 85% of Americans go through a breakup at least once in life.</a:t>
            </a:r>
            <a:endParaRPr lang="en-US" sz="2000" b="1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Also..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662940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www.womansavers.com</a:t>
            </a:r>
            <a:r>
              <a:rPr lang="en-US" sz="1200" dirty="0"/>
              <a:t>/images/</a:t>
            </a:r>
            <a:r>
              <a:rPr lang="en-US" sz="1200" dirty="0" err="1" smtClean="0"/>
              <a:t>break_up_advice.jpg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947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just told us what we already knew!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smtClean="0"/>
              <a:t>(Almost) True, but ..</a:t>
            </a:r>
          </a:p>
          <a:p>
            <a:r>
              <a:rPr lang="en-US" dirty="0" smtClean="0"/>
              <a:t>Validates </a:t>
            </a:r>
            <a:r>
              <a:rPr lang="en-US" dirty="0"/>
              <a:t>existing </a:t>
            </a:r>
            <a:r>
              <a:rPr lang="en-US" dirty="0" smtClean="0"/>
              <a:t>models</a:t>
            </a:r>
            <a:endParaRPr lang="en-US" dirty="0"/>
          </a:p>
          <a:p>
            <a:r>
              <a:rPr lang="en-US" dirty="0" smtClean="0"/>
              <a:t>Also validates our data: despite various limitations, it shows expected characteristics.</a:t>
            </a:r>
            <a:endParaRPr lang="en-US" dirty="0"/>
          </a:p>
          <a:p>
            <a:r>
              <a:rPr lang="en-US" dirty="0" smtClean="0"/>
              <a:t>More exhaustive psychological studies possible!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breakup and fight publicly.</a:t>
            </a:r>
          </a:p>
        </p:txBody>
      </p:sp>
    </p:spTree>
    <p:extLst>
      <p:ext uri="{BB962C8B-B14F-4D97-AF65-F5344CB8AC3E}">
        <p14:creationId xmlns:p14="http://schemas.microsoft.com/office/powerpoint/2010/main" val="305921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cool stuff possible!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moving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Same sex</a:t>
            </a:r>
            <a:r>
              <a:rPr lang="en-US" dirty="0"/>
              <a:t>/married couples</a:t>
            </a:r>
            <a:endParaRPr lang="en-US" dirty="0" smtClean="0"/>
          </a:p>
          <a:p>
            <a:r>
              <a:rPr lang="en-US" dirty="0" smtClean="0"/>
              <a:t>Analysis based on gender</a:t>
            </a:r>
          </a:p>
          <a:p>
            <a:r>
              <a:rPr lang="en-US" dirty="0" smtClean="0"/>
              <a:t>Predicting breakups?</a:t>
            </a:r>
          </a:p>
          <a:p>
            <a:r>
              <a:rPr lang="en-US" sz="4000" dirty="0" smtClean="0"/>
              <a:t>Want to collaborate?</a:t>
            </a:r>
          </a:p>
        </p:txBody>
      </p:sp>
    </p:spTree>
    <p:extLst>
      <p:ext uri="{BB962C8B-B14F-4D97-AF65-F5344CB8AC3E}">
        <p14:creationId xmlns:p14="http://schemas.microsoft.com/office/powerpoint/2010/main" val="11952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coverage</a:t>
            </a:r>
            <a:endParaRPr lang="en-US" dirty="0"/>
          </a:p>
        </p:txBody>
      </p:sp>
      <p:pic>
        <p:nvPicPr>
          <p:cNvPr id="4" name="Picture 3" descr="Washington-Post-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4860830" cy="831549"/>
          </a:xfrm>
          <a:prstGeom prst="rect">
            <a:avLst/>
          </a:prstGeom>
        </p:spPr>
      </p:pic>
      <p:pic>
        <p:nvPicPr>
          <p:cNvPr id="5" name="Picture 4" descr="wgn_radio_lo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267200"/>
            <a:ext cx="2540000" cy="998670"/>
          </a:xfrm>
          <a:prstGeom prst="rect">
            <a:avLst/>
          </a:prstGeom>
        </p:spPr>
      </p:pic>
      <p:pic>
        <p:nvPicPr>
          <p:cNvPr id="6" name="Picture 5" descr="womenshealth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724400"/>
            <a:ext cx="3352800" cy="854319"/>
          </a:xfrm>
          <a:prstGeom prst="rect">
            <a:avLst/>
          </a:prstGeom>
        </p:spPr>
      </p:pic>
      <p:pic>
        <p:nvPicPr>
          <p:cNvPr id="7" name="Picture 6" descr="mtv-com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95600"/>
            <a:ext cx="1905000" cy="1110881"/>
          </a:xfrm>
          <a:prstGeom prst="rect">
            <a:avLst/>
          </a:prstGeom>
        </p:spPr>
      </p:pic>
      <p:pic>
        <p:nvPicPr>
          <p:cNvPr id="8" name="Picture 7" descr="Vice_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657600"/>
            <a:ext cx="2971481" cy="937965"/>
          </a:xfrm>
          <a:prstGeom prst="rect">
            <a:avLst/>
          </a:prstGeom>
        </p:spPr>
      </p:pic>
      <p:pic>
        <p:nvPicPr>
          <p:cNvPr id="9" name="Picture 8" descr="mittechreviewlogo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62200"/>
            <a:ext cx="2921000" cy="1032638"/>
          </a:xfrm>
          <a:prstGeom prst="rect">
            <a:avLst/>
          </a:prstGeom>
        </p:spPr>
      </p:pic>
      <p:pic>
        <p:nvPicPr>
          <p:cNvPr id="10" name="Picture 9" descr="mic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395686"/>
            <a:ext cx="2438400" cy="1233714"/>
          </a:xfrm>
          <a:prstGeom prst="rect">
            <a:avLst/>
          </a:prstGeom>
        </p:spPr>
      </p:pic>
      <p:pic>
        <p:nvPicPr>
          <p:cNvPr id="11" name="Picture 10" descr="dailydot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638800"/>
            <a:ext cx="1600200" cy="990599"/>
          </a:xfrm>
          <a:prstGeom prst="rect">
            <a:avLst/>
          </a:prstGeom>
        </p:spPr>
      </p:pic>
      <p:pic>
        <p:nvPicPr>
          <p:cNvPr id="12" name="Picture 11" descr="helsingin_sanomat copy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8000"/>
            <a:ext cx="1533238" cy="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 smtClean="0"/>
              <a:t>Can we find indicators </a:t>
            </a:r>
            <a:r>
              <a:rPr lang="en-US" dirty="0"/>
              <a:t>of an imminent breakup in the form of changes in communication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Is there a connection </a:t>
            </a:r>
            <a:r>
              <a:rPr lang="en-US" dirty="0"/>
              <a:t>between pre- and post-breakup </a:t>
            </a:r>
            <a:r>
              <a:rPr lang="en-US" dirty="0" smtClean="0"/>
              <a:t>closeness</a:t>
            </a:r>
          </a:p>
          <a:p>
            <a:r>
              <a:rPr lang="en-US" dirty="0" smtClean="0"/>
              <a:t>Can we find evidence </a:t>
            </a:r>
            <a:r>
              <a:rPr lang="en-US" dirty="0"/>
              <a:t>for post-breakup depression and its dependence on being either the </a:t>
            </a:r>
            <a:r>
              <a:rPr lang="en-US" dirty="0" err="1"/>
              <a:t>rejector</a:t>
            </a:r>
            <a:r>
              <a:rPr lang="en-US" dirty="0"/>
              <a:t>/</a:t>
            </a:r>
            <a:r>
              <a:rPr lang="en-US" dirty="0" err="1" smtClean="0"/>
              <a:t>rejectee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Connection </a:t>
            </a:r>
            <a:r>
              <a:rPr lang="en-US" dirty="0"/>
              <a:t>between “stonewalling” and relationship breakups.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2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Scale</a:t>
            </a:r>
            <a:endParaRPr lang="en-US" dirty="0" smtClean="0"/>
          </a:p>
          <a:p>
            <a:r>
              <a:rPr lang="en-US" dirty="0" smtClean="0"/>
              <a:t>Less </a:t>
            </a:r>
            <a:r>
              <a:rPr lang="en-US" dirty="0"/>
              <a:t>self-reporting bias</a:t>
            </a:r>
          </a:p>
          <a:p>
            <a:r>
              <a:rPr lang="en-US" dirty="0"/>
              <a:t>Social </a:t>
            </a:r>
            <a:r>
              <a:rPr lang="en-US" dirty="0" smtClean="0"/>
              <a:t>context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Openly </a:t>
            </a:r>
            <a:r>
              <a:rPr lang="en-US" dirty="0" smtClean="0"/>
              <a:t>accessible data</a:t>
            </a:r>
          </a:p>
          <a:p>
            <a:r>
              <a:rPr lang="en-US" dirty="0" smtClean="0"/>
              <a:t>Ease of data collection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0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Twitter?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Lots of noise and lack of well-defined variables</a:t>
            </a:r>
          </a:p>
          <a:p>
            <a:r>
              <a:rPr lang="en-US" dirty="0" smtClean="0"/>
              <a:t>Limited power to determine causal links</a:t>
            </a:r>
          </a:p>
          <a:p>
            <a:r>
              <a:rPr lang="en-US" dirty="0" smtClean="0"/>
              <a:t>Privacy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 descr="before_mik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r="2958"/>
          <a:stretch>
            <a:fillRect/>
          </a:stretch>
        </p:blipFill>
        <p:spPr>
          <a:xfrm>
            <a:off x="152400" y="2667000"/>
            <a:ext cx="4444880" cy="2362200"/>
          </a:xfrm>
        </p:spPr>
      </p:pic>
      <p:pic>
        <p:nvPicPr>
          <p:cNvPr id="5" name="Picture 4" descr="profile_derpi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667000"/>
            <a:ext cx="4495801" cy="2362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992" y="4495800"/>
            <a:ext cx="1820808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4572000"/>
            <a:ext cx="1820808" cy="457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6172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Fake profiles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752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28 hour snapshot of Twitter from July 2013.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8263" y="3886200"/>
            <a:ext cx="807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8263" y="36576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08263" y="36576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575463" y="36576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863" y="40386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Nov 4, 2013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1063" y="400559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Feb 23, 2014</a:t>
            </a:r>
            <a:endParaRPr lang="en-US" sz="1100" dirty="0"/>
          </a:p>
          <a:p>
            <a:r>
              <a:rPr lang="en-US" sz="1100" dirty="0" smtClean="0"/>
              <a:t>(BREAKUP)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965863" y="400559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Apr 24, 2014</a:t>
            </a:r>
            <a:endParaRPr lang="en-US" sz="1100" dirty="0"/>
          </a:p>
        </p:txBody>
      </p:sp>
      <p:pic>
        <p:nvPicPr>
          <p:cNvPr id="14" name="Picture 13" descr="before_mi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56985"/>
          <a:stretch/>
        </p:blipFill>
        <p:spPr>
          <a:xfrm>
            <a:off x="0" y="1752600"/>
            <a:ext cx="1588842" cy="1888499"/>
          </a:xfrm>
          <a:prstGeom prst="rect">
            <a:avLst/>
          </a:prstGeom>
        </p:spPr>
      </p:pic>
      <p:pic>
        <p:nvPicPr>
          <p:cNvPr id="15" name="Picture 14" descr="af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40" b="13667"/>
          <a:stretch/>
        </p:blipFill>
        <p:spPr>
          <a:xfrm>
            <a:off x="3657600" y="1752600"/>
            <a:ext cx="1435812" cy="1905000"/>
          </a:xfrm>
          <a:prstGeom prst="rect">
            <a:avLst/>
          </a:prstGeom>
        </p:spPr>
      </p:pic>
      <p:pic>
        <p:nvPicPr>
          <p:cNvPr id="16" name="Picture 15" descr="afte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3" y="1676400"/>
            <a:ext cx="1630928" cy="1981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2063" y="5040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Tweets, mutual friendships and profile information collected every week</a:t>
            </a:r>
            <a:r>
              <a:rPr lang="en-US" dirty="0" smtClean="0"/>
              <a:t>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71600" y="36576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40386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Nov 11, 2013</a:t>
            </a:r>
            <a:endParaRPr lang="en-US" sz="1100" dirty="0"/>
          </a:p>
        </p:txBody>
      </p:sp>
      <p:pic>
        <p:nvPicPr>
          <p:cNvPr id="22" name="Picture 21" descr="before_mi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56985"/>
          <a:stretch/>
        </p:blipFill>
        <p:spPr>
          <a:xfrm>
            <a:off x="533400" y="1752600"/>
            <a:ext cx="1588842" cy="18884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7758" y="40386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Nov 25, 2013</a:t>
            </a:r>
            <a:endParaRPr lang="en-US" sz="1100" dirty="0"/>
          </a:p>
        </p:txBody>
      </p:sp>
      <p:pic>
        <p:nvPicPr>
          <p:cNvPr id="24" name="Picture 23" descr="before_mi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r="56985"/>
          <a:stretch/>
        </p:blipFill>
        <p:spPr>
          <a:xfrm>
            <a:off x="1306758" y="1752600"/>
            <a:ext cx="1588842" cy="188849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2133600" y="36576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5720" y="46482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Data collected for 24 weeks.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56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3" grpId="0"/>
      <p:bldP spid="17" grpId="0"/>
      <p:bldP spid="21" grpId="1"/>
      <p:bldP spid="21" grpId="2"/>
      <p:bldP spid="23" grpId="2"/>
      <p:bldP spid="26" grpId="0"/>
      <p:bldP spid="27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Using crowdsourcing:</a:t>
            </a:r>
          </a:p>
          <a:p>
            <a:pPr lvl="1"/>
            <a:r>
              <a:rPr lang="en-US" sz="2000" dirty="0"/>
              <a:t>Asked 3 human judges if two users were in a relationship.</a:t>
            </a:r>
          </a:p>
          <a:p>
            <a:pPr lvl="1"/>
            <a:r>
              <a:rPr lang="en-US" sz="2000" dirty="0"/>
              <a:t>Labels for gender</a:t>
            </a:r>
            <a:r>
              <a:rPr lang="en-US" sz="2000" dirty="0" smtClean="0"/>
              <a:t>.</a:t>
            </a:r>
            <a:endParaRPr lang="en-US" dirty="0" smtClean="0"/>
          </a:p>
          <a:p>
            <a:r>
              <a:rPr lang="en-US" dirty="0" smtClean="0"/>
              <a:t>Limited to English speaking users (US, UK, Canada).</a:t>
            </a:r>
          </a:p>
          <a:p>
            <a:r>
              <a:rPr lang="en-US" dirty="0" smtClean="0"/>
              <a:t>Got 661 couples, with high confidence.</a:t>
            </a:r>
          </a:p>
          <a:p>
            <a:r>
              <a:rPr lang="en-US" dirty="0" smtClean="0"/>
              <a:t>Paired each breaking up couple (BR) with a random couple who </a:t>
            </a:r>
            <a:r>
              <a:rPr lang="en-US" dirty="0" err="1" smtClean="0"/>
              <a:t>didn</a:t>
            </a:r>
            <a:r>
              <a:rPr lang="fr-FR" dirty="0" smtClean="0"/>
              <a:t>’</a:t>
            </a:r>
            <a:r>
              <a:rPr lang="en-US" dirty="0" smtClean="0"/>
              <a:t>t breakup (NBR).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6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2A3A41-1071-4D7E-ADFD-E0A4316129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653</Words>
  <Application>Microsoft Macintosh PowerPoint</Application>
  <PresentationFormat>On-screen Show (4:3)</PresentationFormat>
  <Paragraphs>119</Paragraphs>
  <Slides>33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Executive</vt:lpstr>
      <vt:lpstr>From “I love you babe” to “leave me alone” –  Romantic Relationship Breakups on Twitter </vt:lpstr>
      <vt:lpstr>PowerPoint Presentation</vt:lpstr>
      <vt:lpstr>Also.. </vt:lpstr>
      <vt:lpstr>Research Questions</vt:lpstr>
      <vt:lpstr>Why online?</vt:lpstr>
      <vt:lpstr>But…</vt:lpstr>
      <vt:lpstr>Data collection</vt:lpstr>
      <vt:lpstr>Data collection</vt:lpstr>
      <vt:lpstr>Data cleaning</vt:lpstr>
      <vt:lpstr>Results</vt:lpstr>
      <vt:lpstr>Length of the relationship</vt:lpstr>
      <vt:lpstr>Length of the relationship</vt:lpstr>
      <vt:lpstr>Changes in profile</vt:lpstr>
      <vt:lpstr>Changes in the profile</vt:lpstr>
      <vt:lpstr>Changes in communication style</vt:lpstr>
      <vt:lpstr>Changes in communication style</vt:lpstr>
      <vt:lpstr>Changes in communication patterns</vt:lpstr>
      <vt:lpstr>Partner Messages</vt:lpstr>
      <vt:lpstr>Non-Partner Messages</vt:lpstr>
      <vt:lpstr>Num. Original Tweets</vt:lpstr>
      <vt:lpstr>Changes in the social network</vt:lpstr>
      <vt:lpstr>Changes in the social network</vt:lpstr>
      <vt:lpstr>Example</vt:lpstr>
      <vt:lpstr>Post breakup depression</vt:lpstr>
      <vt:lpstr>Post breakup depression</vt:lpstr>
      <vt:lpstr>Got dumped?</vt:lpstr>
      <vt:lpstr>Rejector vs. Rejectee</vt:lpstr>
      <vt:lpstr>PowerPoint Presentation</vt:lpstr>
      <vt:lpstr>Stonewalling</vt:lpstr>
      <vt:lpstr>You just told us what we already knew!</vt:lpstr>
      <vt:lpstr>More cool stuff possible!</vt:lpstr>
      <vt:lpstr>Media coverage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presentation</dc:title>
  <dc:creator/>
  <cp:keywords/>
  <cp:lastModifiedBy/>
  <cp:revision>1</cp:revision>
  <dcterms:modified xsi:type="dcterms:W3CDTF">2014-11-11T14:27:09Z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