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62" r:id="rId5"/>
    <p:sldId id="283" r:id="rId6"/>
    <p:sldId id="264" r:id="rId7"/>
    <p:sldId id="274" r:id="rId8"/>
    <p:sldId id="263" r:id="rId9"/>
    <p:sldId id="265" r:id="rId10"/>
    <p:sldId id="266" r:id="rId11"/>
    <p:sldId id="267" r:id="rId12"/>
    <p:sldId id="268" r:id="rId13"/>
    <p:sldId id="278" r:id="rId14"/>
    <p:sldId id="269" r:id="rId15"/>
    <p:sldId id="280" r:id="rId16"/>
    <p:sldId id="281" r:id="rId17"/>
    <p:sldId id="284" r:id="rId18"/>
    <p:sldId id="285" r:id="rId19"/>
    <p:sldId id="272" r:id="rId20"/>
    <p:sldId id="273" r:id="rId21"/>
    <p:sldId id="271" r:id="rId22"/>
    <p:sldId id="282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31" autoAdjust="0"/>
  </p:normalViewPr>
  <p:slideViewPr>
    <p:cSldViewPr snapToGrid="0" snapToObjects="1">
      <p:cViewPr>
        <p:scale>
          <a:sx n="80" d="100"/>
          <a:sy n="80" d="100"/>
        </p:scale>
        <p:origin x="-200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0398-876A-0D46-AEC1-DEC9D1DC1462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7B569-F7B9-1946-8E7A-90EE918E1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2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reasons</a:t>
            </a:r>
            <a:r>
              <a:rPr lang="en-US" baseline="0" dirty="0" smtClean="0"/>
              <a:t>: First is that the dynamics of a </a:t>
            </a:r>
            <a:r>
              <a:rPr lang="en-US" baseline="0" dirty="0" err="1" smtClean="0"/>
              <a:t>retweet</a:t>
            </a:r>
            <a:r>
              <a:rPr lang="en-US" baseline="0" dirty="0" smtClean="0"/>
              <a:t> will change with the introduction of quote 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</a:t>
            </a:r>
            <a:r>
              <a:rPr lang="en-US" baseline="0" dirty="0" smtClean="0"/>
              <a:t> is reason</a:t>
            </a:r>
          </a:p>
          <a:p>
            <a:r>
              <a:rPr lang="en-US" baseline="0" dirty="0" smtClean="0"/>
              <a:t>During a time when political news websites are complaining about user comments on news articles (because of a lot of abuse and spam),  </a:t>
            </a:r>
            <a:r>
              <a:rPr lang="en-US" baseline="0" dirty="0" smtClean="0"/>
              <a:t>we were interested to see if giving this new power to users on twitter was a good idea..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Liu and Weber [12] show that if two users follow each other and mention each other, it is most likely to be a tweet containing political alignment. On the other hand, for users who do not follow each other, a mention is most likely going to indicate political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disalignment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polite</a:t>
            </a:r>
            <a:r>
              <a:rPr lang="en-US" baseline="0" dirty="0" smtClean="0"/>
              <a:t> agreement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</a:t>
            </a:r>
            <a:r>
              <a:rPr lang="en-US" baseline="0" dirty="0" smtClean="0"/>
              <a:t> rude, disagreement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not make causal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not make </a:t>
            </a:r>
            <a:r>
              <a:rPr lang="en-US" baseline="0" smtClean="0"/>
              <a:t>causal conclusions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7B569-F7B9-1946-8E7A-90EE918E1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6FB9-C137-7C4F-BBE5-A17CD6A40E0F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1376-193B-5843-9EC4-0DCE1FF21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Quote RTs on Twitter: Usage of the New Feature for Political Discourse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Kiran Garimella (Aalto </a:t>
            </a:r>
            <a:r>
              <a:rPr lang="en-US" dirty="0" err="1" smtClean="0"/>
              <a:t>Univeristy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Ingmar Weber (QCRI)</a:t>
            </a:r>
          </a:p>
          <a:p>
            <a:r>
              <a:rPr lang="en-US" dirty="0" err="1" smtClean="0"/>
              <a:t>Munmun</a:t>
            </a:r>
            <a:r>
              <a:rPr lang="en-US" dirty="0" smtClean="0"/>
              <a:t> De </a:t>
            </a:r>
            <a:r>
              <a:rPr lang="en-US" dirty="0" err="1" smtClean="0"/>
              <a:t>Choudhury</a:t>
            </a:r>
            <a:r>
              <a:rPr lang="en-US" dirty="0" smtClean="0"/>
              <a:t> (Georgia Tech)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Presented by Yelena </a:t>
            </a:r>
            <a:r>
              <a:rPr lang="en-US" dirty="0" err="1" smtClean="0">
                <a:solidFill>
                  <a:srgbClr val="000000"/>
                </a:solidFill>
              </a:rPr>
              <a:t>Mejova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4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pic>
        <p:nvPicPr>
          <p:cNvPr id="4" name="Picture 3" descr="Screen Shot 2016-04-23 at 6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87" y="2308998"/>
            <a:ext cx="7378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9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using Quote 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who are more </a:t>
            </a:r>
            <a:r>
              <a:rPr lang="en-US" dirty="0" smtClean="0"/>
              <a:t>social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smtClean="0"/>
              <a:t>Friends</a:t>
            </a:r>
            <a:endParaRPr lang="en-US" dirty="0" smtClean="0"/>
          </a:p>
          <a:p>
            <a:pPr lvl="1"/>
            <a:r>
              <a:rPr lang="en-US" dirty="0" smtClean="0"/>
              <a:t>More Followers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Tweets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een </a:t>
            </a:r>
            <a:r>
              <a:rPr lang="en-US" dirty="0"/>
              <a:t>on Twitter </a:t>
            </a:r>
            <a:r>
              <a:rPr lang="en-US" dirty="0" smtClean="0"/>
              <a:t>longer</a:t>
            </a:r>
          </a:p>
        </p:txBody>
      </p:sp>
    </p:spTree>
    <p:extLst>
      <p:ext uri="{BB962C8B-B14F-4D97-AF65-F5344CB8AC3E}">
        <p14:creationId xmlns:p14="http://schemas.microsoft.com/office/powerpoint/2010/main" val="57964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Following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@mentions between two users: [Liu and Weber’12]</a:t>
            </a:r>
          </a:p>
          <a:p>
            <a:pPr lvl="1"/>
            <a:r>
              <a:rPr lang="en-US" dirty="0" smtClean="0"/>
              <a:t>Following each other =&gt; agreement</a:t>
            </a:r>
          </a:p>
          <a:p>
            <a:pPr lvl="1"/>
            <a:r>
              <a:rPr lang="en-US" dirty="0" smtClean="0"/>
              <a:t>Not following each other =&gt; disagreement</a:t>
            </a:r>
          </a:p>
          <a:p>
            <a:r>
              <a:rPr lang="en-US" dirty="0" smtClean="0"/>
              <a:t>Does this hold for Quote RT?</a:t>
            </a:r>
          </a:p>
        </p:txBody>
      </p:sp>
    </p:spTree>
    <p:extLst>
      <p:ext uri="{BB962C8B-B14F-4D97-AF65-F5344CB8AC3E}">
        <p14:creationId xmlns:p14="http://schemas.microsoft.com/office/powerpoint/2010/main" val="82469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Following Patterns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646523"/>
              </p:ext>
            </p:extLst>
          </p:nvPr>
        </p:nvGraphicFramePr>
        <p:xfrm>
          <a:off x="457200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26229"/>
                <a:gridCol w="1565611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Retweet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Quote 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Seed</a:t>
                      </a:r>
                      <a:r>
                        <a:rPr lang="en-US" baseline="0" dirty="0" smtClean="0"/>
                        <a:t> follows 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follows 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follow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follow in either 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793935" y="2511778"/>
            <a:ext cx="899059" cy="201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416225" y="2511778"/>
            <a:ext cx="899059" cy="201958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93935" y="5418666"/>
            <a:ext cx="2892865" cy="776111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47932" y="5503333"/>
            <a:ext cx="274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Similar to reply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66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Information </a:t>
            </a:r>
            <a:r>
              <a:rPr lang="en-US" dirty="0"/>
              <a:t>S</a:t>
            </a:r>
            <a:r>
              <a:rPr lang="en-US" dirty="0" smtClean="0"/>
              <a:t>pread </a:t>
            </a:r>
            <a:r>
              <a:rPr lang="en-US" dirty="0"/>
              <a:t>F</a:t>
            </a:r>
            <a:r>
              <a:rPr lang="en-US" dirty="0" smtClean="0"/>
              <a:t>urther?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raction </a:t>
            </a:r>
            <a:r>
              <a:rPr lang="en-US" dirty="0"/>
              <a:t>of a user’s followers who also follow the seed </a:t>
            </a:r>
            <a:r>
              <a:rPr lang="en-US" dirty="0" smtClean="0"/>
              <a:t>user.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5776" y="2638778"/>
            <a:ext cx="767645" cy="7337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1521177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0554" y="5829830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86399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51021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0599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72266" y="5791200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78510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40198" y="4092222"/>
            <a:ext cx="558801" cy="5870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4"/>
            <a:endCxn id="18" idx="0"/>
          </p:cNvCxnSpPr>
          <p:nvPr/>
        </p:nvCxnSpPr>
        <p:spPr>
          <a:xfrm>
            <a:off x="4419599" y="3372556"/>
            <a:ext cx="0" cy="719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5" idx="7"/>
          </p:cNvCxnSpPr>
          <p:nvPr/>
        </p:nvCxnSpPr>
        <p:spPr>
          <a:xfrm flipH="1">
            <a:off x="1843972" y="4385734"/>
            <a:ext cx="2296226" cy="1479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6" idx="7"/>
          </p:cNvCxnSpPr>
          <p:nvPr/>
        </p:nvCxnSpPr>
        <p:spPr>
          <a:xfrm flipH="1">
            <a:off x="2795061" y="4593277"/>
            <a:ext cx="1426972" cy="1249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15" idx="0"/>
          </p:cNvCxnSpPr>
          <p:nvPr/>
        </p:nvCxnSpPr>
        <p:spPr>
          <a:xfrm flipH="1">
            <a:off x="3719688" y="4679245"/>
            <a:ext cx="699911" cy="1134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14" idx="0"/>
          </p:cNvCxnSpPr>
          <p:nvPr/>
        </p:nvCxnSpPr>
        <p:spPr>
          <a:xfrm>
            <a:off x="4419599" y="4679245"/>
            <a:ext cx="420511" cy="1134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5"/>
            <a:endCxn id="13" idx="1"/>
          </p:cNvCxnSpPr>
          <p:nvPr/>
        </p:nvCxnSpPr>
        <p:spPr>
          <a:xfrm>
            <a:off x="4617164" y="4593277"/>
            <a:ext cx="924618" cy="1271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2" idx="1"/>
          </p:cNvCxnSpPr>
          <p:nvPr/>
        </p:nvCxnSpPr>
        <p:spPr>
          <a:xfrm>
            <a:off x="4698999" y="4385734"/>
            <a:ext cx="1776938" cy="1495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6"/>
            <a:endCxn id="17" idx="1"/>
          </p:cNvCxnSpPr>
          <p:nvPr/>
        </p:nvCxnSpPr>
        <p:spPr>
          <a:xfrm>
            <a:off x="4698999" y="4385734"/>
            <a:ext cx="2634894" cy="1479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5" idx="0"/>
          </p:cNvCxnSpPr>
          <p:nvPr/>
        </p:nvCxnSpPr>
        <p:spPr>
          <a:xfrm flipH="1">
            <a:off x="1710266" y="3265097"/>
            <a:ext cx="2437929" cy="25486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5"/>
            <a:endCxn id="12" idx="0"/>
          </p:cNvCxnSpPr>
          <p:nvPr/>
        </p:nvCxnSpPr>
        <p:spPr>
          <a:xfrm>
            <a:off x="4691002" y="3265097"/>
            <a:ext cx="1918641" cy="25647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  <a:endCxn id="16" idx="0"/>
          </p:cNvCxnSpPr>
          <p:nvPr/>
        </p:nvCxnSpPr>
        <p:spPr>
          <a:xfrm flipH="1">
            <a:off x="2661355" y="3265097"/>
            <a:ext cx="1486840" cy="252610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550377" y="3414888"/>
            <a:ext cx="1030110" cy="451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195210" y="5725408"/>
            <a:ext cx="6608234" cy="554036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580487" y="4679245"/>
            <a:ext cx="1436511" cy="584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User’s followers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864577" y="2413000"/>
            <a:ext cx="1030110" cy="578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 User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5" idx="1"/>
            <a:endCxn id="4" idx="6"/>
          </p:cNvCxnSpPr>
          <p:nvPr/>
        </p:nvCxnSpPr>
        <p:spPr>
          <a:xfrm flipH="1">
            <a:off x="4803421" y="2702278"/>
            <a:ext cx="1061156" cy="303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1"/>
            <a:endCxn id="18" idx="7"/>
          </p:cNvCxnSpPr>
          <p:nvPr/>
        </p:nvCxnSpPr>
        <p:spPr>
          <a:xfrm flipH="1">
            <a:off x="4617164" y="3640666"/>
            <a:ext cx="1933213" cy="537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1"/>
          </p:cNvCxnSpPr>
          <p:nvPr/>
        </p:nvCxnSpPr>
        <p:spPr>
          <a:xfrm flipH="1">
            <a:off x="5997222" y="4971345"/>
            <a:ext cx="1583265" cy="754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8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Information </a:t>
            </a:r>
            <a:r>
              <a:rPr lang="en-US" dirty="0"/>
              <a:t>S</a:t>
            </a:r>
            <a:r>
              <a:rPr lang="en-US" dirty="0" smtClean="0"/>
              <a:t>pread </a:t>
            </a:r>
            <a:r>
              <a:rPr lang="en-US" dirty="0"/>
              <a:t>F</a:t>
            </a:r>
            <a:r>
              <a:rPr lang="en-US" dirty="0" smtClean="0"/>
              <a:t>urther?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raction </a:t>
            </a:r>
            <a:r>
              <a:rPr lang="en-US" dirty="0"/>
              <a:t>of a user’s followers who also follow the seed </a:t>
            </a:r>
            <a:r>
              <a:rPr lang="en-US" dirty="0" smtClean="0"/>
              <a:t>user.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35776" y="2638778"/>
            <a:ext cx="767645" cy="73377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1521177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0554" y="5829830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86399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51021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30599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72266" y="5791200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78510" y="5813778"/>
            <a:ext cx="378178" cy="3499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40198" y="4092222"/>
            <a:ext cx="558801" cy="58702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4"/>
            <a:endCxn id="18" idx="0"/>
          </p:cNvCxnSpPr>
          <p:nvPr/>
        </p:nvCxnSpPr>
        <p:spPr>
          <a:xfrm>
            <a:off x="4419599" y="3372556"/>
            <a:ext cx="0" cy="719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5" idx="7"/>
          </p:cNvCxnSpPr>
          <p:nvPr/>
        </p:nvCxnSpPr>
        <p:spPr>
          <a:xfrm flipH="1">
            <a:off x="1843972" y="4385734"/>
            <a:ext cx="2296226" cy="1479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6" idx="7"/>
          </p:cNvCxnSpPr>
          <p:nvPr/>
        </p:nvCxnSpPr>
        <p:spPr>
          <a:xfrm flipH="1">
            <a:off x="2795061" y="4593277"/>
            <a:ext cx="1426972" cy="1249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4"/>
            <a:endCxn id="15" idx="0"/>
          </p:cNvCxnSpPr>
          <p:nvPr/>
        </p:nvCxnSpPr>
        <p:spPr>
          <a:xfrm flipH="1">
            <a:off x="3719688" y="4679245"/>
            <a:ext cx="699911" cy="1134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4"/>
            <a:endCxn id="14" idx="0"/>
          </p:cNvCxnSpPr>
          <p:nvPr/>
        </p:nvCxnSpPr>
        <p:spPr>
          <a:xfrm>
            <a:off x="4419599" y="4679245"/>
            <a:ext cx="420511" cy="1134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5"/>
            <a:endCxn id="13" idx="1"/>
          </p:cNvCxnSpPr>
          <p:nvPr/>
        </p:nvCxnSpPr>
        <p:spPr>
          <a:xfrm>
            <a:off x="4617164" y="4593277"/>
            <a:ext cx="924618" cy="12717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6"/>
            <a:endCxn id="12" idx="1"/>
          </p:cNvCxnSpPr>
          <p:nvPr/>
        </p:nvCxnSpPr>
        <p:spPr>
          <a:xfrm>
            <a:off x="4698999" y="4385734"/>
            <a:ext cx="1776938" cy="1495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6"/>
            <a:endCxn id="17" idx="1"/>
          </p:cNvCxnSpPr>
          <p:nvPr/>
        </p:nvCxnSpPr>
        <p:spPr>
          <a:xfrm>
            <a:off x="4698999" y="4385734"/>
            <a:ext cx="2634894" cy="14792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5" idx="0"/>
          </p:cNvCxnSpPr>
          <p:nvPr/>
        </p:nvCxnSpPr>
        <p:spPr>
          <a:xfrm flipH="1">
            <a:off x="1710266" y="3265097"/>
            <a:ext cx="2437929" cy="254868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5"/>
            <a:endCxn id="12" idx="0"/>
          </p:cNvCxnSpPr>
          <p:nvPr/>
        </p:nvCxnSpPr>
        <p:spPr>
          <a:xfrm>
            <a:off x="4691002" y="3265097"/>
            <a:ext cx="1918641" cy="256473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3"/>
            <a:endCxn id="16" idx="0"/>
          </p:cNvCxnSpPr>
          <p:nvPr/>
        </p:nvCxnSpPr>
        <p:spPr>
          <a:xfrm flipH="1">
            <a:off x="2661355" y="3265097"/>
            <a:ext cx="1486840" cy="252610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550377" y="3414888"/>
            <a:ext cx="1030110" cy="4515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1195210" y="5725408"/>
            <a:ext cx="6608234" cy="554036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580487" y="4679245"/>
            <a:ext cx="1436511" cy="584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User’s followers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864577" y="2413000"/>
            <a:ext cx="1030110" cy="5785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 User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5" idx="1"/>
            <a:endCxn id="4" idx="6"/>
          </p:cNvCxnSpPr>
          <p:nvPr/>
        </p:nvCxnSpPr>
        <p:spPr>
          <a:xfrm flipH="1">
            <a:off x="4803421" y="2702278"/>
            <a:ext cx="1061156" cy="303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1"/>
            <a:endCxn id="18" idx="7"/>
          </p:cNvCxnSpPr>
          <p:nvPr/>
        </p:nvCxnSpPr>
        <p:spPr>
          <a:xfrm flipH="1">
            <a:off x="4617164" y="3640666"/>
            <a:ext cx="1933213" cy="537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1"/>
          </p:cNvCxnSpPr>
          <p:nvPr/>
        </p:nvCxnSpPr>
        <p:spPr>
          <a:xfrm flipH="1">
            <a:off x="5997222" y="4971345"/>
            <a:ext cx="1583265" cy="754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33778" y="2702278"/>
            <a:ext cx="7953022" cy="22690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Fraction high -&gt; Information reaches directly from the seed users, spreads only 1 level</a:t>
            </a:r>
          </a:p>
          <a:p>
            <a:pPr algn="ctr"/>
            <a:r>
              <a:rPr lang="en-US" sz="2800" dirty="0" smtClean="0"/>
              <a:t>Fraction low -&gt; Information from the seed users spreads further than 1 level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07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Information Spread Further?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Quote </a:t>
            </a:r>
            <a:r>
              <a:rPr lang="en-US" dirty="0" err="1" smtClean="0"/>
              <a:t>retweets</a:t>
            </a:r>
            <a:r>
              <a:rPr lang="en-US" dirty="0" smtClean="0"/>
              <a:t> have the lowest fraction among </a:t>
            </a:r>
            <a:r>
              <a:rPr lang="en-US" dirty="0" err="1" smtClean="0"/>
              <a:t>retweets</a:t>
            </a:r>
            <a:r>
              <a:rPr lang="en-US" dirty="0" smtClean="0"/>
              <a:t>, replies, mentions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Quote RTs help spread information further!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1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Civility of Discourse?</a:t>
            </a:r>
            <a:endParaRPr lang="en-US" dirty="0"/>
          </a:p>
        </p:txBody>
      </p:sp>
      <p:pic>
        <p:nvPicPr>
          <p:cNvPr id="4" name="Content Placeholder 3" descr="Screen Shot 2016-05-12 at 6.33.2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b="1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336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Civility of </a:t>
            </a:r>
            <a:r>
              <a:rPr lang="en-US" dirty="0" smtClean="0"/>
              <a:t>Discourse?</a:t>
            </a:r>
            <a:endParaRPr lang="en-US" dirty="0"/>
          </a:p>
        </p:txBody>
      </p:sp>
      <p:pic>
        <p:nvPicPr>
          <p:cNvPr id="4" name="Content Placeholder 3" descr="Screen Shot 2016-05-12 at 6.42.1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639" b="-22639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222875" y="3460750"/>
            <a:ext cx="555625" cy="3016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Civility of Discourse?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crowd labeling to get:</a:t>
            </a:r>
          </a:p>
          <a:p>
            <a:pPr lvl="1"/>
            <a:r>
              <a:rPr lang="en-US" dirty="0" smtClean="0"/>
              <a:t>Use of hate words in replies and quotes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easures of agreement/disagreement between original tweet and quote/reply.</a:t>
            </a:r>
          </a:p>
        </p:txBody>
      </p:sp>
    </p:spTree>
    <p:extLst>
      <p:ext uri="{BB962C8B-B14F-4D97-AF65-F5344CB8AC3E}">
        <p14:creationId xmlns:p14="http://schemas.microsoft.com/office/powerpoint/2010/main" val="308359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Quote </a:t>
            </a:r>
            <a:r>
              <a:rPr lang="en-US" dirty="0" err="1" smtClean="0"/>
              <a:t>Retweet</a:t>
            </a:r>
            <a:r>
              <a:rPr lang="en-US" dirty="0" smtClean="0"/>
              <a:t>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feature s</a:t>
            </a:r>
            <a:r>
              <a:rPr lang="en-US" dirty="0" smtClean="0"/>
              <a:t>ince </a:t>
            </a:r>
            <a:r>
              <a:rPr lang="en-US" dirty="0" smtClean="0"/>
              <a:t>April 2015</a:t>
            </a:r>
            <a:endParaRPr lang="en-US" dirty="0"/>
          </a:p>
        </p:txBody>
      </p:sp>
      <p:pic>
        <p:nvPicPr>
          <p:cNvPr id="4" name="Picture 3" descr="Screen Shot 2016-04-23 at 6.26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7" y="2489256"/>
            <a:ext cx="75311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Civility of </a:t>
            </a:r>
            <a:r>
              <a:rPr lang="en-US" dirty="0" smtClean="0"/>
              <a:t>Discourse -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Lesser hate/insults compared to replies</a:t>
            </a:r>
          </a:p>
          <a:p>
            <a:r>
              <a:rPr lang="en-US" dirty="0" smtClean="0"/>
              <a:t>More agreement, lesser </a:t>
            </a:r>
            <a:r>
              <a:rPr lang="en-US" dirty="0" smtClean="0"/>
              <a:t>disagreement, more neutral conversations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4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Quote RT still in its infancy</a:t>
            </a:r>
          </a:p>
          <a:p>
            <a:r>
              <a:rPr lang="en-US" dirty="0" smtClean="0"/>
              <a:t>More similar </a:t>
            </a:r>
            <a:r>
              <a:rPr lang="en-US" dirty="0"/>
              <a:t>in their usage to reply to an original tweet </a:t>
            </a:r>
            <a:r>
              <a:rPr lang="en-US" dirty="0" smtClean="0"/>
              <a:t>than to </a:t>
            </a:r>
            <a:r>
              <a:rPr lang="en-US" dirty="0" err="1" smtClean="0"/>
              <a:t>retweet</a:t>
            </a:r>
            <a:endParaRPr lang="en-US" dirty="0" smtClean="0"/>
          </a:p>
          <a:p>
            <a:r>
              <a:rPr lang="en-US" dirty="0" smtClean="0"/>
              <a:t>Currently still being used by niche users</a:t>
            </a:r>
          </a:p>
        </p:txBody>
      </p:sp>
    </p:spTree>
    <p:extLst>
      <p:ext uri="{BB962C8B-B14F-4D97-AF65-F5344CB8AC3E}">
        <p14:creationId xmlns:p14="http://schemas.microsoft.com/office/powerpoint/2010/main" val="366906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spread information further</a:t>
            </a:r>
          </a:p>
          <a:p>
            <a:r>
              <a:rPr lang="en-US" dirty="0"/>
              <a:t>Less hate and more discussion with Quote RTs</a:t>
            </a:r>
          </a:p>
          <a:p>
            <a:r>
              <a:rPr lang="en-US" i="1" dirty="0"/>
              <a:t>Might </a:t>
            </a:r>
            <a:r>
              <a:rPr lang="en-US" dirty="0"/>
              <a:t>be leading to an improved political </a:t>
            </a:r>
            <a:r>
              <a:rPr lang="en-US" dirty="0" smtClean="0"/>
              <a:t>discourse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8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 descr="l-cBrf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8" y="2727914"/>
            <a:ext cx="482175" cy="482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1738" y="2645608"/>
            <a:ext cx="480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gvrkiran</a:t>
            </a:r>
            <a:endParaRPr lang="en-US" sz="2800" dirty="0"/>
          </a:p>
        </p:txBody>
      </p:sp>
      <p:pic>
        <p:nvPicPr>
          <p:cNvPr id="8" name="Picture 7" descr="l-cBrf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65" y="3362489"/>
            <a:ext cx="482175" cy="482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0455" y="3280183"/>
            <a:ext cx="480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@</a:t>
            </a:r>
            <a:r>
              <a:rPr lang="en-US" sz="2800" dirty="0" err="1" smtClean="0"/>
              <a:t>ingmarweber</a:t>
            </a:r>
            <a:endParaRPr lang="en-US" sz="2800" dirty="0"/>
          </a:p>
        </p:txBody>
      </p:sp>
      <p:pic>
        <p:nvPicPr>
          <p:cNvPr id="10" name="Picture 9" descr="l-cBrf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65" y="4067897"/>
            <a:ext cx="482175" cy="48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80455" y="3985591"/>
            <a:ext cx="4809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@munmun10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043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4" name="Picture 3" descr="Screen Shot 2016-04-23 at 6.2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7" y="2489256"/>
            <a:ext cx="7531100" cy="3098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83847" y="3424541"/>
            <a:ext cx="6536016" cy="1669464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094668" y="5094007"/>
            <a:ext cx="603950" cy="814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467350" y="5880456"/>
            <a:ext cx="3457575" cy="668978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7351" y="5923262"/>
            <a:ext cx="34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Quoted original </a:t>
            </a:r>
            <a:r>
              <a:rPr lang="en-US" sz="2800" dirty="0"/>
              <a:t>t</a:t>
            </a:r>
            <a:r>
              <a:rPr lang="en-US" sz="2800" dirty="0" smtClean="0"/>
              <a:t>weet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1783847" y="2925129"/>
            <a:ext cx="3553423" cy="399530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855599" y="2009021"/>
            <a:ext cx="1717745" cy="668978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837797" y="2343510"/>
            <a:ext cx="1017802" cy="581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50913" y="2053362"/>
            <a:ext cx="162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Comment</a:t>
            </a:r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7483591" y="2698487"/>
            <a:ext cx="1584056" cy="668978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57911" y="2742828"/>
            <a:ext cx="160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Seed user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5950913" y="3004438"/>
            <a:ext cx="1506998" cy="676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67982" y="1294249"/>
            <a:ext cx="833650" cy="668978"/>
          </a:xfrm>
          <a:prstGeom prst="round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2302" y="1350170"/>
            <a:ext cx="85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ser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1484807" y="1963227"/>
            <a:ext cx="2040075" cy="714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9" grpId="0"/>
      <p:bldP spid="21" grpId="0" animBg="1"/>
      <p:bldP spid="22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Quote RTs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dynamics of </a:t>
            </a:r>
            <a:r>
              <a:rPr lang="en-US" dirty="0" err="1" smtClean="0"/>
              <a:t>retweet</a:t>
            </a:r>
            <a:endParaRPr lang="en-US" dirty="0" smtClean="0"/>
          </a:p>
          <a:p>
            <a:r>
              <a:rPr lang="en-US" dirty="0" smtClean="0"/>
              <a:t>Previously, </a:t>
            </a:r>
            <a:r>
              <a:rPr lang="en-US" dirty="0" err="1" smtClean="0"/>
              <a:t>retweet</a:t>
            </a:r>
            <a:r>
              <a:rPr lang="en-US" dirty="0" smtClean="0"/>
              <a:t> =&gt; endorsement</a:t>
            </a:r>
          </a:p>
          <a:p>
            <a:r>
              <a:rPr lang="en-US" dirty="0" smtClean="0"/>
              <a:t>Quote RTs need not be endorsements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58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Comments on political news </a:t>
            </a:r>
            <a:r>
              <a:rPr lang="en-US" sz="3600" dirty="0" smtClean="0"/>
              <a:t>-&gt; disaster!</a:t>
            </a:r>
            <a:endParaRPr lang="en-US" sz="3600" dirty="0"/>
          </a:p>
        </p:txBody>
      </p:sp>
      <p:pic>
        <p:nvPicPr>
          <p:cNvPr id="5" name="Picture 4" descr="Screen Shot 2016-05-12 at 5.58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5" y="1417638"/>
            <a:ext cx="5041900" cy="3860800"/>
          </a:xfrm>
          <a:prstGeom prst="rect">
            <a:avLst/>
          </a:prstGeom>
        </p:spPr>
      </p:pic>
      <p:pic>
        <p:nvPicPr>
          <p:cNvPr id="6" name="Picture 5" descr="Screen Shot 2016-05-12 at 6.06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7909"/>
            <a:ext cx="9144000" cy="3293683"/>
          </a:xfrm>
          <a:prstGeom prst="rect">
            <a:avLst/>
          </a:prstGeom>
        </p:spPr>
      </p:pic>
      <p:pic>
        <p:nvPicPr>
          <p:cNvPr id="7" name="Picture 6" descr="Screen Shot 2016-05-12 at 6.06.5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8471"/>
            <a:ext cx="8483600" cy="3848100"/>
          </a:xfrm>
          <a:prstGeom prst="rect">
            <a:avLst/>
          </a:prstGeom>
        </p:spPr>
      </p:pic>
      <p:pic>
        <p:nvPicPr>
          <p:cNvPr id="9" name="Picture 8" descr="Screen Shot 2016-05-12 at 6.07.5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1243013"/>
            <a:ext cx="5067300" cy="5219700"/>
          </a:xfrm>
          <a:prstGeom prst="rect">
            <a:avLst/>
          </a:prstGeom>
        </p:spPr>
      </p:pic>
      <p:pic>
        <p:nvPicPr>
          <p:cNvPr id="8" name="Picture 7" descr="Screen Shot 2016-05-12 at 6.07.09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471"/>
            <a:ext cx="9144000" cy="25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Does the introduction of a new feature (Quote RT) impact political discourse?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084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192 US political accounts from </a:t>
            </a:r>
            <a:r>
              <a:rPr lang="en-US" dirty="0" err="1" smtClean="0"/>
              <a:t>followerwonk.com</a:t>
            </a:r>
            <a:endParaRPr lang="en-US" dirty="0" smtClean="0"/>
          </a:p>
          <a:p>
            <a:r>
              <a:rPr lang="en-US" dirty="0" smtClean="0"/>
              <a:t>Collected all their </a:t>
            </a:r>
            <a:r>
              <a:rPr lang="en-US" dirty="0" err="1" smtClean="0"/>
              <a:t>retweets</a:t>
            </a:r>
            <a:r>
              <a:rPr lang="en-US" dirty="0" smtClean="0"/>
              <a:t>, replies, mentions  (from Jan-Sept 2015) and quote </a:t>
            </a:r>
            <a:r>
              <a:rPr lang="en-US" dirty="0" err="1" smtClean="0"/>
              <a:t>retweets</a:t>
            </a:r>
            <a:r>
              <a:rPr lang="en-US" dirty="0" smtClean="0"/>
              <a:t> (from Apr-Sept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Opinion/Comment</a:t>
            </a:r>
            <a:endParaRPr lang="en-US" dirty="0"/>
          </a:p>
        </p:txBody>
      </p:sp>
      <p:pic>
        <p:nvPicPr>
          <p:cNvPr id="4" name="Picture 3" descr="Screen Shot 2016-04-23 at 6.3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90" y="2247284"/>
            <a:ext cx="75565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Reply</a:t>
            </a:r>
            <a:endParaRPr lang="en-US" dirty="0"/>
          </a:p>
        </p:txBody>
      </p:sp>
      <p:pic>
        <p:nvPicPr>
          <p:cNvPr id="4" name="Picture 3" descr="Screen Shot 2016-04-23 at 6.3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7" y="2311932"/>
            <a:ext cx="7531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614</Words>
  <Application>Microsoft Macintosh PowerPoint</Application>
  <PresentationFormat>On-screen Show (4:3)</PresentationFormat>
  <Paragraphs>120</Paragraphs>
  <Slides>23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Quote RTs on Twitter: Usage of the New Feature for Political Discourse </vt:lpstr>
      <vt:lpstr>Quote Retweet on Twitter</vt:lpstr>
      <vt:lpstr>Terminology</vt:lpstr>
      <vt:lpstr>Why are Quote RTs Interesting?</vt:lpstr>
      <vt:lpstr>Comments on political news -&gt; disaster!</vt:lpstr>
      <vt:lpstr>Research Question</vt:lpstr>
      <vt:lpstr>Data</vt:lpstr>
      <vt:lpstr>Some Use Cases</vt:lpstr>
      <vt:lpstr>Some Use Cases</vt:lpstr>
      <vt:lpstr>Some Use Cases</vt:lpstr>
      <vt:lpstr>Who’s using Quote RTs?</vt:lpstr>
      <vt:lpstr>Mutual Following Patterns</vt:lpstr>
      <vt:lpstr>Mutual Following Patterns</vt:lpstr>
      <vt:lpstr>Does Information Spread Further?</vt:lpstr>
      <vt:lpstr>Does Information Spread Further?</vt:lpstr>
      <vt:lpstr>Does Information Spread Further?</vt:lpstr>
      <vt:lpstr>Civility of Discourse?</vt:lpstr>
      <vt:lpstr>Civility of Discourse?</vt:lpstr>
      <vt:lpstr>Civility of Discourse?</vt:lpstr>
      <vt:lpstr>Civility of Discourse - Findings</vt:lpstr>
      <vt:lpstr>Summary</vt:lpstr>
      <vt:lpstr>Summary</vt:lpstr>
      <vt:lpstr>Thank you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 RTs on Twitter: Usage of the New Feature for Political Discourse</dc:title>
  <dc:creator>Kiran Garimella</dc:creator>
  <cp:lastModifiedBy>Kiran Garimella</cp:lastModifiedBy>
  <cp:revision>141</cp:revision>
  <dcterms:created xsi:type="dcterms:W3CDTF">2016-04-23T10:50:04Z</dcterms:created>
  <dcterms:modified xsi:type="dcterms:W3CDTF">2016-05-12T16:59:16Z</dcterms:modified>
</cp:coreProperties>
</file>