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299" r:id="rId39"/>
    <p:sldId id="300" r:id="rId40"/>
    <p:sldId id="301" r:id="rId41"/>
    <p:sldId id="302" r:id="rId42"/>
    <p:sldId id="303" r:id="rId43"/>
    <p:sldId id="305" r:id="rId44"/>
    <p:sldId id="306" r:id="rId45"/>
    <p:sldId id="307" r:id="rId46"/>
    <p:sldId id="286" r:id="rId47"/>
    <p:sldId id="294" r:id="rId48"/>
    <p:sldId id="295" r:id="rId49"/>
    <p:sldId id="296" r:id="rId50"/>
    <p:sldId id="297" r:id="rId51"/>
    <p:sldId id="298" r:id="rId52"/>
    <p:sldId id="285" r:id="rId53"/>
    <p:sldId id="287" r:id="rId54"/>
    <p:sldId id="288" r:id="rId55"/>
    <p:sldId id="289" r:id="rId56"/>
    <p:sldId id="290" r:id="rId57"/>
    <p:sldId id="291" r:id="rId58"/>
    <p:sldId id="292" r:id="rId59"/>
    <p:sldId id="293" r:id="rId6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62" autoAdjust="0"/>
    <p:restoredTop sz="99822" autoAdjust="0"/>
  </p:normalViewPr>
  <p:slideViewPr>
    <p:cSldViewPr>
      <p:cViewPr varScale="1">
        <p:scale>
          <a:sx n="74" d="100"/>
          <a:sy n="74" d="100"/>
        </p:scale>
        <p:origin x="-960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01-Sep-20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01-Sep-20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59053" y="2329433"/>
            <a:ext cx="4474845" cy="3934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01-Sep-20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4242815"/>
            <a:ext cx="8968740" cy="2758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11995" y="4244340"/>
            <a:ext cx="3076955" cy="2758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2590800"/>
            <a:ext cx="8968740" cy="1659889"/>
          </a:xfrm>
          <a:custGeom>
            <a:avLst/>
            <a:gdLst/>
            <a:ahLst/>
            <a:cxnLst/>
            <a:rect l="l" t="t" r="r" b="b"/>
            <a:pathLst>
              <a:path w="8968740" h="1659889">
                <a:moveTo>
                  <a:pt x="8968740" y="0"/>
                </a:moveTo>
                <a:lnTo>
                  <a:pt x="0" y="0"/>
                </a:lnTo>
                <a:lnTo>
                  <a:pt x="0" y="1659636"/>
                </a:lnTo>
                <a:lnTo>
                  <a:pt x="8968740" y="1659636"/>
                </a:lnTo>
                <a:lnTo>
                  <a:pt x="896874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111995" y="2590800"/>
            <a:ext cx="3077210" cy="1659889"/>
          </a:xfrm>
          <a:custGeom>
            <a:avLst/>
            <a:gdLst/>
            <a:ahLst/>
            <a:cxnLst/>
            <a:rect l="l" t="t" r="r" b="b"/>
            <a:pathLst>
              <a:path w="3077209" h="1659889">
                <a:moveTo>
                  <a:pt x="3076955" y="0"/>
                </a:moveTo>
                <a:lnTo>
                  <a:pt x="0" y="0"/>
                </a:lnTo>
                <a:lnTo>
                  <a:pt x="0" y="1659636"/>
                </a:lnTo>
                <a:lnTo>
                  <a:pt x="3076955" y="1659636"/>
                </a:lnTo>
                <a:lnTo>
                  <a:pt x="3076955" y="0"/>
                </a:lnTo>
                <a:close/>
              </a:path>
            </a:pathLst>
          </a:custGeom>
          <a:solidFill>
            <a:srgbClr val="39C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01-Sep-20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01-Sep-20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970532"/>
            <a:ext cx="10437876" cy="3215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585704" y="1970532"/>
            <a:ext cx="1603248" cy="1447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609600"/>
            <a:ext cx="10438130" cy="1369060"/>
          </a:xfrm>
          <a:custGeom>
            <a:avLst/>
            <a:gdLst/>
            <a:ahLst/>
            <a:cxnLst/>
            <a:rect l="l" t="t" r="r" b="b"/>
            <a:pathLst>
              <a:path w="10438130" h="1369060">
                <a:moveTo>
                  <a:pt x="10437876" y="0"/>
                </a:moveTo>
                <a:lnTo>
                  <a:pt x="0" y="0"/>
                </a:lnTo>
                <a:lnTo>
                  <a:pt x="0" y="1368552"/>
                </a:lnTo>
                <a:lnTo>
                  <a:pt x="10437876" y="1368552"/>
                </a:lnTo>
                <a:lnTo>
                  <a:pt x="10437876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585704" y="609600"/>
            <a:ext cx="1603375" cy="1369060"/>
          </a:xfrm>
          <a:custGeom>
            <a:avLst/>
            <a:gdLst/>
            <a:ahLst/>
            <a:cxnLst/>
            <a:rect l="l" t="t" r="r" b="b"/>
            <a:pathLst>
              <a:path w="1603375" h="1369060">
                <a:moveTo>
                  <a:pt x="1603248" y="0"/>
                </a:moveTo>
                <a:lnTo>
                  <a:pt x="0" y="0"/>
                </a:lnTo>
                <a:lnTo>
                  <a:pt x="0" y="1368552"/>
                </a:lnTo>
                <a:lnTo>
                  <a:pt x="1603248" y="1368552"/>
                </a:lnTo>
                <a:lnTo>
                  <a:pt x="1603248" y="0"/>
                </a:lnTo>
                <a:close/>
              </a:path>
            </a:pathLst>
          </a:custGeom>
          <a:solidFill>
            <a:srgbClr val="39C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9053" y="718820"/>
            <a:ext cx="10673892" cy="1068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4687" y="2330450"/>
            <a:ext cx="9808210" cy="2136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01-Sep-20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4105" y="3205937"/>
            <a:ext cx="8096884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Operators </a:t>
            </a:r>
            <a:r>
              <a:rPr sz="5400" spc="-5" dirty="0"/>
              <a:t>and</a:t>
            </a:r>
            <a:r>
              <a:rPr sz="5400" spc="-65" dirty="0"/>
              <a:t> </a:t>
            </a:r>
            <a:r>
              <a:rPr sz="5400" dirty="0"/>
              <a:t>Expressions</a:t>
            </a:r>
            <a:endParaRPr sz="5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72656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Arithmetic operators </a:t>
            </a:r>
            <a:r>
              <a:rPr spc="-5" dirty="0"/>
              <a:t>and char</a:t>
            </a:r>
            <a:r>
              <a:rPr spc="-105" dirty="0"/>
              <a:t> </a:t>
            </a:r>
            <a:r>
              <a:rPr spc="-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424" y="2702051"/>
            <a:ext cx="5381625" cy="313944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Times New Roman"/>
              <a:cs typeface="Times New Roman"/>
            </a:endParaRPr>
          </a:p>
          <a:p>
            <a:pPr marL="90805" marR="306959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#include&lt;iostream.h&gt;  void main()</a:t>
            </a:r>
            <a:endParaRPr sz="1800">
              <a:latin typeface="Trebuchet MS"/>
              <a:cs typeface="Trebuchet MS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15938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char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ch=‘A’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;</a:t>
            </a:r>
            <a:endParaRPr sz="1800">
              <a:latin typeface="Trebuchet MS"/>
              <a:cs typeface="Trebuchet MS"/>
            </a:endParaRPr>
          </a:p>
          <a:p>
            <a:pPr marL="90805" marR="24828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cout&lt;&lt;“The value of character variable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is:”&lt;&lt;ch; 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ch=ch+1;</a:t>
            </a:r>
            <a:endParaRPr sz="1800">
              <a:latin typeface="Trebuchet MS"/>
              <a:cs typeface="Trebuchet MS"/>
            </a:endParaRPr>
          </a:p>
          <a:p>
            <a:pPr marL="9080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cout&lt;&lt;“\n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value after adding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:”&lt;&lt;ch;</a:t>
            </a:r>
            <a:endParaRPr sz="1800">
              <a:latin typeface="Trebuchet MS"/>
              <a:cs typeface="Trebuchet MS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16752" y="2702051"/>
            <a:ext cx="5382895" cy="147828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0640" rIns="0" bIns="0" rtlCol="0">
            <a:spAutoFit/>
          </a:bodyPr>
          <a:lstStyle/>
          <a:p>
            <a:pPr marL="92075" marR="1557020">
              <a:lnSpc>
                <a:spcPct val="100000"/>
              </a:lnSpc>
              <a:spcBef>
                <a:spcPts val="32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value of character variable is:</a:t>
            </a:r>
            <a:r>
              <a:rPr sz="18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  The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value after adding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1 :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42379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Relational</a:t>
            </a:r>
            <a:r>
              <a:rPr spc="-75" dirty="0"/>
              <a:t> </a:t>
            </a:r>
            <a:r>
              <a:rPr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053" y="2324861"/>
            <a:ext cx="4282440" cy="262128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5" dirty="0">
                <a:solidFill>
                  <a:srgbClr val="FFFFFF"/>
                </a:solidFill>
                <a:latin typeface="Trebuchet MS"/>
                <a:cs typeface="Trebuchet MS"/>
              </a:rPr>
              <a:t>Relational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operators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are used  to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form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conditions in an  expression.</a:t>
            </a:r>
            <a:endParaRPr sz="2400">
              <a:latin typeface="Trebuchet MS"/>
              <a:cs typeface="Trebuchet MS"/>
            </a:endParaRPr>
          </a:p>
          <a:p>
            <a:pPr marL="241300" marR="6350" indent="-228600">
              <a:lnSpc>
                <a:spcPct val="90000"/>
              </a:lnSpc>
              <a:spcBef>
                <a:spcPts val="96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They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are mainly used to  compare variables with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other 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variables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2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constants.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They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are binary in</a:t>
            </a:r>
            <a:r>
              <a:rPr sz="24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nature</a:t>
            </a:r>
            <a:endParaRPr sz="24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588000" y="2330450"/>
          <a:ext cx="5525770" cy="31343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2135"/>
                <a:gridCol w="1905635"/>
                <a:gridCol w="1778000"/>
              </a:tblGrid>
              <a:tr h="370839">
                <a:tc>
                  <a:txBody>
                    <a:bodyPr/>
                    <a:lstStyle/>
                    <a:p>
                      <a:pPr marR="78867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800" b="1" spc="-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ator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9CD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9CD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Expression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9CDE7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&gt;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CF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Greater than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CF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a&gt;b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CF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&lt;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Less</a:t>
                      </a:r>
                      <a:r>
                        <a:rPr sz="18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than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a&lt;b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9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R="79248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&gt;=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CF6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038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Greater than</a:t>
                      </a:r>
                      <a:r>
                        <a:rPr sz="1800" spc="-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or  equal</a:t>
                      </a:r>
                      <a:r>
                        <a:rPr sz="18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to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CF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a&gt;=b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CF6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R="79248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&lt;=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Less than</a:t>
                      </a:r>
                      <a:r>
                        <a:rPr sz="18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or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equal</a:t>
                      </a:r>
                      <a:r>
                        <a:rPr sz="18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to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a&lt;=b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9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R="79248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==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CF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Equal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to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CF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a==b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CF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R="81153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!=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Not equal</a:t>
                      </a:r>
                      <a:r>
                        <a:rPr sz="18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to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a!=b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42379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Relational</a:t>
            </a:r>
            <a:r>
              <a:rPr spc="-75" dirty="0"/>
              <a:t> </a:t>
            </a:r>
            <a:r>
              <a:rPr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053" y="2324861"/>
            <a:ext cx="8964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result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of a relational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expression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is either true(1)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or false</a:t>
            </a:r>
            <a:r>
              <a:rPr sz="2400" spc="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(0).</a:t>
            </a:r>
            <a:endParaRPr sz="24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04720" y="3096260"/>
          <a:ext cx="7549515" cy="30225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6505"/>
                <a:gridCol w="2516505"/>
                <a:gridCol w="2516505"/>
              </a:tblGrid>
              <a:tr h="370839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2608580" algn="l"/>
                        </a:tabLst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Variable</a:t>
                      </a:r>
                      <a:r>
                        <a:rPr sz="1800" b="1" spc="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value	Example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Expression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3485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Result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4851"/>
                    </a:solidFill>
                  </a:tcPr>
                </a:tc>
              </a:tr>
              <a:tr h="14630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a=9,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b=8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CFD0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1791335" indent="-12128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a&gt;b  a&gt;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=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b 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=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=b  a!=b  a&gt;2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CF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True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or</a:t>
                      </a:r>
                      <a:r>
                        <a:rPr sz="180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True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or</a:t>
                      </a:r>
                      <a:r>
                        <a:rPr sz="180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False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or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True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or</a:t>
                      </a:r>
                      <a:r>
                        <a:rPr sz="180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True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or</a:t>
                      </a:r>
                      <a:r>
                        <a:rPr sz="180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CFD0"/>
                    </a:solidFill>
                  </a:tcPr>
                </a:tc>
              </a:tr>
              <a:tr h="11887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a=9,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b=9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9E9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928495" algn="just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&gt;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=b  a=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=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b 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a!=b  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b&gt;9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9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True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or</a:t>
                      </a:r>
                      <a:r>
                        <a:rPr sz="180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True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or</a:t>
                      </a:r>
                      <a:r>
                        <a:rPr sz="180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False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or</a:t>
                      </a:r>
                      <a:r>
                        <a:rPr sz="1800" spc="-1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False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or</a:t>
                      </a:r>
                      <a:r>
                        <a:rPr sz="1800" spc="-1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9E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54673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 </a:t>
            </a:r>
            <a:r>
              <a:rPr spc="-20" dirty="0"/>
              <a:t>Relational</a:t>
            </a:r>
            <a:r>
              <a:rPr spc="-55" dirty="0"/>
              <a:t> </a:t>
            </a:r>
            <a:r>
              <a:rPr dirty="0"/>
              <a:t>Operators</a:t>
            </a:r>
          </a:p>
        </p:txBody>
      </p:sp>
      <p:sp>
        <p:nvSpPr>
          <p:cNvPr id="3" name="object 3"/>
          <p:cNvSpPr/>
          <p:nvPr/>
        </p:nvSpPr>
        <p:spPr>
          <a:xfrm>
            <a:off x="5663184" y="2791967"/>
            <a:ext cx="5447030" cy="2677795"/>
          </a:xfrm>
          <a:custGeom>
            <a:avLst/>
            <a:gdLst/>
            <a:ahLst/>
            <a:cxnLst/>
            <a:rect l="l" t="t" r="r" b="b"/>
            <a:pathLst>
              <a:path w="5447030" h="2677795">
                <a:moveTo>
                  <a:pt x="5446775" y="0"/>
                </a:moveTo>
                <a:lnTo>
                  <a:pt x="0" y="0"/>
                </a:lnTo>
                <a:lnTo>
                  <a:pt x="0" y="2677667"/>
                </a:lnTo>
                <a:lnTo>
                  <a:pt x="5446775" y="2677667"/>
                </a:lnTo>
                <a:lnTo>
                  <a:pt x="54467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663184" y="2791967"/>
            <a:ext cx="5447030" cy="267779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91440" marR="313436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#include&lt;iostream.h&gt;  void main()</a:t>
            </a:r>
            <a:endParaRPr sz="180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160020" marR="407289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int a,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b; 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a=20,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b=12;</a:t>
            </a:r>
            <a:endParaRPr sz="1800">
              <a:latin typeface="Trebuchet MS"/>
              <a:cs typeface="Trebuchet MS"/>
            </a:endParaRPr>
          </a:p>
          <a:p>
            <a:pPr marL="91440" marR="42735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cout&lt;&lt;“\n a&gt;b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=”&lt;&lt;(a&gt;b)&lt;&lt;“\t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a!=b =“&lt;&lt; (a!=b); 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b=b+8;</a:t>
            </a:r>
            <a:endParaRPr sz="1800">
              <a:latin typeface="Trebuchet MS"/>
              <a:cs typeface="Trebuchet MS"/>
            </a:endParaRPr>
          </a:p>
          <a:p>
            <a:pPr marL="91440">
              <a:lnSpc>
                <a:spcPts val="2150"/>
              </a:lnSpc>
              <a:tabLst>
                <a:tab pos="1683385" algn="l"/>
              </a:tabLst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cout&lt;&lt;“\n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a&gt;b	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=”&lt;&lt;(a&gt;b)&lt;&lt;“\t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a==b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=”&lt;&lt;(a==b);</a:t>
            </a:r>
            <a:endParaRPr sz="1800">
              <a:latin typeface="Trebuchet MS"/>
              <a:cs typeface="Trebuchet MS"/>
            </a:endParaRPr>
          </a:p>
          <a:p>
            <a:pPr marL="91440">
              <a:lnSpc>
                <a:spcPts val="2870"/>
              </a:lnSpc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}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63184" y="5769864"/>
            <a:ext cx="5447030" cy="1015365"/>
          </a:xfrm>
          <a:custGeom>
            <a:avLst/>
            <a:gdLst/>
            <a:ahLst/>
            <a:cxnLst/>
            <a:rect l="l" t="t" r="r" b="b"/>
            <a:pathLst>
              <a:path w="5447030" h="1015365">
                <a:moveTo>
                  <a:pt x="5446775" y="0"/>
                </a:moveTo>
                <a:lnTo>
                  <a:pt x="0" y="0"/>
                </a:lnTo>
                <a:lnTo>
                  <a:pt x="0" y="1014984"/>
                </a:lnTo>
                <a:lnTo>
                  <a:pt x="5446775" y="1014984"/>
                </a:lnTo>
                <a:lnTo>
                  <a:pt x="54467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742178" y="5798007"/>
            <a:ext cx="7696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a&gt;b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a&gt;b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33907" y="5798007"/>
            <a:ext cx="890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a!=b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a==b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2879" y="2514600"/>
            <a:ext cx="3406140" cy="323278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0640" rIns="0" bIns="0" rtlCol="0">
            <a:spAutoFit/>
          </a:bodyPr>
          <a:lstStyle/>
          <a:p>
            <a:pPr marL="91440" marR="1094105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#include&lt;iostream.h&gt;  void main()</a:t>
            </a:r>
            <a:endParaRPr sz="180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160020" marR="9017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int a=2, b=1,c=4,d=6,e=9,f=-6;  cout&lt;&lt;(a&gt;b)&lt;&lt;endl;  cout&lt;&lt;(b&gt;c)&lt;&lt;endl;  cout&lt;&lt;(d&lt;=e)&lt;&lt;endl;  cout&lt;&lt;(e!=f)&lt;&lt;endl;  cout&lt;&lt;(c&gt;=a)&lt;&lt;endl;  cout&lt;&lt;(a==d);</a:t>
            </a:r>
            <a:endParaRPr sz="1800">
              <a:latin typeface="Trebuchet MS"/>
              <a:cs typeface="Trebuchet MS"/>
            </a:endParaRPr>
          </a:p>
          <a:p>
            <a:pPr marL="91440">
              <a:lnSpc>
                <a:spcPts val="2860"/>
              </a:lnSpc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}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75532" y="2514600"/>
            <a:ext cx="948055" cy="2677795"/>
          </a:xfrm>
          <a:custGeom>
            <a:avLst/>
            <a:gdLst/>
            <a:ahLst/>
            <a:cxnLst/>
            <a:rect l="l" t="t" r="r" b="b"/>
            <a:pathLst>
              <a:path w="948054" h="2677795">
                <a:moveTo>
                  <a:pt x="947927" y="0"/>
                </a:moveTo>
                <a:lnTo>
                  <a:pt x="0" y="0"/>
                </a:lnTo>
                <a:lnTo>
                  <a:pt x="0" y="2677668"/>
                </a:lnTo>
                <a:lnTo>
                  <a:pt x="947927" y="2677668"/>
                </a:lnTo>
                <a:lnTo>
                  <a:pt x="9479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75532" y="2514600"/>
            <a:ext cx="948055" cy="267779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5"/>
              </a:spcBef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240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endParaRPr sz="240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240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240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240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14706" y="1966086"/>
            <a:ext cx="1691005" cy="577850"/>
            <a:chOff x="314706" y="1966086"/>
            <a:chExt cx="1691005" cy="577850"/>
          </a:xfrm>
        </p:grpSpPr>
        <p:sp>
          <p:nvSpPr>
            <p:cNvPr id="12" name="object 12"/>
            <p:cNvSpPr/>
            <p:nvPr/>
          </p:nvSpPr>
          <p:spPr>
            <a:xfrm>
              <a:off x="314706" y="1966086"/>
              <a:ext cx="1691005" cy="577850"/>
            </a:xfrm>
            <a:custGeom>
              <a:avLst/>
              <a:gdLst/>
              <a:ahLst/>
              <a:cxnLst/>
              <a:rect l="l" t="t" r="r" b="b"/>
              <a:pathLst>
                <a:path w="1691005" h="577850">
                  <a:moveTo>
                    <a:pt x="1643888" y="0"/>
                  </a:moveTo>
                  <a:lnTo>
                    <a:pt x="0" y="210947"/>
                  </a:lnTo>
                  <a:lnTo>
                    <a:pt x="47002" y="577341"/>
                  </a:lnTo>
                  <a:lnTo>
                    <a:pt x="1690877" y="366395"/>
                  </a:lnTo>
                  <a:lnTo>
                    <a:pt x="1643888" y="0"/>
                  </a:lnTo>
                  <a:close/>
                </a:path>
              </a:pathLst>
            </a:custGeom>
            <a:solidFill>
              <a:srgbClr val="E473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5330" y="2142870"/>
              <a:ext cx="984250" cy="287655"/>
            </a:xfrm>
            <a:custGeom>
              <a:avLst/>
              <a:gdLst/>
              <a:ahLst/>
              <a:cxnLst/>
              <a:rect l="l" t="t" r="r" b="b"/>
              <a:pathLst>
                <a:path w="984250" h="287655">
                  <a:moveTo>
                    <a:pt x="61483" y="118225"/>
                  </a:moveTo>
                  <a:lnTo>
                    <a:pt x="30200" y="119252"/>
                  </a:lnTo>
                  <a:lnTo>
                    <a:pt x="26362" y="119848"/>
                  </a:lnTo>
                  <a:lnTo>
                    <a:pt x="0" y="124205"/>
                  </a:lnTo>
                  <a:lnTo>
                    <a:pt x="20815" y="286512"/>
                  </a:lnTo>
                  <a:lnTo>
                    <a:pt x="42964" y="283590"/>
                  </a:lnTo>
                  <a:lnTo>
                    <a:pt x="34950" y="221106"/>
                  </a:lnTo>
                  <a:lnTo>
                    <a:pt x="43459" y="220852"/>
                  </a:lnTo>
                  <a:lnTo>
                    <a:pt x="48958" y="220471"/>
                  </a:lnTo>
                  <a:lnTo>
                    <a:pt x="51473" y="220217"/>
                  </a:lnTo>
                  <a:lnTo>
                    <a:pt x="78354" y="213290"/>
                  </a:lnTo>
                  <a:lnTo>
                    <a:pt x="95445" y="201294"/>
                  </a:lnTo>
                  <a:lnTo>
                    <a:pt x="32385" y="201294"/>
                  </a:lnTo>
                  <a:lnTo>
                    <a:pt x="24701" y="141350"/>
                  </a:lnTo>
                  <a:lnTo>
                    <a:pt x="29705" y="139953"/>
                  </a:lnTo>
                  <a:lnTo>
                    <a:pt x="33680" y="139064"/>
                  </a:lnTo>
                  <a:lnTo>
                    <a:pt x="36626" y="138683"/>
                  </a:lnTo>
                  <a:lnTo>
                    <a:pt x="56093" y="138041"/>
                  </a:lnTo>
                  <a:lnTo>
                    <a:pt x="100069" y="138041"/>
                  </a:lnTo>
                  <a:lnTo>
                    <a:pt x="99830" y="137362"/>
                  </a:lnTo>
                  <a:lnTo>
                    <a:pt x="84693" y="124269"/>
                  </a:lnTo>
                  <a:lnTo>
                    <a:pt x="61483" y="118225"/>
                  </a:lnTo>
                  <a:close/>
                </a:path>
                <a:path w="984250" h="287655">
                  <a:moveTo>
                    <a:pt x="100069" y="138041"/>
                  </a:moveTo>
                  <a:lnTo>
                    <a:pt x="56093" y="138041"/>
                  </a:lnTo>
                  <a:lnTo>
                    <a:pt x="70543" y="141827"/>
                  </a:lnTo>
                  <a:lnTo>
                    <a:pt x="79976" y="150042"/>
                  </a:lnTo>
                  <a:lnTo>
                    <a:pt x="84391" y="162687"/>
                  </a:lnTo>
                  <a:lnTo>
                    <a:pt x="83636" y="177260"/>
                  </a:lnTo>
                  <a:lnTo>
                    <a:pt x="77215" y="188404"/>
                  </a:lnTo>
                  <a:lnTo>
                    <a:pt x="65128" y="196119"/>
                  </a:lnTo>
                  <a:lnTo>
                    <a:pt x="46850" y="200532"/>
                  </a:lnTo>
                  <a:lnTo>
                    <a:pt x="32385" y="201294"/>
                  </a:lnTo>
                  <a:lnTo>
                    <a:pt x="95445" y="201294"/>
                  </a:lnTo>
                  <a:lnTo>
                    <a:pt x="96553" y="200517"/>
                  </a:lnTo>
                  <a:lnTo>
                    <a:pt x="106067" y="181909"/>
                  </a:lnTo>
                  <a:lnTo>
                    <a:pt x="106895" y="157479"/>
                  </a:lnTo>
                  <a:lnTo>
                    <a:pt x="100069" y="138041"/>
                  </a:lnTo>
                  <a:close/>
                </a:path>
                <a:path w="984250" h="287655">
                  <a:moveTo>
                    <a:pt x="143027" y="150240"/>
                  </a:moveTo>
                  <a:lnTo>
                    <a:pt x="121996" y="152907"/>
                  </a:lnTo>
                  <a:lnTo>
                    <a:pt x="137210" y="271525"/>
                  </a:lnTo>
                  <a:lnTo>
                    <a:pt x="158242" y="268858"/>
                  </a:lnTo>
                  <a:lnTo>
                    <a:pt x="149517" y="200787"/>
                  </a:lnTo>
                  <a:lnTo>
                    <a:pt x="149148" y="193740"/>
                  </a:lnTo>
                  <a:lnTo>
                    <a:pt x="149888" y="187086"/>
                  </a:lnTo>
                  <a:lnTo>
                    <a:pt x="151738" y="180838"/>
                  </a:lnTo>
                  <a:lnTo>
                    <a:pt x="154698" y="175005"/>
                  </a:lnTo>
                  <a:lnTo>
                    <a:pt x="158291" y="169163"/>
                  </a:lnTo>
                  <a:lnTo>
                    <a:pt x="145465" y="169163"/>
                  </a:lnTo>
                  <a:lnTo>
                    <a:pt x="143027" y="150240"/>
                  </a:lnTo>
                  <a:close/>
                </a:path>
                <a:path w="984250" h="287655">
                  <a:moveTo>
                    <a:pt x="186232" y="143128"/>
                  </a:moveTo>
                  <a:lnTo>
                    <a:pt x="180721" y="143128"/>
                  </a:lnTo>
                  <a:lnTo>
                    <a:pt x="176961" y="143637"/>
                  </a:lnTo>
                  <a:lnTo>
                    <a:pt x="166479" y="146303"/>
                  </a:lnTo>
                  <a:lnTo>
                    <a:pt x="157737" y="151447"/>
                  </a:lnTo>
                  <a:lnTo>
                    <a:pt x="150733" y="159067"/>
                  </a:lnTo>
                  <a:lnTo>
                    <a:pt x="145465" y="169163"/>
                  </a:lnTo>
                  <a:lnTo>
                    <a:pt x="158291" y="169163"/>
                  </a:lnTo>
                  <a:lnTo>
                    <a:pt x="159385" y="167386"/>
                  </a:lnTo>
                  <a:lnTo>
                    <a:pt x="165468" y="163067"/>
                  </a:lnTo>
                  <a:lnTo>
                    <a:pt x="172923" y="162178"/>
                  </a:lnTo>
                  <a:lnTo>
                    <a:pt x="177571" y="161543"/>
                  </a:lnTo>
                  <a:lnTo>
                    <a:pt x="188371" y="161543"/>
                  </a:lnTo>
                  <a:lnTo>
                    <a:pt x="193484" y="143509"/>
                  </a:lnTo>
                  <a:lnTo>
                    <a:pt x="186232" y="143128"/>
                  </a:lnTo>
                  <a:close/>
                </a:path>
                <a:path w="984250" h="287655">
                  <a:moveTo>
                    <a:pt x="188371" y="161543"/>
                  </a:moveTo>
                  <a:lnTo>
                    <a:pt x="177571" y="161543"/>
                  </a:lnTo>
                  <a:lnTo>
                    <a:pt x="182384" y="162559"/>
                  </a:lnTo>
                  <a:lnTo>
                    <a:pt x="187363" y="165100"/>
                  </a:lnTo>
                  <a:lnTo>
                    <a:pt x="188371" y="161543"/>
                  </a:lnTo>
                  <a:close/>
                </a:path>
                <a:path w="984250" h="287655">
                  <a:moveTo>
                    <a:pt x="265821" y="133226"/>
                  </a:moveTo>
                  <a:lnTo>
                    <a:pt x="223942" y="147268"/>
                  </a:lnTo>
                  <a:lnTo>
                    <a:pt x="207148" y="188087"/>
                  </a:lnTo>
                  <a:lnTo>
                    <a:pt x="207108" y="189218"/>
                  </a:lnTo>
                  <a:lnTo>
                    <a:pt x="207835" y="201929"/>
                  </a:lnTo>
                  <a:lnTo>
                    <a:pt x="227787" y="245109"/>
                  </a:lnTo>
                  <a:lnTo>
                    <a:pt x="257342" y="257290"/>
                  </a:lnTo>
                  <a:lnTo>
                    <a:pt x="269455" y="256793"/>
                  </a:lnTo>
                  <a:lnTo>
                    <a:pt x="281072" y="254242"/>
                  </a:lnTo>
                  <a:lnTo>
                    <a:pt x="291120" y="249808"/>
                  </a:lnTo>
                  <a:lnTo>
                    <a:pt x="299604" y="243470"/>
                  </a:lnTo>
                  <a:lnTo>
                    <a:pt x="302804" y="239649"/>
                  </a:lnTo>
                  <a:lnTo>
                    <a:pt x="267246" y="239649"/>
                  </a:lnTo>
                  <a:lnTo>
                    <a:pt x="253086" y="238621"/>
                  </a:lnTo>
                  <a:lnTo>
                    <a:pt x="242155" y="231520"/>
                  </a:lnTo>
                  <a:lnTo>
                    <a:pt x="234450" y="218324"/>
                  </a:lnTo>
                  <a:lnTo>
                    <a:pt x="229971" y="199008"/>
                  </a:lnTo>
                  <a:lnTo>
                    <a:pt x="229256" y="189218"/>
                  </a:lnTo>
                  <a:lnTo>
                    <a:pt x="229758" y="180403"/>
                  </a:lnTo>
                  <a:lnTo>
                    <a:pt x="255866" y="151002"/>
                  </a:lnTo>
                  <a:lnTo>
                    <a:pt x="300747" y="151002"/>
                  </a:lnTo>
                  <a:lnTo>
                    <a:pt x="295275" y="144906"/>
                  </a:lnTo>
                  <a:lnTo>
                    <a:pt x="286623" y="138838"/>
                  </a:lnTo>
                  <a:lnTo>
                    <a:pt x="276806" y="134937"/>
                  </a:lnTo>
                  <a:lnTo>
                    <a:pt x="265821" y="133226"/>
                  </a:lnTo>
                  <a:close/>
                </a:path>
                <a:path w="984250" h="287655">
                  <a:moveTo>
                    <a:pt x="300747" y="151002"/>
                  </a:moveTo>
                  <a:lnTo>
                    <a:pt x="255866" y="151002"/>
                  </a:lnTo>
                  <a:lnTo>
                    <a:pt x="269980" y="151949"/>
                  </a:lnTo>
                  <a:lnTo>
                    <a:pt x="280868" y="158956"/>
                  </a:lnTo>
                  <a:lnTo>
                    <a:pt x="288529" y="171987"/>
                  </a:lnTo>
                  <a:lnTo>
                    <a:pt x="292963" y="191007"/>
                  </a:lnTo>
                  <a:lnTo>
                    <a:pt x="293564" y="199008"/>
                  </a:lnTo>
                  <a:lnTo>
                    <a:pt x="293647" y="201929"/>
                  </a:lnTo>
                  <a:lnTo>
                    <a:pt x="293252" y="209740"/>
                  </a:lnTo>
                  <a:lnTo>
                    <a:pt x="267246" y="239649"/>
                  </a:lnTo>
                  <a:lnTo>
                    <a:pt x="302804" y="239649"/>
                  </a:lnTo>
                  <a:lnTo>
                    <a:pt x="306527" y="235203"/>
                  </a:lnTo>
                  <a:lnTo>
                    <a:pt x="311663" y="225395"/>
                  </a:lnTo>
                  <a:lnTo>
                    <a:pt x="314806" y="214264"/>
                  </a:lnTo>
                  <a:lnTo>
                    <a:pt x="315945" y="201929"/>
                  </a:lnTo>
                  <a:lnTo>
                    <a:pt x="315112" y="188087"/>
                  </a:lnTo>
                  <a:lnTo>
                    <a:pt x="312486" y="174607"/>
                  </a:lnTo>
                  <a:lnTo>
                    <a:pt x="308303" y="162925"/>
                  </a:lnTo>
                  <a:lnTo>
                    <a:pt x="302566" y="153029"/>
                  </a:lnTo>
                  <a:lnTo>
                    <a:pt x="300747" y="151002"/>
                  </a:lnTo>
                  <a:close/>
                </a:path>
                <a:path w="984250" h="287655">
                  <a:moveTo>
                    <a:pt x="353237" y="259714"/>
                  </a:moveTo>
                  <a:lnTo>
                    <a:pt x="343992" y="278002"/>
                  </a:lnTo>
                  <a:lnTo>
                    <a:pt x="349669" y="281177"/>
                  </a:lnTo>
                  <a:lnTo>
                    <a:pt x="356920" y="283590"/>
                  </a:lnTo>
                  <a:lnTo>
                    <a:pt x="374599" y="286892"/>
                  </a:lnTo>
                  <a:lnTo>
                    <a:pt x="382854" y="287274"/>
                  </a:lnTo>
                  <a:lnTo>
                    <a:pt x="390525" y="286257"/>
                  </a:lnTo>
                  <a:lnTo>
                    <a:pt x="426377" y="271399"/>
                  </a:lnTo>
                  <a:lnTo>
                    <a:pt x="429620" y="267876"/>
                  </a:lnTo>
                  <a:lnTo>
                    <a:pt x="380666" y="267876"/>
                  </a:lnTo>
                  <a:lnTo>
                    <a:pt x="372081" y="266652"/>
                  </a:lnTo>
                  <a:lnTo>
                    <a:pt x="362939" y="263927"/>
                  </a:lnTo>
                  <a:lnTo>
                    <a:pt x="353237" y="259714"/>
                  </a:lnTo>
                  <a:close/>
                </a:path>
                <a:path w="984250" h="287655">
                  <a:moveTo>
                    <a:pt x="435433" y="234541"/>
                  </a:moveTo>
                  <a:lnTo>
                    <a:pt x="403832" y="234541"/>
                  </a:lnTo>
                  <a:lnTo>
                    <a:pt x="410681" y="236378"/>
                  </a:lnTo>
                  <a:lnTo>
                    <a:pt x="415161" y="240359"/>
                  </a:lnTo>
                  <a:lnTo>
                    <a:pt x="417271" y="246506"/>
                  </a:lnTo>
                  <a:lnTo>
                    <a:pt x="417893" y="251332"/>
                  </a:lnTo>
                  <a:lnTo>
                    <a:pt x="415670" y="255777"/>
                  </a:lnTo>
                  <a:lnTo>
                    <a:pt x="380666" y="267876"/>
                  </a:lnTo>
                  <a:lnTo>
                    <a:pt x="429620" y="267876"/>
                  </a:lnTo>
                  <a:lnTo>
                    <a:pt x="432096" y="265187"/>
                  </a:lnTo>
                  <a:lnTo>
                    <a:pt x="435883" y="258381"/>
                  </a:lnTo>
                  <a:lnTo>
                    <a:pt x="437652" y="251332"/>
                  </a:lnTo>
                  <a:lnTo>
                    <a:pt x="437654" y="243077"/>
                  </a:lnTo>
                  <a:lnTo>
                    <a:pt x="436142" y="236144"/>
                  </a:lnTo>
                  <a:lnTo>
                    <a:pt x="435433" y="234541"/>
                  </a:lnTo>
                  <a:close/>
                </a:path>
                <a:path w="984250" h="287655">
                  <a:moveTo>
                    <a:pt x="375837" y="118560"/>
                  </a:moveTo>
                  <a:lnTo>
                    <a:pt x="337108" y="135636"/>
                  </a:lnTo>
                  <a:lnTo>
                    <a:pt x="327796" y="159353"/>
                  </a:lnTo>
                  <a:lnTo>
                    <a:pt x="328129" y="168401"/>
                  </a:lnTo>
                  <a:lnTo>
                    <a:pt x="331419" y="181596"/>
                  </a:lnTo>
                  <a:lnTo>
                    <a:pt x="337554" y="192230"/>
                  </a:lnTo>
                  <a:lnTo>
                    <a:pt x="346541" y="200316"/>
                  </a:lnTo>
                  <a:lnTo>
                    <a:pt x="358381" y="205866"/>
                  </a:lnTo>
                  <a:lnTo>
                    <a:pt x="352729" y="208025"/>
                  </a:lnTo>
                  <a:lnTo>
                    <a:pt x="348132" y="210946"/>
                  </a:lnTo>
                  <a:lnTo>
                    <a:pt x="341045" y="218312"/>
                  </a:lnTo>
                  <a:lnTo>
                    <a:pt x="339534" y="222123"/>
                  </a:lnTo>
                  <a:lnTo>
                    <a:pt x="340029" y="226059"/>
                  </a:lnTo>
                  <a:lnTo>
                    <a:pt x="342675" y="234182"/>
                  </a:lnTo>
                  <a:lnTo>
                    <a:pt x="348172" y="239506"/>
                  </a:lnTo>
                  <a:lnTo>
                    <a:pt x="356519" y="242044"/>
                  </a:lnTo>
                  <a:lnTo>
                    <a:pt x="367715" y="241807"/>
                  </a:lnTo>
                  <a:lnTo>
                    <a:pt x="371182" y="241426"/>
                  </a:lnTo>
                  <a:lnTo>
                    <a:pt x="375945" y="240156"/>
                  </a:lnTo>
                  <a:lnTo>
                    <a:pt x="381990" y="238251"/>
                  </a:lnTo>
                  <a:lnTo>
                    <a:pt x="388048" y="236219"/>
                  </a:lnTo>
                  <a:lnTo>
                    <a:pt x="392252" y="235076"/>
                  </a:lnTo>
                  <a:lnTo>
                    <a:pt x="394614" y="234823"/>
                  </a:lnTo>
                  <a:lnTo>
                    <a:pt x="403832" y="234541"/>
                  </a:lnTo>
                  <a:lnTo>
                    <a:pt x="435433" y="234541"/>
                  </a:lnTo>
                  <a:lnTo>
                    <a:pt x="433509" y="230187"/>
                  </a:lnTo>
                  <a:lnTo>
                    <a:pt x="429755" y="225182"/>
                  </a:lnTo>
                  <a:lnTo>
                    <a:pt x="428981" y="224536"/>
                  </a:lnTo>
                  <a:lnTo>
                    <a:pt x="359943" y="224536"/>
                  </a:lnTo>
                  <a:lnTo>
                    <a:pt x="356133" y="223392"/>
                  </a:lnTo>
                  <a:lnTo>
                    <a:pt x="355476" y="218312"/>
                  </a:lnTo>
                  <a:lnTo>
                    <a:pt x="355482" y="218156"/>
                  </a:lnTo>
                  <a:lnTo>
                    <a:pt x="356958" y="216153"/>
                  </a:lnTo>
                  <a:lnTo>
                    <a:pt x="363550" y="212598"/>
                  </a:lnTo>
                  <a:lnTo>
                    <a:pt x="366217" y="211454"/>
                  </a:lnTo>
                  <a:lnTo>
                    <a:pt x="368249" y="210946"/>
                  </a:lnTo>
                  <a:lnTo>
                    <a:pt x="385406" y="206882"/>
                  </a:lnTo>
                  <a:lnTo>
                    <a:pt x="393850" y="204267"/>
                  </a:lnTo>
                  <a:lnTo>
                    <a:pt x="401256" y="200437"/>
                  </a:lnTo>
                  <a:lnTo>
                    <a:pt x="407623" y="195417"/>
                  </a:lnTo>
                  <a:lnTo>
                    <a:pt x="410437" y="192150"/>
                  </a:lnTo>
                  <a:lnTo>
                    <a:pt x="370611" y="192150"/>
                  </a:lnTo>
                  <a:lnTo>
                    <a:pt x="364236" y="190245"/>
                  </a:lnTo>
                  <a:lnTo>
                    <a:pt x="359067" y="185419"/>
                  </a:lnTo>
                  <a:lnTo>
                    <a:pt x="353910" y="180466"/>
                  </a:lnTo>
                  <a:lnTo>
                    <a:pt x="350799" y="173989"/>
                  </a:lnTo>
                  <a:lnTo>
                    <a:pt x="348792" y="158368"/>
                  </a:lnTo>
                  <a:lnTo>
                    <a:pt x="350291" y="151764"/>
                  </a:lnTo>
                  <a:lnTo>
                    <a:pt x="377913" y="135127"/>
                  </a:lnTo>
                  <a:lnTo>
                    <a:pt x="411889" y="135127"/>
                  </a:lnTo>
                  <a:lnTo>
                    <a:pt x="408673" y="131190"/>
                  </a:lnTo>
                  <a:lnTo>
                    <a:pt x="417184" y="122936"/>
                  </a:lnTo>
                  <a:lnTo>
                    <a:pt x="395782" y="122936"/>
                  </a:lnTo>
                  <a:lnTo>
                    <a:pt x="389972" y="120429"/>
                  </a:lnTo>
                  <a:lnTo>
                    <a:pt x="383324" y="118983"/>
                  </a:lnTo>
                  <a:lnTo>
                    <a:pt x="375837" y="118560"/>
                  </a:lnTo>
                  <a:close/>
                </a:path>
                <a:path w="984250" h="287655">
                  <a:moveTo>
                    <a:pt x="404849" y="215731"/>
                  </a:moveTo>
                  <a:lnTo>
                    <a:pt x="396519" y="216280"/>
                  </a:lnTo>
                  <a:lnTo>
                    <a:pt x="393268" y="216662"/>
                  </a:lnTo>
                  <a:lnTo>
                    <a:pt x="388353" y="217931"/>
                  </a:lnTo>
                  <a:lnTo>
                    <a:pt x="375221" y="221995"/>
                  </a:lnTo>
                  <a:lnTo>
                    <a:pt x="370344" y="223138"/>
                  </a:lnTo>
                  <a:lnTo>
                    <a:pt x="367169" y="223519"/>
                  </a:lnTo>
                  <a:lnTo>
                    <a:pt x="359943" y="224536"/>
                  </a:lnTo>
                  <a:lnTo>
                    <a:pt x="428981" y="224536"/>
                  </a:lnTo>
                  <a:lnTo>
                    <a:pt x="424878" y="221106"/>
                  </a:lnTo>
                  <a:lnTo>
                    <a:pt x="419027" y="218156"/>
                  </a:lnTo>
                  <a:lnTo>
                    <a:pt x="412351" y="216360"/>
                  </a:lnTo>
                  <a:lnTo>
                    <a:pt x="404849" y="215731"/>
                  </a:lnTo>
                  <a:close/>
                </a:path>
                <a:path w="984250" h="287655">
                  <a:moveTo>
                    <a:pt x="411889" y="135127"/>
                  </a:moveTo>
                  <a:lnTo>
                    <a:pt x="377913" y="135127"/>
                  </a:lnTo>
                  <a:lnTo>
                    <a:pt x="383908" y="136905"/>
                  </a:lnTo>
                  <a:lnTo>
                    <a:pt x="394322" y="146050"/>
                  </a:lnTo>
                  <a:lnTo>
                    <a:pt x="397395" y="152018"/>
                  </a:lnTo>
                  <a:lnTo>
                    <a:pt x="398335" y="159512"/>
                  </a:lnTo>
                  <a:lnTo>
                    <a:pt x="399440" y="168020"/>
                  </a:lnTo>
                  <a:lnTo>
                    <a:pt x="398221" y="175259"/>
                  </a:lnTo>
                  <a:lnTo>
                    <a:pt x="394690" y="180975"/>
                  </a:lnTo>
                  <a:lnTo>
                    <a:pt x="391160" y="186816"/>
                  </a:lnTo>
                  <a:lnTo>
                    <a:pt x="385673" y="190245"/>
                  </a:lnTo>
                  <a:lnTo>
                    <a:pt x="378218" y="191134"/>
                  </a:lnTo>
                  <a:lnTo>
                    <a:pt x="370611" y="192150"/>
                  </a:lnTo>
                  <a:lnTo>
                    <a:pt x="410437" y="192150"/>
                  </a:lnTo>
                  <a:lnTo>
                    <a:pt x="412953" y="189229"/>
                  </a:lnTo>
                  <a:lnTo>
                    <a:pt x="417018" y="182127"/>
                  </a:lnTo>
                  <a:lnTo>
                    <a:pt x="419593" y="174513"/>
                  </a:lnTo>
                  <a:lnTo>
                    <a:pt x="420680" y="166352"/>
                  </a:lnTo>
                  <a:lnTo>
                    <a:pt x="420281" y="157606"/>
                  </a:lnTo>
                  <a:lnTo>
                    <a:pt x="418740" y="149604"/>
                  </a:lnTo>
                  <a:lnTo>
                    <a:pt x="416291" y="142541"/>
                  </a:lnTo>
                  <a:lnTo>
                    <a:pt x="412935" y="136407"/>
                  </a:lnTo>
                  <a:lnTo>
                    <a:pt x="411889" y="135127"/>
                  </a:lnTo>
                  <a:close/>
                </a:path>
                <a:path w="984250" h="287655">
                  <a:moveTo>
                    <a:pt x="404685" y="108965"/>
                  </a:moveTo>
                  <a:lnTo>
                    <a:pt x="395782" y="122936"/>
                  </a:lnTo>
                  <a:lnTo>
                    <a:pt x="417184" y="122936"/>
                  </a:lnTo>
                  <a:lnTo>
                    <a:pt x="420065" y="120141"/>
                  </a:lnTo>
                  <a:lnTo>
                    <a:pt x="404685" y="108965"/>
                  </a:lnTo>
                  <a:close/>
                </a:path>
                <a:path w="984250" h="287655">
                  <a:moveTo>
                    <a:pt x="464997" y="108965"/>
                  </a:moveTo>
                  <a:lnTo>
                    <a:pt x="443966" y="111632"/>
                  </a:lnTo>
                  <a:lnTo>
                    <a:pt x="459181" y="230250"/>
                  </a:lnTo>
                  <a:lnTo>
                    <a:pt x="480212" y="227456"/>
                  </a:lnTo>
                  <a:lnTo>
                    <a:pt x="471500" y="159512"/>
                  </a:lnTo>
                  <a:lnTo>
                    <a:pt x="471123" y="152463"/>
                  </a:lnTo>
                  <a:lnTo>
                    <a:pt x="471860" y="145796"/>
                  </a:lnTo>
                  <a:lnTo>
                    <a:pt x="473709" y="139509"/>
                  </a:lnTo>
                  <a:lnTo>
                    <a:pt x="476669" y="133603"/>
                  </a:lnTo>
                  <a:lnTo>
                    <a:pt x="480253" y="127888"/>
                  </a:lnTo>
                  <a:lnTo>
                    <a:pt x="467436" y="127888"/>
                  </a:lnTo>
                  <a:lnTo>
                    <a:pt x="464997" y="108965"/>
                  </a:lnTo>
                  <a:close/>
                </a:path>
                <a:path w="984250" h="287655">
                  <a:moveTo>
                    <a:pt x="508203" y="101853"/>
                  </a:moveTo>
                  <a:lnTo>
                    <a:pt x="502691" y="101853"/>
                  </a:lnTo>
                  <a:lnTo>
                    <a:pt x="498932" y="102362"/>
                  </a:lnTo>
                  <a:lnTo>
                    <a:pt x="488449" y="105028"/>
                  </a:lnTo>
                  <a:lnTo>
                    <a:pt x="479707" y="110172"/>
                  </a:lnTo>
                  <a:lnTo>
                    <a:pt x="472703" y="117792"/>
                  </a:lnTo>
                  <a:lnTo>
                    <a:pt x="467436" y="127888"/>
                  </a:lnTo>
                  <a:lnTo>
                    <a:pt x="480253" y="127888"/>
                  </a:lnTo>
                  <a:lnTo>
                    <a:pt x="481368" y="126111"/>
                  </a:lnTo>
                  <a:lnTo>
                    <a:pt x="487438" y="121792"/>
                  </a:lnTo>
                  <a:lnTo>
                    <a:pt x="494893" y="120903"/>
                  </a:lnTo>
                  <a:lnTo>
                    <a:pt x="499541" y="120268"/>
                  </a:lnTo>
                  <a:lnTo>
                    <a:pt x="510352" y="120268"/>
                  </a:lnTo>
                  <a:lnTo>
                    <a:pt x="515454" y="102234"/>
                  </a:lnTo>
                  <a:lnTo>
                    <a:pt x="508203" y="101853"/>
                  </a:lnTo>
                  <a:close/>
                </a:path>
                <a:path w="984250" h="287655">
                  <a:moveTo>
                    <a:pt x="510352" y="120268"/>
                  </a:moveTo>
                  <a:lnTo>
                    <a:pt x="499541" y="120268"/>
                  </a:lnTo>
                  <a:lnTo>
                    <a:pt x="504355" y="121284"/>
                  </a:lnTo>
                  <a:lnTo>
                    <a:pt x="509346" y="123825"/>
                  </a:lnTo>
                  <a:lnTo>
                    <a:pt x="510352" y="120268"/>
                  </a:lnTo>
                  <a:close/>
                </a:path>
                <a:path w="984250" h="287655">
                  <a:moveTo>
                    <a:pt x="589800" y="136143"/>
                  </a:moveTo>
                  <a:lnTo>
                    <a:pt x="546722" y="154304"/>
                  </a:lnTo>
                  <a:lnTo>
                    <a:pt x="534731" y="178004"/>
                  </a:lnTo>
                  <a:lnTo>
                    <a:pt x="534860" y="186816"/>
                  </a:lnTo>
                  <a:lnTo>
                    <a:pt x="560474" y="216868"/>
                  </a:lnTo>
                  <a:lnTo>
                    <a:pt x="567000" y="217997"/>
                  </a:lnTo>
                  <a:lnTo>
                    <a:pt x="573824" y="217804"/>
                  </a:lnTo>
                  <a:lnTo>
                    <a:pt x="585868" y="215211"/>
                  </a:lnTo>
                  <a:lnTo>
                    <a:pt x="595982" y="210867"/>
                  </a:lnTo>
                  <a:lnTo>
                    <a:pt x="604167" y="204785"/>
                  </a:lnTo>
                  <a:lnTo>
                    <a:pt x="607906" y="200120"/>
                  </a:lnTo>
                  <a:lnTo>
                    <a:pt x="570418" y="200120"/>
                  </a:lnTo>
                  <a:lnTo>
                    <a:pt x="563156" y="197548"/>
                  </a:lnTo>
                  <a:lnTo>
                    <a:pt x="558322" y="192309"/>
                  </a:lnTo>
                  <a:lnTo>
                    <a:pt x="555917" y="184403"/>
                  </a:lnTo>
                  <a:lnTo>
                    <a:pt x="554964" y="176911"/>
                  </a:lnTo>
                  <a:lnTo>
                    <a:pt x="557491" y="170052"/>
                  </a:lnTo>
                  <a:lnTo>
                    <a:pt x="591134" y="151764"/>
                  </a:lnTo>
                  <a:lnTo>
                    <a:pt x="623979" y="151764"/>
                  </a:lnTo>
                  <a:lnTo>
                    <a:pt x="622170" y="137667"/>
                  </a:lnTo>
                  <a:lnTo>
                    <a:pt x="600798" y="137667"/>
                  </a:lnTo>
                  <a:lnTo>
                    <a:pt x="594931" y="136398"/>
                  </a:lnTo>
                  <a:lnTo>
                    <a:pt x="589800" y="136143"/>
                  </a:lnTo>
                  <a:close/>
                </a:path>
                <a:path w="984250" h="287655">
                  <a:moveTo>
                    <a:pt x="635642" y="196976"/>
                  </a:moveTo>
                  <a:lnTo>
                    <a:pt x="610425" y="196976"/>
                  </a:lnTo>
                  <a:lnTo>
                    <a:pt x="612990" y="202311"/>
                  </a:lnTo>
                  <a:lnTo>
                    <a:pt x="616559" y="205993"/>
                  </a:lnTo>
                  <a:lnTo>
                    <a:pt x="621106" y="207899"/>
                  </a:lnTo>
                  <a:lnTo>
                    <a:pt x="625665" y="209676"/>
                  </a:lnTo>
                  <a:lnTo>
                    <a:pt x="632231" y="210184"/>
                  </a:lnTo>
                  <a:lnTo>
                    <a:pt x="640791" y="209041"/>
                  </a:lnTo>
                  <a:lnTo>
                    <a:pt x="639445" y="198500"/>
                  </a:lnTo>
                  <a:lnTo>
                    <a:pt x="635642" y="196976"/>
                  </a:lnTo>
                  <a:close/>
                </a:path>
                <a:path w="984250" h="287655">
                  <a:moveTo>
                    <a:pt x="623979" y="151764"/>
                  </a:moveTo>
                  <a:lnTo>
                    <a:pt x="591134" y="151764"/>
                  </a:lnTo>
                  <a:lnTo>
                    <a:pt x="595883" y="152018"/>
                  </a:lnTo>
                  <a:lnTo>
                    <a:pt x="602716" y="152526"/>
                  </a:lnTo>
                  <a:lnTo>
                    <a:pt x="594644" y="194294"/>
                  </a:lnTo>
                  <a:lnTo>
                    <a:pt x="570418" y="200120"/>
                  </a:lnTo>
                  <a:lnTo>
                    <a:pt x="607906" y="200120"/>
                  </a:lnTo>
                  <a:lnTo>
                    <a:pt x="610425" y="196976"/>
                  </a:lnTo>
                  <a:lnTo>
                    <a:pt x="635642" y="196976"/>
                  </a:lnTo>
                  <a:lnTo>
                    <a:pt x="632790" y="195833"/>
                  </a:lnTo>
                  <a:lnTo>
                    <a:pt x="628802" y="189356"/>
                  </a:lnTo>
                  <a:lnTo>
                    <a:pt x="623979" y="151764"/>
                  </a:lnTo>
                  <a:close/>
                </a:path>
                <a:path w="984250" h="287655">
                  <a:moveTo>
                    <a:pt x="614751" y="112140"/>
                  </a:moveTo>
                  <a:lnTo>
                    <a:pt x="571411" y="112140"/>
                  </a:lnTo>
                  <a:lnTo>
                    <a:pt x="582884" y="112521"/>
                  </a:lnTo>
                  <a:lnTo>
                    <a:pt x="591605" y="116903"/>
                  </a:lnTo>
                  <a:lnTo>
                    <a:pt x="597576" y="125285"/>
                  </a:lnTo>
                  <a:lnTo>
                    <a:pt x="600798" y="137667"/>
                  </a:lnTo>
                  <a:lnTo>
                    <a:pt x="622170" y="137667"/>
                  </a:lnTo>
                  <a:lnTo>
                    <a:pt x="621959" y="136143"/>
                  </a:lnTo>
                  <a:lnTo>
                    <a:pt x="619750" y="124587"/>
                  </a:lnTo>
                  <a:lnTo>
                    <a:pt x="616254" y="114680"/>
                  </a:lnTo>
                  <a:lnTo>
                    <a:pt x="614751" y="112140"/>
                  </a:lnTo>
                  <a:close/>
                </a:path>
                <a:path w="984250" h="287655">
                  <a:moveTo>
                    <a:pt x="578670" y="92815"/>
                  </a:moveTo>
                  <a:lnTo>
                    <a:pt x="540054" y="102996"/>
                  </a:lnTo>
                  <a:lnTo>
                    <a:pt x="531329" y="110236"/>
                  </a:lnTo>
                  <a:lnTo>
                    <a:pt x="542442" y="126618"/>
                  </a:lnTo>
                  <a:lnTo>
                    <a:pt x="547725" y="121213"/>
                  </a:lnTo>
                  <a:lnTo>
                    <a:pt x="554316" y="116998"/>
                  </a:lnTo>
                  <a:lnTo>
                    <a:pt x="562212" y="113974"/>
                  </a:lnTo>
                  <a:lnTo>
                    <a:pt x="571411" y="112140"/>
                  </a:lnTo>
                  <a:lnTo>
                    <a:pt x="614751" y="112140"/>
                  </a:lnTo>
                  <a:lnTo>
                    <a:pt x="611520" y="106679"/>
                  </a:lnTo>
                  <a:lnTo>
                    <a:pt x="605548" y="100583"/>
                  </a:lnTo>
                  <a:lnTo>
                    <a:pt x="598167" y="96295"/>
                  </a:lnTo>
                  <a:lnTo>
                    <a:pt x="589206" y="93710"/>
                  </a:lnTo>
                  <a:lnTo>
                    <a:pt x="578670" y="92815"/>
                  </a:lnTo>
                  <a:close/>
                </a:path>
                <a:path w="984250" h="287655">
                  <a:moveTo>
                    <a:pt x="663130" y="83565"/>
                  </a:moveTo>
                  <a:lnTo>
                    <a:pt x="649401" y="85216"/>
                  </a:lnTo>
                  <a:lnTo>
                    <a:pt x="664616" y="203834"/>
                  </a:lnTo>
                  <a:lnTo>
                    <a:pt x="685647" y="201167"/>
                  </a:lnTo>
                  <a:lnTo>
                    <a:pt x="674420" y="113664"/>
                  </a:lnTo>
                  <a:lnTo>
                    <a:pt x="675919" y="109474"/>
                  </a:lnTo>
                  <a:lnTo>
                    <a:pt x="678827" y="105537"/>
                  </a:lnTo>
                  <a:lnTo>
                    <a:pt x="683171" y="101600"/>
                  </a:lnTo>
                  <a:lnTo>
                    <a:pt x="687514" y="97789"/>
                  </a:lnTo>
                  <a:lnTo>
                    <a:pt x="690283" y="96392"/>
                  </a:lnTo>
                  <a:lnTo>
                    <a:pt x="671855" y="96392"/>
                  </a:lnTo>
                  <a:lnTo>
                    <a:pt x="663130" y="83565"/>
                  </a:lnTo>
                  <a:close/>
                </a:path>
                <a:path w="984250" h="287655">
                  <a:moveTo>
                    <a:pt x="749359" y="94106"/>
                  </a:moveTo>
                  <a:lnTo>
                    <a:pt x="703237" y="94106"/>
                  </a:lnTo>
                  <a:lnTo>
                    <a:pt x="709269" y="94995"/>
                  </a:lnTo>
                  <a:lnTo>
                    <a:pt x="718908" y="100583"/>
                  </a:lnTo>
                  <a:lnTo>
                    <a:pt x="721690" y="104901"/>
                  </a:lnTo>
                  <a:lnTo>
                    <a:pt x="733259" y="195071"/>
                  </a:lnTo>
                  <a:lnTo>
                    <a:pt x="754291" y="192277"/>
                  </a:lnTo>
                  <a:lnTo>
                    <a:pt x="743153" y="105537"/>
                  </a:lnTo>
                  <a:lnTo>
                    <a:pt x="743140" y="104266"/>
                  </a:lnTo>
                  <a:lnTo>
                    <a:pt x="744156" y="100456"/>
                  </a:lnTo>
                  <a:lnTo>
                    <a:pt x="746721" y="96519"/>
                  </a:lnTo>
                  <a:lnTo>
                    <a:pt x="749359" y="94106"/>
                  </a:lnTo>
                  <a:close/>
                </a:path>
                <a:path w="984250" h="287655">
                  <a:moveTo>
                    <a:pt x="807485" y="86232"/>
                  </a:moveTo>
                  <a:lnTo>
                    <a:pt x="764425" y="86232"/>
                  </a:lnTo>
                  <a:lnTo>
                    <a:pt x="775258" y="86639"/>
                  </a:lnTo>
                  <a:lnTo>
                    <a:pt x="783507" y="90916"/>
                  </a:lnTo>
                  <a:lnTo>
                    <a:pt x="789175" y="99073"/>
                  </a:lnTo>
                  <a:lnTo>
                    <a:pt x="792264" y="111125"/>
                  </a:lnTo>
                  <a:lnTo>
                    <a:pt x="801890" y="186181"/>
                  </a:lnTo>
                  <a:lnTo>
                    <a:pt x="822934" y="183514"/>
                  </a:lnTo>
                  <a:lnTo>
                    <a:pt x="812761" y="104266"/>
                  </a:lnTo>
                  <a:lnTo>
                    <a:pt x="810927" y="94995"/>
                  </a:lnTo>
                  <a:lnTo>
                    <a:pt x="807996" y="87074"/>
                  </a:lnTo>
                  <a:lnTo>
                    <a:pt x="807485" y="86232"/>
                  </a:lnTo>
                  <a:close/>
                </a:path>
                <a:path w="984250" h="287655">
                  <a:moveTo>
                    <a:pt x="712164" y="75951"/>
                  </a:moveTo>
                  <a:lnTo>
                    <a:pt x="671855" y="96392"/>
                  </a:lnTo>
                  <a:lnTo>
                    <a:pt x="690283" y="96392"/>
                  </a:lnTo>
                  <a:lnTo>
                    <a:pt x="691794" y="95630"/>
                  </a:lnTo>
                  <a:lnTo>
                    <a:pt x="695998" y="94995"/>
                  </a:lnTo>
                  <a:lnTo>
                    <a:pt x="703237" y="94106"/>
                  </a:lnTo>
                  <a:lnTo>
                    <a:pt x="749359" y="94106"/>
                  </a:lnTo>
                  <a:lnTo>
                    <a:pt x="754773" y="89153"/>
                  </a:lnTo>
                  <a:lnTo>
                    <a:pt x="757559" y="87756"/>
                  </a:lnTo>
                  <a:lnTo>
                    <a:pt x="737946" y="87756"/>
                  </a:lnTo>
                  <a:lnTo>
                    <a:pt x="731004" y="81615"/>
                  </a:lnTo>
                  <a:lnTo>
                    <a:pt x="722410" y="77676"/>
                  </a:lnTo>
                  <a:lnTo>
                    <a:pt x="712164" y="75951"/>
                  </a:lnTo>
                  <a:close/>
                </a:path>
                <a:path w="984250" h="287655">
                  <a:moveTo>
                    <a:pt x="777661" y="67286"/>
                  </a:moveTo>
                  <a:lnTo>
                    <a:pt x="768908" y="67690"/>
                  </a:lnTo>
                  <a:lnTo>
                    <a:pt x="762114" y="68579"/>
                  </a:lnTo>
                  <a:lnTo>
                    <a:pt x="755700" y="70865"/>
                  </a:lnTo>
                  <a:lnTo>
                    <a:pt x="749668" y="74802"/>
                  </a:lnTo>
                  <a:lnTo>
                    <a:pt x="743626" y="78622"/>
                  </a:lnTo>
                  <a:lnTo>
                    <a:pt x="739724" y="82930"/>
                  </a:lnTo>
                  <a:lnTo>
                    <a:pt x="737946" y="87756"/>
                  </a:lnTo>
                  <a:lnTo>
                    <a:pt x="757559" y="87756"/>
                  </a:lnTo>
                  <a:lnTo>
                    <a:pt x="759333" y="86867"/>
                  </a:lnTo>
                  <a:lnTo>
                    <a:pt x="764425" y="86232"/>
                  </a:lnTo>
                  <a:lnTo>
                    <a:pt x="807485" y="86232"/>
                  </a:lnTo>
                  <a:lnTo>
                    <a:pt x="803935" y="80389"/>
                  </a:lnTo>
                  <a:lnTo>
                    <a:pt x="798753" y="74929"/>
                  </a:lnTo>
                  <a:lnTo>
                    <a:pt x="792586" y="70905"/>
                  </a:lnTo>
                  <a:lnTo>
                    <a:pt x="785555" y="68357"/>
                  </a:lnTo>
                  <a:lnTo>
                    <a:pt x="777661" y="67286"/>
                  </a:lnTo>
                  <a:close/>
                </a:path>
                <a:path w="984250" h="287655">
                  <a:moveTo>
                    <a:pt x="968362" y="41401"/>
                  </a:moveTo>
                  <a:lnTo>
                    <a:pt x="945794" y="41401"/>
                  </a:lnTo>
                  <a:lnTo>
                    <a:pt x="961796" y="165734"/>
                  </a:lnTo>
                  <a:lnTo>
                    <a:pt x="983894" y="162813"/>
                  </a:lnTo>
                  <a:lnTo>
                    <a:pt x="968362" y="41401"/>
                  </a:lnTo>
                  <a:close/>
                </a:path>
                <a:path w="984250" h="287655">
                  <a:moveTo>
                    <a:pt x="963066" y="0"/>
                  </a:moveTo>
                  <a:lnTo>
                    <a:pt x="956335" y="888"/>
                  </a:lnTo>
                  <a:lnTo>
                    <a:pt x="952713" y="6459"/>
                  </a:lnTo>
                  <a:lnTo>
                    <a:pt x="948318" y="12303"/>
                  </a:lnTo>
                  <a:lnTo>
                    <a:pt x="918727" y="41231"/>
                  </a:lnTo>
                  <a:lnTo>
                    <a:pt x="912774" y="45465"/>
                  </a:lnTo>
                  <a:lnTo>
                    <a:pt x="915441" y="66166"/>
                  </a:lnTo>
                  <a:lnTo>
                    <a:pt x="945794" y="41401"/>
                  </a:lnTo>
                  <a:lnTo>
                    <a:pt x="968362" y="41401"/>
                  </a:lnTo>
                  <a:lnTo>
                    <a:pt x="9630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5130546" y="5341746"/>
            <a:ext cx="1691005" cy="577850"/>
          </a:xfrm>
          <a:custGeom>
            <a:avLst/>
            <a:gdLst/>
            <a:ahLst/>
            <a:cxnLst/>
            <a:rect l="l" t="t" r="r" b="b"/>
            <a:pathLst>
              <a:path w="1691004" h="577850">
                <a:moveTo>
                  <a:pt x="1643887" y="0"/>
                </a:moveTo>
                <a:lnTo>
                  <a:pt x="0" y="210946"/>
                </a:lnTo>
                <a:lnTo>
                  <a:pt x="46989" y="577291"/>
                </a:lnTo>
                <a:lnTo>
                  <a:pt x="1690877" y="366356"/>
                </a:lnTo>
                <a:lnTo>
                  <a:pt x="1643887" y="0"/>
                </a:lnTo>
                <a:close/>
              </a:path>
            </a:pathLst>
          </a:custGeom>
          <a:solidFill>
            <a:srgbClr val="E473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52601" y="5535803"/>
            <a:ext cx="884555" cy="269240"/>
          </a:xfrm>
          <a:custGeom>
            <a:avLst/>
            <a:gdLst/>
            <a:ahLst/>
            <a:cxnLst/>
            <a:rect l="l" t="t" r="r" b="b"/>
            <a:pathLst>
              <a:path w="884554" h="269239">
                <a:moveTo>
                  <a:pt x="71813" y="96042"/>
                </a:moveTo>
                <a:lnTo>
                  <a:pt x="29645" y="106097"/>
                </a:lnTo>
                <a:lnTo>
                  <a:pt x="5043" y="140083"/>
                </a:lnTo>
                <a:lnTo>
                  <a:pt x="0" y="170878"/>
                </a:lnTo>
                <a:lnTo>
                  <a:pt x="1007" y="187693"/>
                </a:lnTo>
                <a:lnTo>
                  <a:pt x="17062" y="234974"/>
                </a:lnTo>
                <a:lnTo>
                  <a:pt x="49235" y="262086"/>
                </a:lnTo>
                <a:lnTo>
                  <a:pt x="62642" y="264922"/>
                </a:lnTo>
                <a:lnTo>
                  <a:pt x="77334" y="264553"/>
                </a:lnTo>
                <a:lnTo>
                  <a:pt x="92973" y="261108"/>
                </a:lnTo>
                <a:lnTo>
                  <a:pt x="106337" y="255079"/>
                </a:lnTo>
                <a:lnTo>
                  <a:pt x="117392" y="246469"/>
                </a:lnTo>
                <a:lnTo>
                  <a:pt x="118791" y="244672"/>
                </a:lnTo>
                <a:lnTo>
                  <a:pt x="65144" y="244672"/>
                </a:lnTo>
                <a:lnTo>
                  <a:pt x="56363" y="242235"/>
                </a:lnTo>
                <a:lnTo>
                  <a:pt x="30328" y="209956"/>
                </a:lnTo>
                <a:lnTo>
                  <a:pt x="23200" y="170878"/>
                </a:lnTo>
                <a:lnTo>
                  <a:pt x="23676" y="158399"/>
                </a:lnTo>
                <a:lnTo>
                  <a:pt x="40742" y="123178"/>
                </a:lnTo>
                <a:lnTo>
                  <a:pt x="58284" y="116649"/>
                </a:lnTo>
                <a:lnTo>
                  <a:pt x="114437" y="116649"/>
                </a:lnTo>
                <a:lnTo>
                  <a:pt x="110354" y="111887"/>
                </a:lnTo>
                <a:lnTo>
                  <a:pt x="99142" y="103624"/>
                </a:lnTo>
                <a:lnTo>
                  <a:pt x="86287" y="98342"/>
                </a:lnTo>
                <a:lnTo>
                  <a:pt x="71813" y="96042"/>
                </a:lnTo>
                <a:close/>
              </a:path>
              <a:path w="884554" h="269239">
                <a:moveTo>
                  <a:pt x="114437" y="116649"/>
                </a:moveTo>
                <a:lnTo>
                  <a:pt x="58284" y="116649"/>
                </a:lnTo>
                <a:lnTo>
                  <a:pt x="79140" y="117951"/>
                </a:lnTo>
                <a:lnTo>
                  <a:pt x="95209" y="127836"/>
                </a:lnTo>
                <a:lnTo>
                  <a:pt x="106468" y="146301"/>
                </a:lnTo>
                <a:lnTo>
                  <a:pt x="112894" y="173342"/>
                </a:lnTo>
                <a:lnTo>
                  <a:pt x="114008" y="187693"/>
                </a:lnTo>
                <a:lnTo>
                  <a:pt x="113979" y="189403"/>
                </a:lnTo>
                <a:lnTo>
                  <a:pt x="101511" y="231382"/>
                </a:lnTo>
                <a:lnTo>
                  <a:pt x="65144" y="244672"/>
                </a:lnTo>
                <a:lnTo>
                  <a:pt x="118791" y="244672"/>
                </a:lnTo>
                <a:lnTo>
                  <a:pt x="126102" y="235280"/>
                </a:lnTo>
                <a:lnTo>
                  <a:pt x="132438" y="221864"/>
                </a:lnTo>
                <a:lnTo>
                  <a:pt x="136214" y="206571"/>
                </a:lnTo>
                <a:lnTo>
                  <a:pt x="137443" y="189403"/>
                </a:lnTo>
                <a:lnTo>
                  <a:pt x="136135" y="170357"/>
                </a:lnTo>
                <a:lnTo>
                  <a:pt x="132660" y="152088"/>
                </a:lnTo>
                <a:lnTo>
                  <a:pt x="127197" y="136255"/>
                </a:lnTo>
                <a:lnTo>
                  <a:pt x="119758" y="122855"/>
                </a:lnTo>
                <a:lnTo>
                  <a:pt x="114437" y="116649"/>
                </a:lnTo>
                <a:close/>
              </a:path>
              <a:path w="884554" h="269239">
                <a:moveTo>
                  <a:pt x="175124" y="128663"/>
                </a:moveTo>
                <a:lnTo>
                  <a:pt x="154042" y="131368"/>
                </a:lnTo>
                <a:lnTo>
                  <a:pt x="164075" y="209194"/>
                </a:lnTo>
                <a:lnTo>
                  <a:pt x="165980" y="218821"/>
                </a:lnTo>
                <a:lnTo>
                  <a:pt x="200484" y="247478"/>
                </a:lnTo>
                <a:lnTo>
                  <a:pt x="209795" y="247002"/>
                </a:lnTo>
                <a:lnTo>
                  <a:pt x="240715" y="228688"/>
                </a:lnTo>
                <a:lnTo>
                  <a:pt x="212081" y="228688"/>
                </a:lnTo>
                <a:lnTo>
                  <a:pt x="201510" y="228307"/>
                </a:lnTo>
                <a:lnTo>
                  <a:pt x="193428" y="224115"/>
                </a:lnTo>
                <a:lnTo>
                  <a:pt x="187846" y="216110"/>
                </a:lnTo>
                <a:lnTo>
                  <a:pt x="184776" y="204292"/>
                </a:lnTo>
                <a:lnTo>
                  <a:pt x="175124" y="128663"/>
                </a:lnTo>
                <a:close/>
              </a:path>
              <a:path w="884554" h="269239">
                <a:moveTo>
                  <a:pt x="263804" y="223901"/>
                </a:moveTo>
                <a:lnTo>
                  <a:pt x="242434" y="223901"/>
                </a:lnTo>
                <a:lnTo>
                  <a:pt x="244593" y="240284"/>
                </a:lnTo>
                <a:lnTo>
                  <a:pt x="265548" y="237578"/>
                </a:lnTo>
                <a:lnTo>
                  <a:pt x="263804" y="223901"/>
                </a:lnTo>
                <a:close/>
              </a:path>
              <a:path w="884554" h="269239">
                <a:moveTo>
                  <a:pt x="250435" y="119011"/>
                </a:moveTo>
                <a:lnTo>
                  <a:pt x="229353" y="121704"/>
                </a:lnTo>
                <a:lnTo>
                  <a:pt x="240021" y="204965"/>
                </a:lnTo>
                <a:lnTo>
                  <a:pt x="238878" y="210439"/>
                </a:lnTo>
                <a:lnTo>
                  <a:pt x="235703" y="215544"/>
                </a:lnTo>
                <a:lnTo>
                  <a:pt x="230369" y="220268"/>
                </a:lnTo>
                <a:lnTo>
                  <a:pt x="225162" y="224993"/>
                </a:lnTo>
                <a:lnTo>
                  <a:pt x="219066" y="227799"/>
                </a:lnTo>
                <a:lnTo>
                  <a:pt x="212081" y="228688"/>
                </a:lnTo>
                <a:lnTo>
                  <a:pt x="240715" y="228688"/>
                </a:lnTo>
                <a:lnTo>
                  <a:pt x="242434" y="223901"/>
                </a:lnTo>
                <a:lnTo>
                  <a:pt x="263804" y="223901"/>
                </a:lnTo>
                <a:lnTo>
                  <a:pt x="250435" y="119011"/>
                </a:lnTo>
                <a:close/>
              </a:path>
              <a:path w="884554" h="269239">
                <a:moveTo>
                  <a:pt x="310213" y="130962"/>
                </a:moveTo>
                <a:lnTo>
                  <a:pt x="288789" y="130962"/>
                </a:lnTo>
                <a:lnTo>
                  <a:pt x="297425" y="198272"/>
                </a:lnTo>
                <a:lnTo>
                  <a:pt x="322317" y="229904"/>
                </a:lnTo>
                <a:lnTo>
                  <a:pt x="328794" y="231069"/>
                </a:lnTo>
                <a:lnTo>
                  <a:pt x="335652" y="230860"/>
                </a:lnTo>
                <a:lnTo>
                  <a:pt x="343272" y="229666"/>
                </a:lnTo>
                <a:lnTo>
                  <a:pt x="350511" y="228103"/>
                </a:lnTo>
                <a:lnTo>
                  <a:pt x="357369" y="226165"/>
                </a:lnTo>
                <a:lnTo>
                  <a:pt x="363846" y="223850"/>
                </a:lnTo>
                <a:lnTo>
                  <a:pt x="360559" y="212966"/>
                </a:lnTo>
                <a:lnTo>
                  <a:pt x="334763" y="212966"/>
                </a:lnTo>
                <a:lnTo>
                  <a:pt x="329048" y="211556"/>
                </a:lnTo>
                <a:lnTo>
                  <a:pt x="325111" y="207772"/>
                </a:lnTo>
                <a:lnTo>
                  <a:pt x="321301" y="204000"/>
                </a:lnTo>
                <a:lnTo>
                  <a:pt x="318634" y="197129"/>
                </a:lnTo>
                <a:lnTo>
                  <a:pt x="310213" y="130962"/>
                </a:lnTo>
                <a:close/>
              </a:path>
              <a:path w="884554" h="269239">
                <a:moveTo>
                  <a:pt x="358385" y="205765"/>
                </a:moveTo>
                <a:lnTo>
                  <a:pt x="352924" y="209232"/>
                </a:lnTo>
                <a:lnTo>
                  <a:pt x="347590" y="211315"/>
                </a:lnTo>
                <a:lnTo>
                  <a:pt x="334763" y="212966"/>
                </a:lnTo>
                <a:lnTo>
                  <a:pt x="360559" y="212966"/>
                </a:lnTo>
                <a:lnTo>
                  <a:pt x="358385" y="205765"/>
                </a:lnTo>
                <a:close/>
              </a:path>
              <a:path w="884554" h="269239">
                <a:moveTo>
                  <a:pt x="303521" y="78778"/>
                </a:moveTo>
                <a:lnTo>
                  <a:pt x="283455" y="89560"/>
                </a:lnTo>
                <a:lnTo>
                  <a:pt x="286630" y="114350"/>
                </a:lnTo>
                <a:lnTo>
                  <a:pt x="272914" y="116116"/>
                </a:lnTo>
                <a:lnTo>
                  <a:pt x="275073" y="132727"/>
                </a:lnTo>
                <a:lnTo>
                  <a:pt x="288789" y="130962"/>
                </a:lnTo>
                <a:lnTo>
                  <a:pt x="310213" y="130962"/>
                </a:lnTo>
                <a:lnTo>
                  <a:pt x="309871" y="128270"/>
                </a:lnTo>
                <a:lnTo>
                  <a:pt x="342383" y="124091"/>
                </a:lnTo>
                <a:lnTo>
                  <a:pt x="340767" y="111658"/>
                </a:lnTo>
                <a:lnTo>
                  <a:pt x="307712" y="111658"/>
                </a:lnTo>
                <a:lnTo>
                  <a:pt x="303521" y="78778"/>
                </a:lnTo>
                <a:close/>
              </a:path>
              <a:path w="884554" h="269239">
                <a:moveTo>
                  <a:pt x="340224" y="107480"/>
                </a:moveTo>
                <a:lnTo>
                  <a:pt x="307712" y="111658"/>
                </a:lnTo>
                <a:lnTo>
                  <a:pt x="340767" y="111658"/>
                </a:lnTo>
                <a:lnTo>
                  <a:pt x="340224" y="107480"/>
                </a:lnTo>
                <a:close/>
              </a:path>
              <a:path w="884554" h="269239">
                <a:moveTo>
                  <a:pt x="389373" y="101180"/>
                </a:moveTo>
                <a:lnTo>
                  <a:pt x="368291" y="103873"/>
                </a:lnTo>
                <a:lnTo>
                  <a:pt x="389500" y="268947"/>
                </a:lnTo>
                <a:lnTo>
                  <a:pt x="410582" y="266255"/>
                </a:lnTo>
                <a:lnTo>
                  <a:pt x="403724" y="213220"/>
                </a:lnTo>
                <a:lnTo>
                  <a:pt x="450357" y="213220"/>
                </a:lnTo>
                <a:lnTo>
                  <a:pt x="455064" y="211175"/>
                </a:lnTo>
                <a:lnTo>
                  <a:pt x="463850" y="204617"/>
                </a:lnTo>
                <a:lnTo>
                  <a:pt x="465909" y="202095"/>
                </a:lnTo>
                <a:lnTo>
                  <a:pt x="419472" y="202095"/>
                </a:lnTo>
                <a:lnTo>
                  <a:pt x="415154" y="201714"/>
                </a:lnTo>
                <a:lnTo>
                  <a:pt x="406137" y="199199"/>
                </a:lnTo>
                <a:lnTo>
                  <a:pt x="403089" y="197662"/>
                </a:lnTo>
                <a:lnTo>
                  <a:pt x="401438" y="195834"/>
                </a:lnTo>
                <a:lnTo>
                  <a:pt x="392675" y="126758"/>
                </a:lnTo>
                <a:lnTo>
                  <a:pt x="394834" y="123850"/>
                </a:lnTo>
                <a:lnTo>
                  <a:pt x="397882" y="121081"/>
                </a:lnTo>
                <a:lnTo>
                  <a:pt x="401946" y="118478"/>
                </a:lnTo>
                <a:lnTo>
                  <a:pt x="405883" y="115862"/>
                </a:lnTo>
                <a:lnTo>
                  <a:pt x="409439" y="114363"/>
                </a:lnTo>
                <a:lnTo>
                  <a:pt x="412360" y="113982"/>
                </a:lnTo>
                <a:lnTo>
                  <a:pt x="422008" y="113408"/>
                </a:lnTo>
                <a:lnTo>
                  <a:pt x="466071" y="113408"/>
                </a:lnTo>
                <a:lnTo>
                  <a:pt x="463794" y="110921"/>
                </a:lnTo>
                <a:lnTo>
                  <a:pt x="390643" y="110921"/>
                </a:lnTo>
                <a:lnTo>
                  <a:pt x="389373" y="101180"/>
                </a:lnTo>
                <a:close/>
              </a:path>
              <a:path w="884554" h="269239">
                <a:moveTo>
                  <a:pt x="450357" y="213220"/>
                </a:moveTo>
                <a:lnTo>
                  <a:pt x="403724" y="213220"/>
                </a:lnTo>
                <a:lnTo>
                  <a:pt x="405629" y="215303"/>
                </a:lnTo>
                <a:lnTo>
                  <a:pt x="409566" y="216865"/>
                </a:lnTo>
                <a:lnTo>
                  <a:pt x="421504" y="218935"/>
                </a:lnTo>
                <a:lnTo>
                  <a:pt x="426965" y="219125"/>
                </a:lnTo>
                <a:lnTo>
                  <a:pt x="431918" y="218490"/>
                </a:lnTo>
                <a:lnTo>
                  <a:pt x="444419" y="215799"/>
                </a:lnTo>
                <a:lnTo>
                  <a:pt x="450357" y="213220"/>
                </a:lnTo>
                <a:close/>
              </a:path>
              <a:path w="884554" h="269239">
                <a:moveTo>
                  <a:pt x="466071" y="113408"/>
                </a:moveTo>
                <a:lnTo>
                  <a:pt x="422008" y="113408"/>
                </a:lnTo>
                <a:lnTo>
                  <a:pt x="430394" y="114314"/>
                </a:lnTo>
                <a:lnTo>
                  <a:pt x="437542" y="116698"/>
                </a:lnTo>
                <a:lnTo>
                  <a:pt x="457064" y="152260"/>
                </a:lnTo>
                <a:lnTo>
                  <a:pt x="457040" y="171945"/>
                </a:lnTo>
                <a:lnTo>
                  <a:pt x="451444" y="186728"/>
                </a:lnTo>
                <a:lnTo>
                  <a:pt x="440276" y="196605"/>
                </a:lnTo>
                <a:lnTo>
                  <a:pt x="423536" y="201574"/>
                </a:lnTo>
                <a:lnTo>
                  <a:pt x="419472" y="202095"/>
                </a:lnTo>
                <a:lnTo>
                  <a:pt x="465909" y="202095"/>
                </a:lnTo>
                <a:lnTo>
                  <a:pt x="470780" y="196126"/>
                </a:lnTo>
                <a:lnTo>
                  <a:pt x="475806" y="186160"/>
                </a:lnTo>
                <a:lnTo>
                  <a:pt x="478892" y="175182"/>
                </a:lnTo>
                <a:lnTo>
                  <a:pt x="480049" y="163191"/>
                </a:lnTo>
                <a:lnTo>
                  <a:pt x="479289" y="150190"/>
                </a:lnTo>
                <a:lnTo>
                  <a:pt x="476546" y="136045"/>
                </a:lnTo>
                <a:lnTo>
                  <a:pt x="472304" y="123955"/>
                </a:lnTo>
                <a:lnTo>
                  <a:pt x="466537" y="113917"/>
                </a:lnTo>
                <a:lnTo>
                  <a:pt x="466071" y="113408"/>
                </a:lnTo>
                <a:close/>
              </a:path>
              <a:path w="884554" h="269239">
                <a:moveTo>
                  <a:pt x="430023" y="94715"/>
                </a:moveTo>
                <a:lnTo>
                  <a:pt x="390643" y="110921"/>
                </a:lnTo>
                <a:lnTo>
                  <a:pt x="463794" y="110921"/>
                </a:lnTo>
                <a:lnTo>
                  <a:pt x="459223" y="105930"/>
                </a:lnTo>
                <a:lnTo>
                  <a:pt x="450648" y="100049"/>
                </a:lnTo>
                <a:lnTo>
                  <a:pt x="440919" y="96310"/>
                </a:lnTo>
                <a:lnTo>
                  <a:pt x="430023" y="94715"/>
                </a:lnTo>
                <a:close/>
              </a:path>
              <a:path w="884554" h="269239">
                <a:moveTo>
                  <a:pt x="515230" y="85026"/>
                </a:moveTo>
                <a:lnTo>
                  <a:pt x="494148" y="87731"/>
                </a:lnTo>
                <a:lnTo>
                  <a:pt x="504181" y="165557"/>
                </a:lnTo>
                <a:lnTo>
                  <a:pt x="506086" y="175182"/>
                </a:lnTo>
                <a:lnTo>
                  <a:pt x="540590" y="203841"/>
                </a:lnTo>
                <a:lnTo>
                  <a:pt x="549901" y="203365"/>
                </a:lnTo>
                <a:lnTo>
                  <a:pt x="580817" y="185051"/>
                </a:lnTo>
                <a:lnTo>
                  <a:pt x="552187" y="185051"/>
                </a:lnTo>
                <a:lnTo>
                  <a:pt x="541616" y="184670"/>
                </a:lnTo>
                <a:lnTo>
                  <a:pt x="533534" y="180476"/>
                </a:lnTo>
                <a:lnTo>
                  <a:pt x="527952" y="172467"/>
                </a:lnTo>
                <a:lnTo>
                  <a:pt x="524882" y="160642"/>
                </a:lnTo>
                <a:lnTo>
                  <a:pt x="515230" y="85026"/>
                </a:lnTo>
                <a:close/>
              </a:path>
              <a:path w="884554" h="269239">
                <a:moveTo>
                  <a:pt x="604021" y="180251"/>
                </a:moveTo>
                <a:lnTo>
                  <a:pt x="582540" y="180251"/>
                </a:lnTo>
                <a:lnTo>
                  <a:pt x="584699" y="196646"/>
                </a:lnTo>
                <a:lnTo>
                  <a:pt x="605781" y="193941"/>
                </a:lnTo>
                <a:lnTo>
                  <a:pt x="604021" y="180251"/>
                </a:lnTo>
                <a:close/>
              </a:path>
              <a:path w="884554" h="269239">
                <a:moveTo>
                  <a:pt x="590541" y="75374"/>
                </a:moveTo>
                <a:lnTo>
                  <a:pt x="569459" y="78066"/>
                </a:lnTo>
                <a:lnTo>
                  <a:pt x="580127" y="161328"/>
                </a:lnTo>
                <a:lnTo>
                  <a:pt x="578984" y="166801"/>
                </a:lnTo>
                <a:lnTo>
                  <a:pt x="575809" y="171907"/>
                </a:lnTo>
                <a:lnTo>
                  <a:pt x="570475" y="176631"/>
                </a:lnTo>
                <a:lnTo>
                  <a:pt x="565268" y="181356"/>
                </a:lnTo>
                <a:lnTo>
                  <a:pt x="559172" y="184162"/>
                </a:lnTo>
                <a:lnTo>
                  <a:pt x="552187" y="185051"/>
                </a:lnTo>
                <a:lnTo>
                  <a:pt x="580817" y="185051"/>
                </a:lnTo>
                <a:lnTo>
                  <a:pt x="582540" y="180251"/>
                </a:lnTo>
                <a:lnTo>
                  <a:pt x="604021" y="180251"/>
                </a:lnTo>
                <a:lnTo>
                  <a:pt x="590541" y="75374"/>
                </a:lnTo>
                <a:close/>
              </a:path>
              <a:path w="884554" h="269239">
                <a:moveTo>
                  <a:pt x="650321" y="87325"/>
                </a:moveTo>
                <a:lnTo>
                  <a:pt x="628895" y="87325"/>
                </a:lnTo>
                <a:lnTo>
                  <a:pt x="637531" y="154635"/>
                </a:lnTo>
                <a:lnTo>
                  <a:pt x="662423" y="186259"/>
                </a:lnTo>
                <a:lnTo>
                  <a:pt x="668900" y="187425"/>
                </a:lnTo>
                <a:lnTo>
                  <a:pt x="675758" y="187210"/>
                </a:lnTo>
                <a:lnTo>
                  <a:pt x="683378" y="186022"/>
                </a:lnTo>
                <a:lnTo>
                  <a:pt x="690617" y="184459"/>
                </a:lnTo>
                <a:lnTo>
                  <a:pt x="697475" y="182522"/>
                </a:lnTo>
                <a:lnTo>
                  <a:pt x="703952" y="180213"/>
                </a:lnTo>
                <a:lnTo>
                  <a:pt x="700664" y="169316"/>
                </a:lnTo>
                <a:lnTo>
                  <a:pt x="674869" y="169316"/>
                </a:lnTo>
                <a:lnTo>
                  <a:pt x="669154" y="167906"/>
                </a:lnTo>
                <a:lnTo>
                  <a:pt x="665217" y="164134"/>
                </a:lnTo>
                <a:lnTo>
                  <a:pt x="661407" y="160362"/>
                </a:lnTo>
                <a:lnTo>
                  <a:pt x="658740" y="153492"/>
                </a:lnTo>
                <a:lnTo>
                  <a:pt x="650321" y="87325"/>
                </a:lnTo>
                <a:close/>
              </a:path>
              <a:path w="884554" h="269239">
                <a:moveTo>
                  <a:pt x="698491" y="162115"/>
                </a:moveTo>
                <a:lnTo>
                  <a:pt x="693030" y="165595"/>
                </a:lnTo>
                <a:lnTo>
                  <a:pt x="687696" y="167665"/>
                </a:lnTo>
                <a:lnTo>
                  <a:pt x="674869" y="169316"/>
                </a:lnTo>
                <a:lnTo>
                  <a:pt x="700664" y="169316"/>
                </a:lnTo>
                <a:lnTo>
                  <a:pt x="698491" y="162115"/>
                </a:lnTo>
                <a:close/>
              </a:path>
              <a:path w="884554" h="269239">
                <a:moveTo>
                  <a:pt x="643627" y="35179"/>
                </a:moveTo>
                <a:lnTo>
                  <a:pt x="623561" y="45974"/>
                </a:lnTo>
                <a:lnTo>
                  <a:pt x="626736" y="70713"/>
                </a:lnTo>
                <a:lnTo>
                  <a:pt x="613020" y="72478"/>
                </a:lnTo>
                <a:lnTo>
                  <a:pt x="615179" y="89077"/>
                </a:lnTo>
                <a:lnTo>
                  <a:pt x="628895" y="87325"/>
                </a:lnTo>
                <a:lnTo>
                  <a:pt x="650321" y="87325"/>
                </a:lnTo>
                <a:lnTo>
                  <a:pt x="649977" y="84620"/>
                </a:lnTo>
                <a:lnTo>
                  <a:pt x="682489" y="80441"/>
                </a:lnTo>
                <a:lnTo>
                  <a:pt x="680873" y="68021"/>
                </a:lnTo>
                <a:lnTo>
                  <a:pt x="647818" y="68021"/>
                </a:lnTo>
                <a:lnTo>
                  <a:pt x="643627" y="35179"/>
                </a:lnTo>
                <a:close/>
              </a:path>
              <a:path w="884554" h="269239">
                <a:moveTo>
                  <a:pt x="680330" y="63842"/>
                </a:moveTo>
                <a:lnTo>
                  <a:pt x="647818" y="68021"/>
                </a:lnTo>
                <a:lnTo>
                  <a:pt x="680873" y="68021"/>
                </a:lnTo>
                <a:lnTo>
                  <a:pt x="680330" y="63842"/>
                </a:lnTo>
                <a:close/>
              </a:path>
              <a:path w="884554" h="269239">
                <a:moveTo>
                  <a:pt x="853334" y="19429"/>
                </a:moveTo>
                <a:lnTo>
                  <a:pt x="818232" y="19429"/>
                </a:lnTo>
                <a:lnTo>
                  <a:pt x="826729" y="22653"/>
                </a:lnTo>
                <a:lnTo>
                  <a:pt x="832416" y="29092"/>
                </a:lnTo>
                <a:lnTo>
                  <a:pt x="835270" y="38735"/>
                </a:lnTo>
                <a:lnTo>
                  <a:pt x="835389" y="47815"/>
                </a:lnTo>
                <a:lnTo>
                  <a:pt x="833651" y="58099"/>
                </a:lnTo>
                <a:lnTo>
                  <a:pt x="830055" y="69578"/>
                </a:lnTo>
                <a:lnTo>
                  <a:pt x="824602" y="82245"/>
                </a:lnTo>
                <a:lnTo>
                  <a:pt x="783835" y="166598"/>
                </a:lnTo>
                <a:lnTo>
                  <a:pt x="784343" y="171018"/>
                </a:lnTo>
                <a:lnTo>
                  <a:pt x="884038" y="158229"/>
                </a:lnTo>
                <a:lnTo>
                  <a:pt x="882537" y="146456"/>
                </a:lnTo>
                <a:lnTo>
                  <a:pt x="817871" y="146456"/>
                </a:lnTo>
                <a:lnTo>
                  <a:pt x="846954" y="83997"/>
                </a:lnTo>
                <a:lnTo>
                  <a:pt x="852885" y="69714"/>
                </a:lnTo>
                <a:lnTo>
                  <a:pt x="856780" y="56903"/>
                </a:lnTo>
                <a:lnTo>
                  <a:pt x="858652" y="45562"/>
                </a:lnTo>
                <a:lnTo>
                  <a:pt x="858511" y="35687"/>
                </a:lnTo>
                <a:lnTo>
                  <a:pt x="856511" y="26521"/>
                </a:lnTo>
                <a:lnTo>
                  <a:pt x="853334" y="19429"/>
                </a:lnTo>
                <a:close/>
              </a:path>
              <a:path w="884554" h="269239">
                <a:moveTo>
                  <a:pt x="881498" y="138303"/>
                </a:moveTo>
                <a:lnTo>
                  <a:pt x="817871" y="146456"/>
                </a:lnTo>
                <a:lnTo>
                  <a:pt x="882537" y="146456"/>
                </a:lnTo>
                <a:lnTo>
                  <a:pt x="881498" y="138303"/>
                </a:lnTo>
                <a:close/>
              </a:path>
              <a:path w="884554" h="269239">
                <a:moveTo>
                  <a:pt x="814613" y="0"/>
                </a:moveTo>
                <a:lnTo>
                  <a:pt x="777612" y="10668"/>
                </a:lnTo>
                <a:lnTo>
                  <a:pt x="765166" y="29845"/>
                </a:lnTo>
                <a:lnTo>
                  <a:pt x="780914" y="39624"/>
                </a:lnTo>
                <a:lnTo>
                  <a:pt x="782692" y="34544"/>
                </a:lnTo>
                <a:lnTo>
                  <a:pt x="785994" y="30099"/>
                </a:lnTo>
                <a:lnTo>
                  <a:pt x="795646" y="22479"/>
                </a:lnTo>
                <a:lnTo>
                  <a:pt x="800980" y="20193"/>
                </a:lnTo>
                <a:lnTo>
                  <a:pt x="806949" y="19431"/>
                </a:lnTo>
                <a:lnTo>
                  <a:pt x="853334" y="19429"/>
                </a:lnTo>
                <a:lnTo>
                  <a:pt x="852986" y="18653"/>
                </a:lnTo>
                <a:lnTo>
                  <a:pt x="847938" y="12094"/>
                </a:lnTo>
                <a:lnTo>
                  <a:pt x="841366" y="6858"/>
                </a:lnTo>
                <a:lnTo>
                  <a:pt x="833559" y="3048"/>
                </a:lnTo>
                <a:lnTo>
                  <a:pt x="824634" y="762"/>
                </a:lnTo>
                <a:lnTo>
                  <a:pt x="8146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3682746" y="2042286"/>
            <a:ext cx="1691005" cy="577850"/>
            <a:chOff x="3682746" y="2042286"/>
            <a:chExt cx="1691005" cy="577850"/>
          </a:xfrm>
        </p:grpSpPr>
        <p:sp>
          <p:nvSpPr>
            <p:cNvPr id="17" name="object 17"/>
            <p:cNvSpPr/>
            <p:nvPr/>
          </p:nvSpPr>
          <p:spPr>
            <a:xfrm>
              <a:off x="3682746" y="2042286"/>
              <a:ext cx="1691005" cy="577850"/>
            </a:xfrm>
            <a:custGeom>
              <a:avLst/>
              <a:gdLst/>
              <a:ahLst/>
              <a:cxnLst/>
              <a:rect l="l" t="t" r="r" b="b"/>
              <a:pathLst>
                <a:path w="1691004" h="577850">
                  <a:moveTo>
                    <a:pt x="1643888" y="0"/>
                  </a:moveTo>
                  <a:lnTo>
                    <a:pt x="0" y="210947"/>
                  </a:lnTo>
                  <a:lnTo>
                    <a:pt x="46989" y="577341"/>
                  </a:lnTo>
                  <a:lnTo>
                    <a:pt x="1690877" y="366395"/>
                  </a:lnTo>
                  <a:lnTo>
                    <a:pt x="1643888" y="0"/>
                  </a:lnTo>
                  <a:close/>
                </a:path>
              </a:pathLst>
            </a:custGeom>
            <a:solidFill>
              <a:srgbClr val="E473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04799" y="2226817"/>
              <a:ext cx="922019" cy="278765"/>
            </a:xfrm>
            <a:custGeom>
              <a:avLst/>
              <a:gdLst/>
              <a:ahLst/>
              <a:cxnLst/>
              <a:rect l="l" t="t" r="r" b="b"/>
              <a:pathLst>
                <a:path w="922020" h="278764">
                  <a:moveTo>
                    <a:pt x="71816" y="105606"/>
                  </a:moveTo>
                  <a:lnTo>
                    <a:pt x="29648" y="115633"/>
                  </a:lnTo>
                  <a:lnTo>
                    <a:pt x="5045" y="149617"/>
                  </a:lnTo>
                  <a:lnTo>
                    <a:pt x="0" y="180373"/>
                  </a:lnTo>
                  <a:lnTo>
                    <a:pt x="1009" y="197231"/>
                  </a:lnTo>
                  <a:lnTo>
                    <a:pt x="17065" y="244451"/>
                  </a:lnTo>
                  <a:lnTo>
                    <a:pt x="49237" y="271605"/>
                  </a:lnTo>
                  <a:lnTo>
                    <a:pt x="62644" y="274448"/>
                  </a:lnTo>
                  <a:lnTo>
                    <a:pt x="77336" y="274066"/>
                  </a:lnTo>
                  <a:lnTo>
                    <a:pt x="92975" y="270609"/>
                  </a:lnTo>
                  <a:lnTo>
                    <a:pt x="106340" y="264604"/>
                  </a:lnTo>
                  <a:lnTo>
                    <a:pt x="117395" y="256028"/>
                  </a:lnTo>
                  <a:lnTo>
                    <a:pt x="118819" y="254200"/>
                  </a:lnTo>
                  <a:lnTo>
                    <a:pt x="65146" y="254200"/>
                  </a:lnTo>
                  <a:lnTo>
                    <a:pt x="56365" y="251761"/>
                  </a:lnTo>
                  <a:lnTo>
                    <a:pt x="30330" y="219456"/>
                  </a:lnTo>
                  <a:lnTo>
                    <a:pt x="23202" y="180373"/>
                  </a:lnTo>
                  <a:lnTo>
                    <a:pt x="23679" y="167909"/>
                  </a:lnTo>
                  <a:lnTo>
                    <a:pt x="40744" y="132683"/>
                  </a:lnTo>
                  <a:lnTo>
                    <a:pt x="58286" y="126111"/>
                  </a:lnTo>
                  <a:lnTo>
                    <a:pt x="114392" y="126111"/>
                  </a:lnTo>
                  <a:lnTo>
                    <a:pt x="110356" y="121412"/>
                  </a:lnTo>
                  <a:lnTo>
                    <a:pt x="99144" y="113174"/>
                  </a:lnTo>
                  <a:lnTo>
                    <a:pt x="86290" y="107902"/>
                  </a:lnTo>
                  <a:lnTo>
                    <a:pt x="71816" y="105606"/>
                  </a:lnTo>
                  <a:close/>
                </a:path>
                <a:path w="922020" h="278764">
                  <a:moveTo>
                    <a:pt x="114392" y="126111"/>
                  </a:moveTo>
                  <a:lnTo>
                    <a:pt x="58286" y="126111"/>
                  </a:lnTo>
                  <a:lnTo>
                    <a:pt x="79142" y="127444"/>
                  </a:lnTo>
                  <a:lnTo>
                    <a:pt x="95211" y="137350"/>
                  </a:lnTo>
                  <a:lnTo>
                    <a:pt x="106471" y="155829"/>
                  </a:lnTo>
                  <a:lnTo>
                    <a:pt x="112896" y="182880"/>
                  </a:lnTo>
                  <a:lnTo>
                    <a:pt x="114009" y="197231"/>
                  </a:lnTo>
                  <a:lnTo>
                    <a:pt x="113984" y="198903"/>
                  </a:lnTo>
                  <a:lnTo>
                    <a:pt x="101514" y="240893"/>
                  </a:lnTo>
                  <a:lnTo>
                    <a:pt x="65146" y="254200"/>
                  </a:lnTo>
                  <a:lnTo>
                    <a:pt x="118819" y="254200"/>
                  </a:lnTo>
                  <a:lnTo>
                    <a:pt x="126104" y="244856"/>
                  </a:lnTo>
                  <a:lnTo>
                    <a:pt x="132440" y="231427"/>
                  </a:lnTo>
                  <a:lnTo>
                    <a:pt x="136217" y="216106"/>
                  </a:lnTo>
                  <a:lnTo>
                    <a:pt x="137445" y="198903"/>
                  </a:lnTo>
                  <a:lnTo>
                    <a:pt x="136137" y="179832"/>
                  </a:lnTo>
                  <a:lnTo>
                    <a:pt x="132662" y="161595"/>
                  </a:lnTo>
                  <a:lnTo>
                    <a:pt x="127200" y="145764"/>
                  </a:lnTo>
                  <a:lnTo>
                    <a:pt x="119760" y="132361"/>
                  </a:lnTo>
                  <a:lnTo>
                    <a:pt x="114392" y="126111"/>
                  </a:lnTo>
                  <a:close/>
                </a:path>
                <a:path w="922020" h="278764">
                  <a:moveTo>
                    <a:pt x="175126" y="138176"/>
                  </a:moveTo>
                  <a:lnTo>
                    <a:pt x="154044" y="140843"/>
                  </a:lnTo>
                  <a:lnTo>
                    <a:pt x="164077" y="218694"/>
                  </a:lnTo>
                  <a:lnTo>
                    <a:pt x="165982" y="228314"/>
                  </a:lnTo>
                  <a:lnTo>
                    <a:pt x="200486" y="257014"/>
                  </a:lnTo>
                  <a:lnTo>
                    <a:pt x="209797" y="256540"/>
                  </a:lnTo>
                  <a:lnTo>
                    <a:pt x="240704" y="238252"/>
                  </a:lnTo>
                  <a:lnTo>
                    <a:pt x="212083" y="238252"/>
                  </a:lnTo>
                  <a:lnTo>
                    <a:pt x="201512" y="237871"/>
                  </a:lnTo>
                  <a:lnTo>
                    <a:pt x="193430" y="233680"/>
                  </a:lnTo>
                  <a:lnTo>
                    <a:pt x="187848" y="225679"/>
                  </a:lnTo>
                  <a:lnTo>
                    <a:pt x="184778" y="213868"/>
                  </a:lnTo>
                  <a:lnTo>
                    <a:pt x="175126" y="138176"/>
                  </a:lnTo>
                  <a:close/>
                </a:path>
                <a:path w="922020" h="278764">
                  <a:moveTo>
                    <a:pt x="263803" y="233426"/>
                  </a:moveTo>
                  <a:lnTo>
                    <a:pt x="242436" y="233426"/>
                  </a:lnTo>
                  <a:lnTo>
                    <a:pt x="244595" y="249809"/>
                  </a:lnTo>
                  <a:lnTo>
                    <a:pt x="265550" y="247142"/>
                  </a:lnTo>
                  <a:lnTo>
                    <a:pt x="263803" y="233426"/>
                  </a:lnTo>
                  <a:close/>
                </a:path>
                <a:path w="922020" h="278764">
                  <a:moveTo>
                    <a:pt x="250437" y="128524"/>
                  </a:moveTo>
                  <a:lnTo>
                    <a:pt x="229355" y="131191"/>
                  </a:lnTo>
                  <a:lnTo>
                    <a:pt x="240023" y="214503"/>
                  </a:lnTo>
                  <a:lnTo>
                    <a:pt x="238880" y="219964"/>
                  </a:lnTo>
                  <a:lnTo>
                    <a:pt x="235705" y="225044"/>
                  </a:lnTo>
                  <a:lnTo>
                    <a:pt x="230371" y="229743"/>
                  </a:lnTo>
                  <a:lnTo>
                    <a:pt x="225164" y="234569"/>
                  </a:lnTo>
                  <a:lnTo>
                    <a:pt x="219068" y="237362"/>
                  </a:lnTo>
                  <a:lnTo>
                    <a:pt x="212083" y="238252"/>
                  </a:lnTo>
                  <a:lnTo>
                    <a:pt x="240704" y="238252"/>
                  </a:lnTo>
                  <a:lnTo>
                    <a:pt x="242436" y="233426"/>
                  </a:lnTo>
                  <a:lnTo>
                    <a:pt x="263803" y="233426"/>
                  </a:lnTo>
                  <a:lnTo>
                    <a:pt x="250437" y="128524"/>
                  </a:lnTo>
                  <a:close/>
                </a:path>
                <a:path w="922020" h="278764">
                  <a:moveTo>
                    <a:pt x="310213" y="140462"/>
                  </a:moveTo>
                  <a:lnTo>
                    <a:pt x="288791" y="140462"/>
                  </a:lnTo>
                  <a:lnTo>
                    <a:pt x="297427" y="207772"/>
                  </a:lnTo>
                  <a:lnTo>
                    <a:pt x="322319" y="239426"/>
                  </a:lnTo>
                  <a:lnTo>
                    <a:pt x="328796" y="240597"/>
                  </a:lnTo>
                  <a:lnTo>
                    <a:pt x="335654" y="240411"/>
                  </a:lnTo>
                  <a:lnTo>
                    <a:pt x="343274" y="239194"/>
                  </a:lnTo>
                  <a:lnTo>
                    <a:pt x="350513" y="237632"/>
                  </a:lnTo>
                  <a:lnTo>
                    <a:pt x="357371" y="235713"/>
                  </a:lnTo>
                  <a:lnTo>
                    <a:pt x="363848" y="233426"/>
                  </a:lnTo>
                  <a:lnTo>
                    <a:pt x="360564" y="222504"/>
                  </a:lnTo>
                  <a:lnTo>
                    <a:pt x="334765" y="222504"/>
                  </a:lnTo>
                  <a:lnTo>
                    <a:pt x="329050" y="221107"/>
                  </a:lnTo>
                  <a:lnTo>
                    <a:pt x="325113" y="217297"/>
                  </a:lnTo>
                  <a:lnTo>
                    <a:pt x="321303" y="213487"/>
                  </a:lnTo>
                  <a:lnTo>
                    <a:pt x="318636" y="206629"/>
                  </a:lnTo>
                  <a:lnTo>
                    <a:pt x="310213" y="140462"/>
                  </a:lnTo>
                  <a:close/>
                </a:path>
                <a:path w="922020" h="278764">
                  <a:moveTo>
                    <a:pt x="358387" y="215265"/>
                  </a:moveTo>
                  <a:lnTo>
                    <a:pt x="352926" y="218694"/>
                  </a:lnTo>
                  <a:lnTo>
                    <a:pt x="347592" y="220853"/>
                  </a:lnTo>
                  <a:lnTo>
                    <a:pt x="342131" y="221487"/>
                  </a:lnTo>
                  <a:lnTo>
                    <a:pt x="334765" y="222504"/>
                  </a:lnTo>
                  <a:lnTo>
                    <a:pt x="360564" y="222504"/>
                  </a:lnTo>
                  <a:lnTo>
                    <a:pt x="358387" y="215265"/>
                  </a:lnTo>
                  <a:close/>
                </a:path>
                <a:path w="922020" h="278764">
                  <a:moveTo>
                    <a:pt x="303523" y="88265"/>
                  </a:moveTo>
                  <a:lnTo>
                    <a:pt x="283457" y="99060"/>
                  </a:lnTo>
                  <a:lnTo>
                    <a:pt x="286632" y="123825"/>
                  </a:lnTo>
                  <a:lnTo>
                    <a:pt x="272916" y="125603"/>
                  </a:lnTo>
                  <a:lnTo>
                    <a:pt x="275075" y="142240"/>
                  </a:lnTo>
                  <a:lnTo>
                    <a:pt x="288791" y="140462"/>
                  </a:lnTo>
                  <a:lnTo>
                    <a:pt x="310213" y="140462"/>
                  </a:lnTo>
                  <a:lnTo>
                    <a:pt x="309873" y="137795"/>
                  </a:lnTo>
                  <a:lnTo>
                    <a:pt x="342385" y="133604"/>
                  </a:lnTo>
                  <a:lnTo>
                    <a:pt x="340770" y="121158"/>
                  </a:lnTo>
                  <a:lnTo>
                    <a:pt x="307714" y="121158"/>
                  </a:lnTo>
                  <a:lnTo>
                    <a:pt x="303523" y="88265"/>
                  </a:lnTo>
                  <a:close/>
                </a:path>
                <a:path w="922020" h="278764">
                  <a:moveTo>
                    <a:pt x="340226" y="116967"/>
                  </a:moveTo>
                  <a:lnTo>
                    <a:pt x="307714" y="121158"/>
                  </a:lnTo>
                  <a:lnTo>
                    <a:pt x="340770" y="121158"/>
                  </a:lnTo>
                  <a:lnTo>
                    <a:pt x="340226" y="116967"/>
                  </a:lnTo>
                  <a:close/>
                </a:path>
                <a:path w="922020" h="278764">
                  <a:moveTo>
                    <a:pt x="389375" y="110744"/>
                  </a:moveTo>
                  <a:lnTo>
                    <a:pt x="368293" y="113411"/>
                  </a:lnTo>
                  <a:lnTo>
                    <a:pt x="389502" y="278511"/>
                  </a:lnTo>
                  <a:lnTo>
                    <a:pt x="410584" y="275717"/>
                  </a:lnTo>
                  <a:lnTo>
                    <a:pt x="403726" y="222758"/>
                  </a:lnTo>
                  <a:lnTo>
                    <a:pt x="450290" y="222758"/>
                  </a:lnTo>
                  <a:lnTo>
                    <a:pt x="455066" y="220694"/>
                  </a:lnTo>
                  <a:lnTo>
                    <a:pt x="463853" y="214141"/>
                  </a:lnTo>
                  <a:lnTo>
                    <a:pt x="465932" y="211582"/>
                  </a:lnTo>
                  <a:lnTo>
                    <a:pt x="419474" y="211582"/>
                  </a:lnTo>
                  <a:lnTo>
                    <a:pt x="415156" y="211201"/>
                  </a:lnTo>
                  <a:lnTo>
                    <a:pt x="410584" y="209931"/>
                  </a:lnTo>
                  <a:lnTo>
                    <a:pt x="406139" y="208787"/>
                  </a:lnTo>
                  <a:lnTo>
                    <a:pt x="403091" y="207137"/>
                  </a:lnTo>
                  <a:lnTo>
                    <a:pt x="401440" y="205359"/>
                  </a:lnTo>
                  <a:lnTo>
                    <a:pt x="392677" y="136271"/>
                  </a:lnTo>
                  <a:lnTo>
                    <a:pt x="394836" y="133350"/>
                  </a:lnTo>
                  <a:lnTo>
                    <a:pt x="397884" y="130556"/>
                  </a:lnTo>
                  <a:lnTo>
                    <a:pt x="401948" y="128016"/>
                  </a:lnTo>
                  <a:lnTo>
                    <a:pt x="405885" y="125349"/>
                  </a:lnTo>
                  <a:lnTo>
                    <a:pt x="409441" y="123825"/>
                  </a:lnTo>
                  <a:lnTo>
                    <a:pt x="412362" y="123444"/>
                  </a:lnTo>
                  <a:lnTo>
                    <a:pt x="422010" y="122922"/>
                  </a:lnTo>
                  <a:lnTo>
                    <a:pt x="466081" y="122922"/>
                  </a:lnTo>
                  <a:lnTo>
                    <a:pt x="463765" y="120396"/>
                  </a:lnTo>
                  <a:lnTo>
                    <a:pt x="390645" y="120396"/>
                  </a:lnTo>
                  <a:lnTo>
                    <a:pt x="389375" y="110744"/>
                  </a:lnTo>
                  <a:close/>
                </a:path>
                <a:path w="922020" h="278764">
                  <a:moveTo>
                    <a:pt x="450290" y="222758"/>
                  </a:moveTo>
                  <a:lnTo>
                    <a:pt x="403726" y="222758"/>
                  </a:lnTo>
                  <a:lnTo>
                    <a:pt x="405631" y="224790"/>
                  </a:lnTo>
                  <a:lnTo>
                    <a:pt x="409568" y="226441"/>
                  </a:lnTo>
                  <a:lnTo>
                    <a:pt x="421506" y="228473"/>
                  </a:lnTo>
                  <a:lnTo>
                    <a:pt x="426967" y="228600"/>
                  </a:lnTo>
                  <a:lnTo>
                    <a:pt x="431920" y="227965"/>
                  </a:lnTo>
                  <a:lnTo>
                    <a:pt x="444422" y="225294"/>
                  </a:lnTo>
                  <a:lnTo>
                    <a:pt x="450290" y="222758"/>
                  </a:lnTo>
                  <a:close/>
                </a:path>
                <a:path w="922020" h="278764">
                  <a:moveTo>
                    <a:pt x="466081" y="122922"/>
                  </a:moveTo>
                  <a:lnTo>
                    <a:pt x="422010" y="122922"/>
                  </a:lnTo>
                  <a:lnTo>
                    <a:pt x="430396" y="123840"/>
                  </a:lnTo>
                  <a:lnTo>
                    <a:pt x="437544" y="126212"/>
                  </a:lnTo>
                  <a:lnTo>
                    <a:pt x="457066" y="161798"/>
                  </a:lnTo>
                  <a:lnTo>
                    <a:pt x="457042" y="181463"/>
                  </a:lnTo>
                  <a:lnTo>
                    <a:pt x="451446" y="196246"/>
                  </a:lnTo>
                  <a:lnTo>
                    <a:pt x="440278" y="206124"/>
                  </a:lnTo>
                  <a:lnTo>
                    <a:pt x="423538" y="211074"/>
                  </a:lnTo>
                  <a:lnTo>
                    <a:pt x="419474" y="211582"/>
                  </a:lnTo>
                  <a:lnTo>
                    <a:pt x="465932" y="211582"/>
                  </a:lnTo>
                  <a:lnTo>
                    <a:pt x="470782" y="205612"/>
                  </a:lnTo>
                  <a:lnTo>
                    <a:pt x="475809" y="195663"/>
                  </a:lnTo>
                  <a:lnTo>
                    <a:pt x="478894" y="184689"/>
                  </a:lnTo>
                  <a:lnTo>
                    <a:pt x="480051" y="172716"/>
                  </a:lnTo>
                  <a:lnTo>
                    <a:pt x="479291" y="159766"/>
                  </a:lnTo>
                  <a:lnTo>
                    <a:pt x="476549" y="145571"/>
                  </a:lnTo>
                  <a:lnTo>
                    <a:pt x="472306" y="133461"/>
                  </a:lnTo>
                  <a:lnTo>
                    <a:pt x="466540" y="123422"/>
                  </a:lnTo>
                  <a:lnTo>
                    <a:pt x="466081" y="122922"/>
                  </a:lnTo>
                  <a:close/>
                </a:path>
                <a:path w="922020" h="278764">
                  <a:moveTo>
                    <a:pt x="430025" y="104227"/>
                  </a:moveTo>
                  <a:lnTo>
                    <a:pt x="390645" y="120396"/>
                  </a:lnTo>
                  <a:lnTo>
                    <a:pt x="463765" y="120396"/>
                  </a:lnTo>
                  <a:lnTo>
                    <a:pt x="459225" y="115443"/>
                  </a:lnTo>
                  <a:lnTo>
                    <a:pt x="450651" y="109561"/>
                  </a:lnTo>
                  <a:lnTo>
                    <a:pt x="440921" y="105822"/>
                  </a:lnTo>
                  <a:lnTo>
                    <a:pt x="430025" y="104227"/>
                  </a:lnTo>
                  <a:close/>
                </a:path>
                <a:path w="922020" h="278764">
                  <a:moveTo>
                    <a:pt x="515232" y="94615"/>
                  </a:moveTo>
                  <a:lnTo>
                    <a:pt x="494150" y="97282"/>
                  </a:lnTo>
                  <a:lnTo>
                    <a:pt x="504183" y="175133"/>
                  </a:lnTo>
                  <a:lnTo>
                    <a:pt x="506088" y="184751"/>
                  </a:lnTo>
                  <a:lnTo>
                    <a:pt x="540592" y="213326"/>
                  </a:lnTo>
                  <a:lnTo>
                    <a:pt x="549903" y="212852"/>
                  </a:lnTo>
                  <a:lnTo>
                    <a:pt x="556634" y="211962"/>
                  </a:lnTo>
                  <a:lnTo>
                    <a:pt x="563365" y="209169"/>
                  </a:lnTo>
                  <a:lnTo>
                    <a:pt x="569969" y="204343"/>
                  </a:lnTo>
                  <a:lnTo>
                    <a:pt x="576573" y="199644"/>
                  </a:lnTo>
                  <a:lnTo>
                    <a:pt x="580764" y="194691"/>
                  </a:lnTo>
                  <a:lnTo>
                    <a:pt x="552189" y="194564"/>
                  </a:lnTo>
                  <a:lnTo>
                    <a:pt x="541618" y="194183"/>
                  </a:lnTo>
                  <a:lnTo>
                    <a:pt x="533536" y="189992"/>
                  </a:lnTo>
                  <a:lnTo>
                    <a:pt x="527954" y="181991"/>
                  </a:lnTo>
                  <a:lnTo>
                    <a:pt x="524884" y="170180"/>
                  </a:lnTo>
                  <a:lnTo>
                    <a:pt x="515232" y="94615"/>
                  </a:lnTo>
                  <a:close/>
                </a:path>
                <a:path w="922020" h="278764">
                  <a:moveTo>
                    <a:pt x="604021" y="189737"/>
                  </a:moveTo>
                  <a:lnTo>
                    <a:pt x="582542" y="189737"/>
                  </a:lnTo>
                  <a:lnTo>
                    <a:pt x="584701" y="206121"/>
                  </a:lnTo>
                  <a:lnTo>
                    <a:pt x="605783" y="203454"/>
                  </a:lnTo>
                  <a:lnTo>
                    <a:pt x="604021" y="189737"/>
                  </a:lnTo>
                  <a:close/>
                </a:path>
                <a:path w="922020" h="278764">
                  <a:moveTo>
                    <a:pt x="590543" y="84836"/>
                  </a:moveTo>
                  <a:lnTo>
                    <a:pt x="569461" y="87630"/>
                  </a:lnTo>
                  <a:lnTo>
                    <a:pt x="580129" y="170815"/>
                  </a:lnTo>
                  <a:lnTo>
                    <a:pt x="578986" y="176276"/>
                  </a:lnTo>
                  <a:lnTo>
                    <a:pt x="575811" y="181483"/>
                  </a:lnTo>
                  <a:lnTo>
                    <a:pt x="570477" y="186182"/>
                  </a:lnTo>
                  <a:lnTo>
                    <a:pt x="565270" y="190881"/>
                  </a:lnTo>
                  <a:lnTo>
                    <a:pt x="559174" y="193675"/>
                  </a:lnTo>
                  <a:lnTo>
                    <a:pt x="552189" y="194564"/>
                  </a:lnTo>
                  <a:lnTo>
                    <a:pt x="580810" y="194564"/>
                  </a:lnTo>
                  <a:lnTo>
                    <a:pt x="582542" y="189737"/>
                  </a:lnTo>
                  <a:lnTo>
                    <a:pt x="604021" y="189737"/>
                  </a:lnTo>
                  <a:lnTo>
                    <a:pt x="590543" y="84836"/>
                  </a:lnTo>
                  <a:close/>
                </a:path>
                <a:path w="922020" h="278764">
                  <a:moveTo>
                    <a:pt x="650334" y="96901"/>
                  </a:moveTo>
                  <a:lnTo>
                    <a:pt x="628897" y="96901"/>
                  </a:lnTo>
                  <a:lnTo>
                    <a:pt x="637533" y="164211"/>
                  </a:lnTo>
                  <a:lnTo>
                    <a:pt x="662425" y="195802"/>
                  </a:lnTo>
                  <a:lnTo>
                    <a:pt x="668902" y="196965"/>
                  </a:lnTo>
                  <a:lnTo>
                    <a:pt x="675760" y="196723"/>
                  </a:lnTo>
                  <a:lnTo>
                    <a:pt x="683380" y="195560"/>
                  </a:lnTo>
                  <a:lnTo>
                    <a:pt x="690619" y="193992"/>
                  </a:lnTo>
                  <a:lnTo>
                    <a:pt x="697477" y="192043"/>
                  </a:lnTo>
                  <a:lnTo>
                    <a:pt x="703954" y="189737"/>
                  </a:lnTo>
                  <a:lnTo>
                    <a:pt x="700647" y="178816"/>
                  </a:lnTo>
                  <a:lnTo>
                    <a:pt x="674871" y="178816"/>
                  </a:lnTo>
                  <a:lnTo>
                    <a:pt x="669156" y="177419"/>
                  </a:lnTo>
                  <a:lnTo>
                    <a:pt x="661409" y="169926"/>
                  </a:lnTo>
                  <a:lnTo>
                    <a:pt x="658742" y="163068"/>
                  </a:lnTo>
                  <a:lnTo>
                    <a:pt x="650334" y="96901"/>
                  </a:lnTo>
                  <a:close/>
                </a:path>
                <a:path w="922020" h="278764">
                  <a:moveTo>
                    <a:pt x="698493" y="171704"/>
                  </a:moveTo>
                  <a:lnTo>
                    <a:pt x="693032" y="175133"/>
                  </a:lnTo>
                  <a:lnTo>
                    <a:pt x="687698" y="177165"/>
                  </a:lnTo>
                  <a:lnTo>
                    <a:pt x="682237" y="177927"/>
                  </a:lnTo>
                  <a:lnTo>
                    <a:pt x="674871" y="178816"/>
                  </a:lnTo>
                  <a:lnTo>
                    <a:pt x="700647" y="178816"/>
                  </a:lnTo>
                  <a:lnTo>
                    <a:pt x="698493" y="171704"/>
                  </a:lnTo>
                  <a:close/>
                </a:path>
                <a:path w="922020" h="278764">
                  <a:moveTo>
                    <a:pt x="643629" y="44704"/>
                  </a:moveTo>
                  <a:lnTo>
                    <a:pt x="623563" y="55499"/>
                  </a:lnTo>
                  <a:lnTo>
                    <a:pt x="626738" y="80264"/>
                  </a:lnTo>
                  <a:lnTo>
                    <a:pt x="613022" y="82042"/>
                  </a:lnTo>
                  <a:lnTo>
                    <a:pt x="615181" y="98552"/>
                  </a:lnTo>
                  <a:lnTo>
                    <a:pt x="628897" y="96901"/>
                  </a:lnTo>
                  <a:lnTo>
                    <a:pt x="650334" y="96901"/>
                  </a:lnTo>
                  <a:lnTo>
                    <a:pt x="649979" y="94107"/>
                  </a:lnTo>
                  <a:lnTo>
                    <a:pt x="682491" y="89916"/>
                  </a:lnTo>
                  <a:lnTo>
                    <a:pt x="680880" y="77597"/>
                  </a:lnTo>
                  <a:lnTo>
                    <a:pt x="647820" y="77597"/>
                  </a:lnTo>
                  <a:lnTo>
                    <a:pt x="643629" y="44704"/>
                  </a:lnTo>
                  <a:close/>
                </a:path>
                <a:path w="922020" h="278764">
                  <a:moveTo>
                    <a:pt x="680332" y="73406"/>
                  </a:moveTo>
                  <a:lnTo>
                    <a:pt x="647820" y="77597"/>
                  </a:lnTo>
                  <a:lnTo>
                    <a:pt x="680880" y="77597"/>
                  </a:lnTo>
                  <a:lnTo>
                    <a:pt x="680332" y="73406"/>
                  </a:lnTo>
                  <a:close/>
                </a:path>
                <a:path w="922020" h="278764">
                  <a:moveTo>
                    <a:pt x="906477" y="41402"/>
                  </a:moveTo>
                  <a:lnTo>
                    <a:pt x="883913" y="41402"/>
                  </a:lnTo>
                  <a:lnTo>
                    <a:pt x="899915" y="165735"/>
                  </a:lnTo>
                  <a:lnTo>
                    <a:pt x="922013" y="162941"/>
                  </a:lnTo>
                  <a:lnTo>
                    <a:pt x="906477" y="41402"/>
                  </a:lnTo>
                  <a:close/>
                </a:path>
                <a:path w="922020" h="278764">
                  <a:moveTo>
                    <a:pt x="901185" y="0"/>
                  </a:moveTo>
                  <a:lnTo>
                    <a:pt x="894454" y="889"/>
                  </a:lnTo>
                  <a:lnTo>
                    <a:pt x="890833" y="6459"/>
                  </a:lnTo>
                  <a:lnTo>
                    <a:pt x="886437" y="12303"/>
                  </a:lnTo>
                  <a:lnTo>
                    <a:pt x="856846" y="41231"/>
                  </a:lnTo>
                  <a:lnTo>
                    <a:pt x="850893" y="45466"/>
                  </a:lnTo>
                  <a:lnTo>
                    <a:pt x="853560" y="66167"/>
                  </a:lnTo>
                  <a:lnTo>
                    <a:pt x="883913" y="41402"/>
                  </a:lnTo>
                  <a:lnTo>
                    <a:pt x="906477" y="41402"/>
                  </a:lnTo>
                  <a:lnTo>
                    <a:pt x="9011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5721096" y="2251836"/>
            <a:ext cx="1691005" cy="577850"/>
            <a:chOff x="5721096" y="2251836"/>
            <a:chExt cx="1691005" cy="577850"/>
          </a:xfrm>
        </p:grpSpPr>
        <p:sp>
          <p:nvSpPr>
            <p:cNvPr id="20" name="object 20"/>
            <p:cNvSpPr/>
            <p:nvPr/>
          </p:nvSpPr>
          <p:spPr>
            <a:xfrm>
              <a:off x="5721096" y="2251836"/>
              <a:ext cx="1691005" cy="577850"/>
            </a:xfrm>
            <a:custGeom>
              <a:avLst/>
              <a:gdLst/>
              <a:ahLst/>
              <a:cxnLst/>
              <a:rect l="l" t="t" r="r" b="b"/>
              <a:pathLst>
                <a:path w="1691004" h="577850">
                  <a:moveTo>
                    <a:pt x="1643887" y="0"/>
                  </a:moveTo>
                  <a:lnTo>
                    <a:pt x="0" y="210947"/>
                  </a:lnTo>
                  <a:lnTo>
                    <a:pt x="46989" y="577341"/>
                  </a:lnTo>
                  <a:lnTo>
                    <a:pt x="1690877" y="366395"/>
                  </a:lnTo>
                  <a:lnTo>
                    <a:pt x="1643887" y="0"/>
                  </a:lnTo>
                  <a:close/>
                </a:path>
              </a:pathLst>
            </a:custGeom>
            <a:solidFill>
              <a:srgbClr val="E473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841746" y="2429454"/>
              <a:ext cx="1014094" cy="287020"/>
            </a:xfrm>
            <a:custGeom>
              <a:avLst/>
              <a:gdLst/>
              <a:ahLst/>
              <a:cxnLst/>
              <a:rect l="l" t="t" r="r" b="b"/>
              <a:pathLst>
                <a:path w="1014095" h="287019">
                  <a:moveTo>
                    <a:pt x="61464" y="117391"/>
                  </a:moveTo>
                  <a:lnTo>
                    <a:pt x="30225" y="118419"/>
                  </a:lnTo>
                  <a:lnTo>
                    <a:pt x="26342" y="119014"/>
                  </a:lnTo>
                  <a:lnTo>
                    <a:pt x="0" y="123372"/>
                  </a:lnTo>
                  <a:lnTo>
                    <a:pt x="20827" y="285678"/>
                  </a:lnTo>
                  <a:lnTo>
                    <a:pt x="42925" y="282757"/>
                  </a:lnTo>
                  <a:lnTo>
                    <a:pt x="34925" y="220273"/>
                  </a:lnTo>
                  <a:lnTo>
                    <a:pt x="43433" y="220019"/>
                  </a:lnTo>
                  <a:lnTo>
                    <a:pt x="48894" y="219638"/>
                  </a:lnTo>
                  <a:lnTo>
                    <a:pt x="51434" y="219384"/>
                  </a:lnTo>
                  <a:lnTo>
                    <a:pt x="78323" y="212457"/>
                  </a:lnTo>
                  <a:lnTo>
                    <a:pt x="95411" y="200461"/>
                  </a:lnTo>
                  <a:lnTo>
                    <a:pt x="32384" y="200461"/>
                  </a:lnTo>
                  <a:lnTo>
                    <a:pt x="24637" y="140517"/>
                  </a:lnTo>
                  <a:lnTo>
                    <a:pt x="29717" y="139120"/>
                  </a:lnTo>
                  <a:lnTo>
                    <a:pt x="33654" y="138231"/>
                  </a:lnTo>
                  <a:lnTo>
                    <a:pt x="36575" y="137850"/>
                  </a:lnTo>
                  <a:lnTo>
                    <a:pt x="56056" y="137207"/>
                  </a:lnTo>
                  <a:lnTo>
                    <a:pt x="100081" y="137207"/>
                  </a:lnTo>
                  <a:lnTo>
                    <a:pt x="99841" y="136528"/>
                  </a:lnTo>
                  <a:lnTo>
                    <a:pt x="84677" y="123436"/>
                  </a:lnTo>
                  <a:lnTo>
                    <a:pt x="61464" y="117391"/>
                  </a:lnTo>
                  <a:close/>
                </a:path>
                <a:path w="1014095" h="287019">
                  <a:moveTo>
                    <a:pt x="100081" y="137207"/>
                  </a:moveTo>
                  <a:lnTo>
                    <a:pt x="56056" y="137207"/>
                  </a:lnTo>
                  <a:lnTo>
                    <a:pt x="70500" y="140993"/>
                  </a:lnTo>
                  <a:lnTo>
                    <a:pt x="79920" y="149209"/>
                  </a:lnTo>
                  <a:lnTo>
                    <a:pt x="84327" y="161853"/>
                  </a:lnTo>
                  <a:lnTo>
                    <a:pt x="83589" y="176426"/>
                  </a:lnTo>
                  <a:lnTo>
                    <a:pt x="77184" y="187571"/>
                  </a:lnTo>
                  <a:lnTo>
                    <a:pt x="65111" y="195286"/>
                  </a:lnTo>
                  <a:lnTo>
                    <a:pt x="46862" y="199699"/>
                  </a:lnTo>
                  <a:lnTo>
                    <a:pt x="32384" y="200461"/>
                  </a:lnTo>
                  <a:lnTo>
                    <a:pt x="95411" y="200461"/>
                  </a:lnTo>
                  <a:lnTo>
                    <a:pt x="96519" y="199683"/>
                  </a:lnTo>
                  <a:lnTo>
                    <a:pt x="106048" y="181076"/>
                  </a:lnTo>
                  <a:lnTo>
                    <a:pt x="106933" y="156646"/>
                  </a:lnTo>
                  <a:lnTo>
                    <a:pt x="100081" y="137207"/>
                  </a:lnTo>
                  <a:close/>
                </a:path>
                <a:path w="1014095" h="287019">
                  <a:moveTo>
                    <a:pt x="143001" y="149407"/>
                  </a:moveTo>
                  <a:lnTo>
                    <a:pt x="121919" y="152074"/>
                  </a:lnTo>
                  <a:lnTo>
                    <a:pt x="137159" y="270692"/>
                  </a:lnTo>
                  <a:lnTo>
                    <a:pt x="158241" y="268025"/>
                  </a:lnTo>
                  <a:lnTo>
                    <a:pt x="149478" y="199953"/>
                  </a:lnTo>
                  <a:lnTo>
                    <a:pt x="149096" y="192907"/>
                  </a:lnTo>
                  <a:lnTo>
                    <a:pt x="149844" y="186253"/>
                  </a:lnTo>
                  <a:lnTo>
                    <a:pt x="151711" y="180004"/>
                  </a:lnTo>
                  <a:lnTo>
                    <a:pt x="154686" y="174172"/>
                  </a:lnTo>
                  <a:lnTo>
                    <a:pt x="158288" y="168330"/>
                  </a:lnTo>
                  <a:lnTo>
                    <a:pt x="145414" y="168330"/>
                  </a:lnTo>
                  <a:lnTo>
                    <a:pt x="143001" y="149407"/>
                  </a:lnTo>
                  <a:close/>
                </a:path>
                <a:path w="1014095" h="287019">
                  <a:moveTo>
                    <a:pt x="186181" y="142295"/>
                  </a:moveTo>
                  <a:lnTo>
                    <a:pt x="180720" y="142295"/>
                  </a:lnTo>
                  <a:lnTo>
                    <a:pt x="176911" y="142803"/>
                  </a:lnTo>
                  <a:lnTo>
                    <a:pt x="166435" y="145470"/>
                  </a:lnTo>
                  <a:lnTo>
                    <a:pt x="157686" y="150614"/>
                  </a:lnTo>
                  <a:lnTo>
                    <a:pt x="150675" y="158234"/>
                  </a:lnTo>
                  <a:lnTo>
                    <a:pt x="145414" y="168330"/>
                  </a:lnTo>
                  <a:lnTo>
                    <a:pt x="158288" y="168330"/>
                  </a:lnTo>
                  <a:lnTo>
                    <a:pt x="159384" y="166552"/>
                  </a:lnTo>
                  <a:lnTo>
                    <a:pt x="165480" y="162234"/>
                  </a:lnTo>
                  <a:lnTo>
                    <a:pt x="172846" y="161345"/>
                  </a:lnTo>
                  <a:lnTo>
                    <a:pt x="177545" y="160710"/>
                  </a:lnTo>
                  <a:lnTo>
                    <a:pt x="188329" y="160710"/>
                  </a:lnTo>
                  <a:lnTo>
                    <a:pt x="193420" y="142676"/>
                  </a:lnTo>
                  <a:lnTo>
                    <a:pt x="186181" y="142295"/>
                  </a:lnTo>
                  <a:close/>
                </a:path>
                <a:path w="1014095" h="287019">
                  <a:moveTo>
                    <a:pt x="188329" y="160710"/>
                  </a:moveTo>
                  <a:lnTo>
                    <a:pt x="177545" y="160710"/>
                  </a:lnTo>
                  <a:lnTo>
                    <a:pt x="182371" y="161726"/>
                  </a:lnTo>
                  <a:lnTo>
                    <a:pt x="187325" y="164266"/>
                  </a:lnTo>
                  <a:lnTo>
                    <a:pt x="188329" y="160710"/>
                  </a:lnTo>
                  <a:close/>
                </a:path>
                <a:path w="1014095" h="287019">
                  <a:moveTo>
                    <a:pt x="265789" y="132393"/>
                  </a:moveTo>
                  <a:lnTo>
                    <a:pt x="223936" y="146434"/>
                  </a:lnTo>
                  <a:lnTo>
                    <a:pt x="207127" y="187253"/>
                  </a:lnTo>
                  <a:lnTo>
                    <a:pt x="207180" y="190174"/>
                  </a:lnTo>
                  <a:lnTo>
                    <a:pt x="220380" y="236011"/>
                  </a:lnTo>
                  <a:lnTo>
                    <a:pt x="257268" y="256456"/>
                  </a:lnTo>
                  <a:lnTo>
                    <a:pt x="269366" y="255960"/>
                  </a:lnTo>
                  <a:lnTo>
                    <a:pt x="281037" y="253408"/>
                  </a:lnTo>
                  <a:lnTo>
                    <a:pt x="291099" y="248975"/>
                  </a:lnTo>
                  <a:lnTo>
                    <a:pt x="299567" y="242637"/>
                  </a:lnTo>
                  <a:lnTo>
                    <a:pt x="302749" y="238815"/>
                  </a:lnTo>
                  <a:lnTo>
                    <a:pt x="267207" y="238815"/>
                  </a:lnTo>
                  <a:lnTo>
                    <a:pt x="253035" y="237787"/>
                  </a:lnTo>
                  <a:lnTo>
                    <a:pt x="242125" y="230687"/>
                  </a:lnTo>
                  <a:lnTo>
                    <a:pt x="234453" y="217491"/>
                  </a:lnTo>
                  <a:lnTo>
                    <a:pt x="229996" y="198175"/>
                  </a:lnTo>
                  <a:lnTo>
                    <a:pt x="229262" y="188384"/>
                  </a:lnTo>
                  <a:lnTo>
                    <a:pt x="229742" y="179570"/>
                  </a:lnTo>
                  <a:lnTo>
                    <a:pt x="255904" y="150169"/>
                  </a:lnTo>
                  <a:lnTo>
                    <a:pt x="300761" y="150169"/>
                  </a:lnTo>
                  <a:lnTo>
                    <a:pt x="295275" y="144073"/>
                  </a:lnTo>
                  <a:lnTo>
                    <a:pt x="286605" y="138005"/>
                  </a:lnTo>
                  <a:lnTo>
                    <a:pt x="276780" y="134104"/>
                  </a:lnTo>
                  <a:lnTo>
                    <a:pt x="265789" y="132393"/>
                  </a:lnTo>
                  <a:close/>
                </a:path>
                <a:path w="1014095" h="287019">
                  <a:moveTo>
                    <a:pt x="300761" y="150169"/>
                  </a:moveTo>
                  <a:lnTo>
                    <a:pt x="255904" y="150169"/>
                  </a:lnTo>
                  <a:lnTo>
                    <a:pt x="270003" y="151116"/>
                  </a:lnTo>
                  <a:lnTo>
                    <a:pt x="280876" y="158122"/>
                  </a:lnTo>
                  <a:lnTo>
                    <a:pt x="288534" y="171154"/>
                  </a:lnTo>
                  <a:lnTo>
                    <a:pt x="292988" y="190174"/>
                  </a:lnTo>
                  <a:lnTo>
                    <a:pt x="293589" y="198175"/>
                  </a:lnTo>
                  <a:lnTo>
                    <a:pt x="293671" y="201096"/>
                  </a:lnTo>
                  <a:lnTo>
                    <a:pt x="293274" y="208907"/>
                  </a:lnTo>
                  <a:lnTo>
                    <a:pt x="267207" y="238815"/>
                  </a:lnTo>
                  <a:lnTo>
                    <a:pt x="302749" y="238815"/>
                  </a:lnTo>
                  <a:lnTo>
                    <a:pt x="306450" y="234370"/>
                  </a:lnTo>
                  <a:lnTo>
                    <a:pt x="311622" y="224561"/>
                  </a:lnTo>
                  <a:lnTo>
                    <a:pt x="314769" y="213431"/>
                  </a:lnTo>
                  <a:lnTo>
                    <a:pt x="315906" y="201096"/>
                  </a:lnTo>
                  <a:lnTo>
                    <a:pt x="315087" y="187253"/>
                  </a:lnTo>
                  <a:lnTo>
                    <a:pt x="312491" y="173773"/>
                  </a:lnTo>
                  <a:lnTo>
                    <a:pt x="308324" y="162091"/>
                  </a:lnTo>
                  <a:lnTo>
                    <a:pt x="302585" y="152195"/>
                  </a:lnTo>
                  <a:lnTo>
                    <a:pt x="300761" y="150169"/>
                  </a:lnTo>
                  <a:close/>
                </a:path>
                <a:path w="1014095" h="287019">
                  <a:moveTo>
                    <a:pt x="353187" y="258881"/>
                  </a:moveTo>
                  <a:lnTo>
                    <a:pt x="343915" y="277169"/>
                  </a:lnTo>
                  <a:lnTo>
                    <a:pt x="349630" y="280344"/>
                  </a:lnTo>
                  <a:lnTo>
                    <a:pt x="356869" y="282757"/>
                  </a:lnTo>
                  <a:lnTo>
                    <a:pt x="374523" y="286059"/>
                  </a:lnTo>
                  <a:lnTo>
                    <a:pt x="382777" y="286440"/>
                  </a:lnTo>
                  <a:lnTo>
                    <a:pt x="390525" y="285424"/>
                  </a:lnTo>
                  <a:lnTo>
                    <a:pt x="426338" y="270565"/>
                  </a:lnTo>
                  <a:lnTo>
                    <a:pt x="429578" y="267043"/>
                  </a:lnTo>
                  <a:lnTo>
                    <a:pt x="380618" y="267043"/>
                  </a:lnTo>
                  <a:lnTo>
                    <a:pt x="372046" y="265818"/>
                  </a:lnTo>
                  <a:lnTo>
                    <a:pt x="362902" y="263094"/>
                  </a:lnTo>
                  <a:lnTo>
                    <a:pt x="353187" y="258881"/>
                  </a:lnTo>
                  <a:close/>
                </a:path>
                <a:path w="1014095" h="287019">
                  <a:moveTo>
                    <a:pt x="435405" y="233707"/>
                  </a:moveTo>
                  <a:lnTo>
                    <a:pt x="403800" y="233707"/>
                  </a:lnTo>
                  <a:lnTo>
                    <a:pt x="410654" y="235545"/>
                  </a:lnTo>
                  <a:lnTo>
                    <a:pt x="415127" y="239525"/>
                  </a:lnTo>
                  <a:lnTo>
                    <a:pt x="417194" y="245673"/>
                  </a:lnTo>
                  <a:lnTo>
                    <a:pt x="417829" y="250499"/>
                  </a:lnTo>
                  <a:lnTo>
                    <a:pt x="415670" y="254944"/>
                  </a:lnTo>
                  <a:lnTo>
                    <a:pt x="380618" y="267043"/>
                  </a:lnTo>
                  <a:lnTo>
                    <a:pt x="429578" y="267043"/>
                  </a:lnTo>
                  <a:lnTo>
                    <a:pt x="432052" y="264354"/>
                  </a:lnTo>
                  <a:lnTo>
                    <a:pt x="435848" y="257548"/>
                  </a:lnTo>
                  <a:lnTo>
                    <a:pt x="437632" y="250499"/>
                  </a:lnTo>
                  <a:lnTo>
                    <a:pt x="437641" y="242244"/>
                  </a:lnTo>
                  <a:lnTo>
                    <a:pt x="436119" y="235311"/>
                  </a:lnTo>
                  <a:lnTo>
                    <a:pt x="435405" y="233707"/>
                  </a:lnTo>
                  <a:close/>
                </a:path>
                <a:path w="1014095" h="287019">
                  <a:moveTo>
                    <a:pt x="375818" y="117727"/>
                  </a:moveTo>
                  <a:lnTo>
                    <a:pt x="337057" y="134802"/>
                  </a:lnTo>
                  <a:lnTo>
                    <a:pt x="327806" y="158519"/>
                  </a:lnTo>
                  <a:lnTo>
                    <a:pt x="328167" y="167568"/>
                  </a:lnTo>
                  <a:lnTo>
                    <a:pt x="331408" y="180762"/>
                  </a:lnTo>
                  <a:lnTo>
                    <a:pt x="337518" y="191396"/>
                  </a:lnTo>
                  <a:lnTo>
                    <a:pt x="346509" y="199483"/>
                  </a:lnTo>
                  <a:lnTo>
                    <a:pt x="358393" y="205033"/>
                  </a:lnTo>
                  <a:lnTo>
                    <a:pt x="352678" y="207192"/>
                  </a:lnTo>
                  <a:lnTo>
                    <a:pt x="348106" y="210113"/>
                  </a:lnTo>
                  <a:lnTo>
                    <a:pt x="340994" y="217479"/>
                  </a:lnTo>
                  <a:lnTo>
                    <a:pt x="339470" y="221289"/>
                  </a:lnTo>
                  <a:lnTo>
                    <a:pt x="339978" y="225226"/>
                  </a:lnTo>
                  <a:lnTo>
                    <a:pt x="342644" y="233348"/>
                  </a:lnTo>
                  <a:lnTo>
                    <a:pt x="348154" y="238672"/>
                  </a:lnTo>
                  <a:lnTo>
                    <a:pt x="356498" y="241210"/>
                  </a:lnTo>
                  <a:lnTo>
                    <a:pt x="367664" y="240974"/>
                  </a:lnTo>
                  <a:lnTo>
                    <a:pt x="371220" y="240593"/>
                  </a:lnTo>
                  <a:lnTo>
                    <a:pt x="375919" y="239323"/>
                  </a:lnTo>
                  <a:lnTo>
                    <a:pt x="382015" y="237418"/>
                  </a:lnTo>
                  <a:lnTo>
                    <a:pt x="387984" y="235386"/>
                  </a:lnTo>
                  <a:lnTo>
                    <a:pt x="392175" y="234243"/>
                  </a:lnTo>
                  <a:lnTo>
                    <a:pt x="394588" y="233989"/>
                  </a:lnTo>
                  <a:lnTo>
                    <a:pt x="403800" y="233707"/>
                  </a:lnTo>
                  <a:lnTo>
                    <a:pt x="435405" y="233707"/>
                  </a:lnTo>
                  <a:lnTo>
                    <a:pt x="433466" y="229354"/>
                  </a:lnTo>
                  <a:lnTo>
                    <a:pt x="429694" y="224349"/>
                  </a:lnTo>
                  <a:lnTo>
                    <a:pt x="428920" y="223702"/>
                  </a:lnTo>
                  <a:lnTo>
                    <a:pt x="359917" y="223702"/>
                  </a:lnTo>
                  <a:lnTo>
                    <a:pt x="356107" y="222559"/>
                  </a:lnTo>
                  <a:lnTo>
                    <a:pt x="355488" y="217479"/>
                  </a:lnTo>
                  <a:lnTo>
                    <a:pt x="355495" y="217322"/>
                  </a:lnTo>
                  <a:lnTo>
                    <a:pt x="356996" y="215320"/>
                  </a:lnTo>
                  <a:lnTo>
                    <a:pt x="385444" y="206049"/>
                  </a:lnTo>
                  <a:lnTo>
                    <a:pt x="393874" y="203434"/>
                  </a:lnTo>
                  <a:lnTo>
                    <a:pt x="401256" y="199604"/>
                  </a:lnTo>
                  <a:lnTo>
                    <a:pt x="407590" y="194583"/>
                  </a:lnTo>
                  <a:lnTo>
                    <a:pt x="410381" y="191317"/>
                  </a:lnTo>
                  <a:lnTo>
                    <a:pt x="370586" y="191317"/>
                  </a:lnTo>
                  <a:lnTo>
                    <a:pt x="364236" y="189412"/>
                  </a:lnTo>
                  <a:lnTo>
                    <a:pt x="359028" y="184586"/>
                  </a:lnTo>
                  <a:lnTo>
                    <a:pt x="353821" y="179633"/>
                  </a:lnTo>
                  <a:lnTo>
                    <a:pt x="350774" y="173156"/>
                  </a:lnTo>
                  <a:lnTo>
                    <a:pt x="349757" y="164901"/>
                  </a:lnTo>
                  <a:lnTo>
                    <a:pt x="348741" y="157535"/>
                  </a:lnTo>
                  <a:lnTo>
                    <a:pt x="377951" y="134294"/>
                  </a:lnTo>
                  <a:lnTo>
                    <a:pt x="411881" y="134294"/>
                  </a:lnTo>
                  <a:lnTo>
                    <a:pt x="408686" y="130357"/>
                  </a:lnTo>
                  <a:lnTo>
                    <a:pt x="417130" y="122102"/>
                  </a:lnTo>
                  <a:lnTo>
                    <a:pt x="395731" y="122102"/>
                  </a:lnTo>
                  <a:lnTo>
                    <a:pt x="389951" y="119596"/>
                  </a:lnTo>
                  <a:lnTo>
                    <a:pt x="383301" y="118149"/>
                  </a:lnTo>
                  <a:lnTo>
                    <a:pt x="375818" y="117727"/>
                  </a:lnTo>
                  <a:close/>
                </a:path>
                <a:path w="1014095" h="287019">
                  <a:moveTo>
                    <a:pt x="404830" y="214897"/>
                  </a:moveTo>
                  <a:lnTo>
                    <a:pt x="396493" y="215447"/>
                  </a:lnTo>
                  <a:lnTo>
                    <a:pt x="393191" y="215828"/>
                  </a:lnTo>
                  <a:lnTo>
                    <a:pt x="388365" y="217098"/>
                  </a:lnTo>
                  <a:lnTo>
                    <a:pt x="375157" y="221162"/>
                  </a:lnTo>
                  <a:lnTo>
                    <a:pt x="370331" y="222305"/>
                  </a:lnTo>
                  <a:lnTo>
                    <a:pt x="367156" y="222686"/>
                  </a:lnTo>
                  <a:lnTo>
                    <a:pt x="359917" y="223702"/>
                  </a:lnTo>
                  <a:lnTo>
                    <a:pt x="428920" y="223702"/>
                  </a:lnTo>
                  <a:lnTo>
                    <a:pt x="424814" y="220273"/>
                  </a:lnTo>
                  <a:lnTo>
                    <a:pt x="418978" y="217322"/>
                  </a:lnTo>
                  <a:lnTo>
                    <a:pt x="412321" y="215526"/>
                  </a:lnTo>
                  <a:lnTo>
                    <a:pt x="404830" y="214897"/>
                  </a:lnTo>
                  <a:close/>
                </a:path>
                <a:path w="1014095" h="287019">
                  <a:moveTo>
                    <a:pt x="411881" y="134294"/>
                  </a:moveTo>
                  <a:lnTo>
                    <a:pt x="377951" y="134294"/>
                  </a:lnTo>
                  <a:lnTo>
                    <a:pt x="383920" y="136072"/>
                  </a:lnTo>
                  <a:lnTo>
                    <a:pt x="394334" y="145216"/>
                  </a:lnTo>
                  <a:lnTo>
                    <a:pt x="397382" y="151185"/>
                  </a:lnTo>
                  <a:lnTo>
                    <a:pt x="398271" y="158678"/>
                  </a:lnTo>
                  <a:lnTo>
                    <a:pt x="399414" y="167187"/>
                  </a:lnTo>
                  <a:lnTo>
                    <a:pt x="378205" y="190301"/>
                  </a:lnTo>
                  <a:lnTo>
                    <a:pt x="370586" y="191317"/>
                  </a:lnTo>
                  <a:lnTo>
                    <a:pt x="410381" y="191317"/>
                  </a:lnTo>
                  <a:lnTo>
                    <a:pt x="412876" y="188396"/>
                  </a:lnTo>
                  <a:lnTo>
                    <a:pt x="416974" y="181294"/>
                  </a:lnTo>
                  <a:lnTo>
                    <a:pt x="419560" y="173680"/>
                  </a:lnTo>
                  <a:lnTo>
                    <a:pt x="420645" y="165518"/>
                  </a:lnTo>
                  <a:lnTo>
                    <a:pt x="420242" y="156773"/>
                  </a:lnTo>
                  <a:lnTo>
                    <a:pt x="418722" y="148770"/>
                  </a:lnTo>
                  <a:lnTo>
                    <a:pt x="416274" y="141708"/>
                  </a:lnTo>
                  <a:lnTo>
                    <a:pt x="412920" y="135574"/>
                  </a:lnTo>
                  <a:lnTo>
                    <a:pt x="411881" y="134294"/>
                  </a:lnTo>
                  <a:close/>
                </a:path>
                <a:path w="1014095" h="287019">
                  <a:moveTo>
                    <a:pt x="404621" y="108132"/>
                  </a:moveTo>
                  <a:lnTo>
                    <a:pt x="395731" y="122102"/>
                  </a:lnTo>
                  <a:lnTo>
                    <a:pt x="417130" y="122102"/>
                  </a:lnTo>
                  <a:lnTo>
                    <a:pt x="419988" y="119308"/>
                  </a:lnTo>
                  <a:lnTo>
                    <a:pt x="404621" y="108132"/>
                  </a:lnTo>
                  <a:close/>
                </a:path>
                <a:path w="1014095" h="287019">
                  <a:moveTo>
                    <a:pt x="464946" y="108132"/>
                  </a:moveTo>
                  <a:lnTo>
                    <a:pt x="443991" y="110799"/>
                  </a:lnTo>
                  <a:lnTo>
                    <a:pt x="459104" y="229417"/>
                  </a:lnTo>
                  <a:lnTo>
                    <a:pt x="480187" y="226623"/>
                  </a:lnTo>
                  <a:lnTo>
                    <a:pt x="471424" y="158678"/>
                  </a:lnTo>
                  <a:lnTo>
                    <a:pt x="471094" y="151630"/>
                  </a:lnTo>
                  <a:lnTo>
                    <a:pt x="471836" y="144962"/>
                  </a:lnTo>
                  <a:lnTo>
                    <a:pt x="473674" y="138676"/>
                  </a:lnTo>
                  <a:lnTo>
                    <a:pt x="476630" y="132770"/>
                  </a:lnTo>
                  <a:lnTo>
                    <a:pt x="480214" y="127055"/>
                  </a:lnTo>
                  <a:lnTo>
                    <a:pt x="467359" y="127055"/>
                  </a:lnTo>
                  <a:lnTo>
                    <a:pt x="464946" y="108132"/>
                  </a:lnTo>
                  <a:close/>
                </a:path>
                <a:path w="1014095" h="287019">
                  <a:moveTo>
                    <a:pt x="508126" y="101020"/>
                  </a:moveTo>
                  <a:lnTo>
                    <a:pt x="502665" y="101020"/>
                  </a:lnTo>
                  <a:lnTo>
                    <a:pt x="498855" y="101528"/>
                  </a:lnTo>
                  <a:lnTo>
                    <a:pt x="488398" y="104195"/>
                  </a:lnTo>
                  <a:lnTo>
                    <a:pt x="479678" y="109339"/>
                  </a:lnTo>
                  <a:lnTo>
                    <a:pt x="472674" y="116959"/>
                  </a:lnTo>
                  <a:lnTo>
                    <a:pt x="467359" y="127055"/>
                  </a:lnTo>
                  <a:lnTo>
                    <a:pt x="480214" y="127055"/>
                  </a:lnTo>
                  <a:lnTo>
                    <a:pt x="481329" y="125277"/>
                  </a:lnTo>
                  <a:lnTo>
                    <a:pt x="487425" y="120959"/>
                  </a:lnTo>
                  <a:lnTo>
                    <a:pt x="494918" y="120070"/>
                  </a:lnTo>
                  <a:lnTo>
                    <a:pt x="499490" y="119435"/>
                  </a:lnTo>
                  <a:lnTo>
                    <a:pt x="510294" y="119435"/>
                  </a:lnTo>
                  <a:lnTo>
                    <a:pt x="515492" y="101401"/>
                  </a:lnTo>
                  <a:lnTo>
                    <a:pt x="508126" y="101020"/>
                  </a:lnTo>
                  <a:close/>
                </a:path>
                <a:path w="1014095" h="287019">
                  <a:moveTo>
                    <a:pt x="510294" y="119435"/>
                  </a:moveTo>
                  <a:lnTo>
                    <a:pt x="499490" y="119435"/>
                  </a:lnTo>
                  <a:lnTo>
                    <a:pt x="504316" y="120451"/>
                  </a:lnTo>
                  <a:lnTo>
                    <a:pt x="509269" y="122991"/>
                  </a:lnTo>
                  <a:lnTo>
                    <a:pt x="510294" y="119435"/>
                  </a:lnTo>
                  <a:close/>
                </a:path>
                <a:path w="1014095" h="287019">
                  <a:moveTo>
                    <a:pt x="589788" y="135310"/>
                  </a:moveTo>
                  <a:lnTo>
                    <a:pt x="546734" y="153471"/>
                  </a:lnTo>
                  <a:lnTo>
                    <a:pt x="534679" y="177170"/>
                  </a:lnTo>
                  <a:lnTo>
                    <a:pt x="534796" y="185983"/>
                  </a:lnTo>
                  <a:lnTo>
                    <a:pt x="560451" y="216034"/>
                  </a:lnTo>
                  <a:lnTo>
                    <a:pt x="566975" y="217164"/>
                  </a:lnTo>
                  <a:lnTo>
                    <a:pt x="573786" y="216971"/>
                  </a:lnTo>
                  <a:lnTo>
                    <a:pt x="585858" y="214377"/>
                  </a:lnTo>
                  <a:lnTo>
                    <a:pt x="595979" y="210034"/>
                  </a:lnTo>
                  <a:lnTo>
                    <a:pt x="604146" y="203952"/>
                  </a:lnTo>
                  <a:lnTo>
                    <a:pt x="607860" y="199286"/>
                  </a:lnTo>
                  <a:lnTo>
                    <a:pt x="570416" y="199286"/>
                  </a:lnTo>
                  <a:lnTo>
                    <a:pt x="563149" y="196715"/>
                  </a:lnTo>
                  <a:lnTo>
                    <a:pt x="558311" y="191476"/>
                  </a:lnTo>
                  <a:lnTo>
                    <a:pt x="555878" y="183570"/>
                  </a:lnTo>
                  <a:lnTo>
                    <a:pt x="554989" y="176077"/>
                  </a:lnTo>
                  <a:lnTo>
                    <a:pt x="557529" y="169219"/>
                  </a:lnTo>
                  <a:lnTo>
                    <a:pt x="591057" y="150931"/>
                  </a:lnTo>
                  <a:lnTo>
                    <a:pt x="623972" y="150931"/>
                  </a:lnTo>
                  <a:lnTo>
                    <a:pt x="622205" y="136834"/>
                  </a:lnTo>
                  <a:lnTo>
                    <a:pt x="600709" y="136834"/>
                  </a:lnTo>
                  <a:lnTo>
                    <a:pt x="594867" y="135564"/>
                  </a:lnTo>
                  <a:lnTo>
                    <a:pt x="589788" y="135310"/>
                  </a:lnTo>
                  <a:close/>
                </a:path>
                <a:path w="1014095" h="287019">
                  <a:moveTo>
                    <a:pt x="635598" y="196143"/>
                  </a:moveTo>
                  <a:lnTo>
                    <a:pt x="610362" y="196143"/>
                  </a:lnTo>
                  <a:lnTo>
                    <a:pt x="613028" y="201477"/>
                  </a:lnTo>
                  <a:lnTo>
                    <a:pt x="616584" y="205160"/>
                  </a:lnTo>
                  <a:lnTo>
                    <a:pt x="621029" y="207065"/>
                  </a:lnTo>
                  <a:lnTo>
                    <a:pt x="625601" y="208843"/>
                  </a:lnTo>
                  <a:lnTo>
                    <a:pt x="632205" y="209351"/>
                  </a:lnTo>
                  <a:lnTo>
                    <a:pt x="640714" y="208208"/>
                  </a:lnTo>
                  <a:lnTo>
                    <a:pt x="639444" y="197667"/>
                  </a:lnTo>
                  <a:lnTo>
                    <a:pt x="635598" y="196143"/>
                  </a:lnTo>
                  <a:close/>
                </a:path>
                <a:path w="1014095" h="287019">
                  <a:moveTo>
                    <a:pt x="623972" y="150931"/>
                  </a:moveTo>
                  <a:lnTo>
                    <a:pt x="591057" y="150931"/>
                  </a:lnTo>
                  <a:lnTo>
                    <a:pt x="595883" y="151185"/>
                  </a:lnTo>
                  <a:lnTo>
                    <a:pt x="602741" y="151693"/>
                  </a:lnTo>
                  <a:lnTo>
                    <a:pt x="594613" y="193460"/>
                  </a:lnTo>
                  <a:lnTo>
                    <a:pt x="570416" y="199286"/>
                  </a:lnTo>
                  <a:lnTo>
                    <a:pt x="607860" y="199286"/>
                  </a:lnTo>
                  <a:lnTo>
                    <a:pt x="610362" y="196143"/>
                  </a:lnTo>
                  <a:lnTo>
                    <a:pt x="635598" y="196143"/>
                  </a:lnTo>
                  <a:lnTo>
                    <a:pt x="632713" y="195000"/>
                  </a:lnTo>
                  <a:lnTo>
                    <a:pt x="628776" y="188523"/>
                  </a:lnTo>
                  <a:lnTo>
                    <a:pt x="627262" y="177170"/>
                  </a:lnTo>
                  <a:lnTo>
                    <a:pt x="623972" y="150931"/>
                  </a:lnTo>
                  <a:close/>
                </a:path>
                <a:path w="1014095" h="287019">
                  <a:moveTo>
                    <a:pt x="614718" y="111307"/>
                  </a:moveTo>
                  <a:lnTo>
                    <a:pt x="571373" y="111307"/>
                  </a:lnTo>
                  <a:lnTo>
                    <a:pt x="582850" y="111688"/>
                  </a:lnTo>
                  <a:lnTo>
                    <a:pt x="591565" y="116070"/>
                  </a:lnTo>
                  <a:lnTo>
                    <a:pt x="597519" y="124452"/>
                  </a:lnTo>
                  <a:lnTo>
                    <a:pt x="600709" y="136834"/>
                  </a:lnTo>
                  <a:lnTo>
                    <a:pt x="622205" y="136834"/>
                  </a:lnTo>
                  <a:lnTo>
                    <a:pt x="621996" y="135310"/>
                  </a:lnTo>
                  <a:lnTo>
                    <a:pt x="619734" y="123753"/>
                  </a:lnTo>
                  <a:lnTo>
                    <a:pt x="616219" y="113847"/>
                  </a:lnTo>
                  <a:lnTo>
                    <a:pt x="614718" y="111307"/>
                  </a:lnTo>
                  <a:close/>
                </a:path>
                <a:path w="1014095" h="287019">
                  <a:moveTo>
                    <a:pt x="578639" y="91981"/>
                  </a:moveTo>
                  <a:lnTo>
                    <a:pt x="540003" y="102163"/>
                  </a:lnTo>
                  <a:lnTo>
                    <a:pt x="531240" y="109402"/>
                  </a:lnTo>
                  <a:lnTo>
                    <a:pt x="542416" y="125785"/>
                  </a:lnTo>
                  <a:lnTo>
                    <a:pt x="547727" y="120380"/>
                  </a:lnTo>
                  <a:lnTo>
                    <a:pt x="554323" y="116165"/>
                  </a:lnTo>
                  <a:lnTo>
                    <a:pt x="562205" y="113141"/>
                  </a:lnTo>
                  <a:lnTo>
                    <a:pt x="571373" y="111307"/>
                  </a:lnTo>
                  <a:lnTo>
                    <a:pt x="614718" y="111307"/>
                  </a:lnTo>
                  <a:lnTo>
                    <a:pt x="611491" y="105846"/>
                  </a:lnTo>
                  <a:lnTo>
                    <a:pt x="605536" y="99750"/>
                  </a:lnTo>
                  <a:lnTo>
                    <a:pt x="598158" y="95462"/>
                  </a:lnTo>
                  <a:lnTo>
                    <a:pt x="589184" y="92876"/>
                  </a:lnTo>
                  <a:lnTo>
                    <a:pt x="578639" y="91981"/>
                  </a:lnTo>
                  <a:close/>
                </a:path>
                <a:path w="1014095" h="287019">
                  <a:moveTo>
                    <a:pt x="663067" y="82732"/>
                  </a:moveTo>
                  <a:lnTo>
                    <a:pt x="649351" y="84383"/>
                  </a:lnTo>
                  <a:lnTo>
                    <a:pt x="664590" y="203001"/>
                  </a:lnTo>
                  <a:lnTo>
                    <a:pt x="685673" y="200334"/>
                  </a:lnTo>
                  <a:lnTo>
                    <a:pt x="674370" y="112831"/>
                  </a:lnTo>
                  <a:lnTo>
                    <a:pt x="675894" y="108640"/>
                  </a:lnTo>
                  <a:lnTo>
                    <a:pt x="678814" y="104703"/>
                  </a:lnTo>
                  <a:lnTo>
                    <a:pt x="683132" y="100766"/>
                  </a:lnTo>
                  <a:lnTo>
                    <a:pt x="687451" y="96956"/>
                  </a:lnTo>
                  <a:lnTo>
                    <a:pt x="690245" y="95559"/>
                  </a:lnTo>
                  <a:lnTo>
                    <a:pt x="671829" y="95559"/>
                  </a:lnTo>
                  <a:lnTo>
                    <a:pt x="663067" y="82732"/>
                  </a:lnTo>
                  <a:close/>
                </a:path>
                <a:path w="1014095" h="287019">
                  <a:moveTo>
                    <a:pt x="749295" y="93273"/>
                  </a:moveTo>
                  <a:lnTo>
                    <a:pt x="703199" y="93273"/>
                  </a:lnTo>
                  <a:lnTo>
                    <a:pt x="709295" y="94162"/>
                  </a:lnTo>
                  <a:lnTo>
                    <a:pt x="718947" y="99750"/>
                  </a:lnTo>
                  <a:lnTo>
                    <a:pt x="721613" y="104068"/>
                  </a:lnTo>
                  <a:lnTo>
                    <a:pt x="722424" y="110291"/>
                  </a:lnTo>
                  <a:lnTo>
                    <a:pt x="733171" y="194238"/>
                  </a:lnTo>
                  <a:lnTo>
                    <a:pt x="754252" y="191444"/>
                  </a:lnTo>
                  <a:lnTo>
                    <a:pt x="743064" y="104703"/>
                  </a:lnTo>
                  <a:lnTo>
                    <a:pt x="743053" y="103433"/>
                  </a:lnTo>
                  <a:lnTo>
                    <a:pt x="744093" y="99623"/>
                  </a:lnTo>
                  <a:lnTo>
                    <a:pt x="746632" y="95686"/>
                  </a:lnTo>
                  <a:lnTo>
                    <a:pt x="749295" y="93273"/>
                  </a:lnTo>
                  <a:close/>
                </a:path>
                <a:path w="1014095" h="287019">
                  <a:moveTo>
                    <a:pt x="807415" y="85399"/>
                  </a:moveTo>
                  <a:lnTo>
                    <a:pt x="764412" y="85399"/>
                  </a:lnTo>
                  <a:lnTo>
                    <a:pt x="775223" y="85806"/>
                  </a:lnTo>
                  <a:lnTo>
                    <a:pt x="783463" y="90082"/>
                  </a:lnTo>
                  <a:lnTo>
                    <a:pt x="789130" y="98240"/>
                  </a:lnTo>
                  <a:lnTo>
                    <a:pt x="792226" y="110291"/>
                  </a:lnTo>
                  <a:lnTo>
                    <a:pt x="801877" y="185348"/>
                  </a:lnTo>
                  <a:lnTo>
                    <a:pt x="822959" y="182681"/>
                  </a:lnTo>
                  <a:lnTo>
                    <a:pt x="812673" y="103433"/>
                  </a:lnTo>
                  <a:lnTo>
                    <a:pt x="810855" y="94162"/>
                  </a:lnTo>
                  <a:lnTo>
                    <a:pt x="807926" y="86240"/>
                  </a:lnTo>
                  <a:lnTo>
                    <a:pt x="807415" y="85399"/>
                  </a:lnTo>
                  <a:close/>
                </a:path>
                <a:path w="1014095" h="287019">
                  <a:moveTo>
                    <a:pt x="712134" y="75118"/>
                  </a:moveTo>
                  <a:lnTo>
                    <a:pt x="671829" y="95559"/>
                  </a:lnTo>
                  <a:lnTo>
                    <a:pt x="690245" y="95559"/>
                  </a:lnTo>
                  <a:lnTo>
                    <a:pt x="691769" y="94797"/>
                  </a:lnTo>
                  <a:lnTo>
                    <a:pt x="695959" y="94162"/>
                  </a:lnTo>
                  <a:lnTo>
                    <a:pt x="703199" y="93273"/>
                  </a:lnTo>
                  <a:lnTo>
                    <a:pt x="749295" y="93273"/>
                  </a:lnTo>
                  <a:lnTo>
                    <a:pt x="754760" y="88320"/>
                  </a:lnTo>
                  <a:lnTo>
                    <a:pt x="757554" y="86923"/>
                  </a:lnTo>
                  <a:lnTo>
                    <a:pt x="737870" y="86923"/>
                  </a:lnTo>
                  <a:lnTo>
                    <a:pt x="730942" y="80781"/>
                  </a:lnTo>
                  <a:lnTo>
                    <a:pt x="722360" y="76842"/>
                  </a:lnTo>
                  <a:lnTo>
                    <a:pt x="712134" y="75118"/>
                  </a:lnTo>
                  <a:close/>
                </a:path>
                <a:path w="1014095" h="287019">
                  <a:moveTo>
                    <a:pt x="777646" y="66452"/>
                  </a:moveTo>
                  <a:lnTo>
                    <a:pt x="768857" y="66857"/>
                  </a:lnTo>
                  <a:lnTo>
                    <a:pt x="762126" y="67746"/>
                  </a:lnTo>
                  <a:lnTo>
                    <a:pt x="755650" y="70032"/>
                  </a:lnTo>
                  <a:lnTo>
                    <a:pt x="749680" y="73969"/>
                  </a:lnTo>
                  <a:lnTo>
                    <a:pt x="743575" y="77789"/>
                  </a:lnTo>
                  <a:lnTo>
                    <a:pt x="739648" y="82097"/>
                  </a:lnTo>
                  <a:lnTo>
                    <a:pt x="737870" y="86923"/>
                  </a:lnTo>
                  <a:lnTo>
                    <a:pt x="757554" y="86923"/>
                  </a:lnTo>
                  <a:lnTo>
                    <a:pt x="759332" y="86034"/>
                  </a:lnTo>
                  <a:lnTo>
                    <a:pt x="764412" y="85399"/>
                  </a:lnTo>
                  <a:lnTo>
                    <a:pt x="807415" y="85399"/>
                  </a:lnTo>
                  <a:lnTo>
                    <a:pt x="803868" y="79555"/>
                  </a:lnTo>
                  <a:lnTo>
                    <a:pt x="798702" y="74096"/>
                  </a:lnTo>
                  <a:lnTo>
                    <a:pt x="792557" y="70072"/>
                  </a:lnTo>
                  <a:lnTo>
                    <a:pt x="785542" y="67524"/>
                  </a:lnTo>
                  <a:lnTo>
                    <a:pt x="777646" y="66452"/>
                  </a:lnTo>
                  <a:close/>
                </a:path>
                <a:path w="1014095" h="287019">
                  <a:moveTo>
                    <a:pt x="983171" y="19357"/>
                  </a:moveTo>
                  <a:lnTo>
                    <a:pt x="948142" y="19357"/>
                  </a:lnTo>
                  <a:lnTo>
                    <a:pt x="956595" y="22582"/>
                  </a:lnTo>
                  <a:lnTo>
                    <a:pt x="962239" y="29021"/>
                  </a:lnTo>
                  <a:lnTo>
                    <a:pt x="965073" y="38663"/>
                  </a:lnTo>
                  <a:lnTo>
                    <a:pt x="965265" y="47755"/>
                  </a:lnTo>
                  <a:lnTo>
                    <a:pt x="963564" y="58062"/>
                  </a:lnTo>
                  <a:lnTo>
                    <a:pt x="959983" y="69560"/>
                  </a:lnTo>
                  <a:lnTo>
                    <a:pt x="954531" y="82224"/>
                  </a:lnTo>
                  <a:lnTo>
                    <a:pt x="913637" y="166552"/>
                  </a:lnTo>
                  <a:lnTo>
                    <a:pt x="914273" y="170997"/>
                  </a:lnTo>
                  <a:lnTo>
                    <a:pt x="1013840" y="158170"/>
                  </a:lnTo>
                  <a:lnTo>
                    <a:pt x="1012336" y="146359"/>
                  </a:lnTo>
                  <a:lnTo>
                    <a:pt x="947801" y="146359"/>
                  </a:lnTo>
                  <a:lnTo>
                    <a:pt x="976756" y="84002"/>
                  </a:lnTo>
                  <a:lnTo>
                    <a:pt x="982708" y="69691"/>
                  </a:lnTo>
                  <a:lnTo>
                    <a:pt x="986647" y="56856"/>
                  </a:lnTo>
                  <a:lnTo>
                    <a:pt x="988562" y="45497"/>
                  </a:lnTo>
                  <a:lnTo>
                    <a:pt x="988440" y="35615"/>
                  </a:lnTo>
                  <a:lnTo>
                    <a:pt x="986369" y="26449"/>
                  </a:lnTo>
                  <a:lnTo>
                    <a:pt x="983171" y="19357"/>
                  </a:lnTo>
                  <a:close/>
                </a:path>
                <a:path w="1014095" h="287019">
                  <a:moveTo>
                    <a:pt x="1011301" y="138231"/>
                  </a:moveTo>
                  <a:lnTo>
                    <a:pt x="947801" y="146359"/>
                  </a:lnTo>
                  <a:lnTo>
                    <a:pt x="1012336" y="146359"/>
                  </a:lnTo>
                  <a:lnTo>
                    <a:pt x="1011301" y="138231"/>
                  </a:lnTo>
                  <a:close/>
                </a:path>
                <a:path w="1014095" h="287019">
                  <a:moveTo>
                    <a:pt x="944489" y="0"/>
                  </a:moveTo>
                  <a:lnTo>
                    <a:pt x="907542" y="10596"/>
                  </a:lnTo>
                  <a:lnTo>
                    <a:pt x="894969" y="29773"/>
                  </a:lnTo>
                  <a:lnTo>
                    <a:pt x="910844" y="39679"/>
                  </a:lnTo>
                  <a:lnTo>
                    <a:pt x="912495" y="34599"/>
                  </a:lnTo>
                  <a:lnTo>
                    <a:pt x="915797" y="30027"/>
                  </a:lnTo>
                  <a:lnTo>
                    <a:pt x="925449" y="22407"/>
                  </a:lnTo>
                  <a:lnTo>
                    <a:pt x="930909" y="20121"/>
                  </a:lnTo>
                  <a:lnTo>
                    <a:pt x="936878" y="19359"/>
                  </a:lnTo>
                  <a:lnTo>
                    <a:pt x="983171" y="19357"/>
                  </a:lnTo>
                  <a:lnTo>
                    <a:pt x="982821" y="18581"/>
                  </a:lnTo>
                  <a:lnTo>
                    <a:pt x="977796" y="12023"/>
                  </a:lnTo>
                  <a:lnTo>
                    <a:pt x="971296" y="6786"/>
                  </a:lnTo>
                  <a:lnTo>
                    <a:pt x="963487" y="3048"/>
                  </a:lnTo>
                  <a:lnTo>
                    <a:pt x="954547" y="785"/>
                  </a:lnTo>
                  <a:lnTo>
                    <a:pt x="9444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36233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Logical</a:t>
            </a:r>
            <a:r>
              <a:rPr spc="-65" dirty="0"/>
              <a:t> </a:t>
            </a:r>
            <a:r>
              <a:rPr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053" y="2324861"/>
            <a:ext cx="4091304" cy="229235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These operators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are used to  combine two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or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more 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conditions.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They return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true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false.</a:t>
            </a:r>
            <a:endParaRPr sz="2400">
              <a:latin typeface="Trebuchet MS"/>
              <a:cs typeface="Trebuchet MS"/>
            </a:endParaRPr>
          </a:p>
          <a:p>
            <a:pPr marL="241300" marR="123189" indent="-228600">
              <a:lnSpc>
                <a:spcPts val="2590"/>
              </a:lnSpc>
              <a:spcBef>
                <a:spcPts val="105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In the table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x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y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denote 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conditions</a:t>
            </a:r>
            <a:endParaRPr sz="24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005829" y="2907919"/>
          <a:ext cx="5930900" cy="14833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2725"/>
                <a:gridCol w="1482725"/>
                <a:gridCol w="1482725"/>
                <a:gridCol w="1482725"/>
              </a:tblGrid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Operator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9CD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9CD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Type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9CDE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Example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9CDE7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2292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&amp;&amp;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CF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Logical</a:t>
                      </a:r>
                      <a:r>
                        <a:rPr sz="1800" spc="-1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And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CF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Binary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CF6"/>
                    </a:solidFill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x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&amp;&amp;</a:t>
                      </a:r>
                      <a:r>
                        <a:rPr sz="18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CF6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2292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||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Logical</a:t>
                      </a:r>
                      <a:r>
                        <a:rPr sz="18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Or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Binary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9"/>
                    </a:solidFill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x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||</a:t>
                      </a:r>
                      <a:r>
                        <a:rPr sz="18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9654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!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CF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Logical</a:t>
                      </a:r>
                      <a:r>
                        <a:rPr sz="18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Not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CF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Unary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CF6"/>
                    </a:solidFill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!x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CF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57924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Working </a:t>
            </a:r>
            <a:r>
              <a:rPr spc="-5" dirty="0"/>
              <a:t>of </a:t>
            </a:r>
            <a:r>
              <a:rPr dirty="0"/>
              <a:t>OR </a:t>
            </a:r>
            <a:r>
              <a:rPr spc="-5" dirty="0"/>
              <a:t>(||)</a:t>
            </a:r>
            <a:r>
              <a:rPr spc="-10" dirty="0"/>
              <a:t> </a:t>
            </a:r>
            <a:r>
              <a:rPr dirty="0"/>
              <a:t>operator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74687" y="2330450"/>
          <a:ext cx="9787886" cy="21234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3965"/>
                <a:gridCol w="1552574"/>
                <a:gridCol w="1398269"/>
                <a:gridCol w="997585"/>
                <a:gridCol w="1294130"/>
                <a:gridCol w="1162684"/>
                <a:gridCol w="2138679"/>
              </a:tblGrid>
              <a:tr h="640079">
                <a:tc>
                  <a:txBody>
                    <a:bodyPr/>
                    <a:lstStyle/>
                    <a:p>
                      <a:pPr marL="91440" marR="2774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ariable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value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9CD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Expression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9CDE7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686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dition  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9CD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Result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9CDE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644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dition  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9CD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Result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9CDE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890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Output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of  ex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press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9CDE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x=15,</a:t>
                      </a:r>
                      <a:r>
                        <a:rPr sz="18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y=7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CF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x&gt;y || y</a:t>
                      </a:r>
                      <a:r>
                        <a:rPr sz="1800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&gt;6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CF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x&gt;y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CF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30" dirty="0">
                          <a:latin typeface="Trebuchet MS"/>
                          <a:cs typeface="Trebuchet MS"/>
                        </a:rPr>
                        <a:t>True(1)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CF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y&gt;6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CF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30" dirty="0">
                          <a:latin typeface="Trebuchet MS"/>
                          <a:cs typeface="Trebuchet MS"/>
                        </a:rPr>
                        <a:t>True(1)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CF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30" dirty="0">
                          <a:latin typeface="Trebuchet MS"/>
                          <a:cs typeface="Trebuchet MS"/>
                        </a:rPr>
                        <a:t>True(1)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CF6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x&gt;y ||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y!=</a:t>
                      </a:r>
                      <a:r>
                        <a:rPr sz="1800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x&gt;y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30" dirty="0">
                          <a:latin typeface="Trebuchet MS"/>
                          <a:cs typeface="Trebuchet MS"/>
                        </a:rPr>
                        <a:t>True(1)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y!=7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False(0)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30" dirty="0">
                          <a:latin typeface="Trebuchet MS"/>
                          <a:cs typeface="Trebuchet MS"/>
                        </a:rPr>
                        <a:t>True(1)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9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CF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x&lt;y ||</a:t>
                      </a:r>
                      <a:r>
                        <a:rPr sz="180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y==4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CF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x&lt;y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CF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False(0)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CF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y==7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CF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30" dirty="0">
                          <a:latin typeface="Trebuchet MS"/>
                          <a:cs typeface="Trebuchet MS"/>
                        </a:rPr>
                        <a:t>True(1)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CF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30" dirty="0">
                          <a:latin typeface="Trebuchet MS"/>
                          <a:cs typeface="Trebuchet MS"/>
                        </a:rPr>
                        <a:t>True(1)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CF6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x&lt;y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||</a:t>
                      </a:r>
                      <a:r>
                        <a:rPr sz="18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y&gt;7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x&lt;y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False(0)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y&gt;7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False(0)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False(0)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62001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Working </a:t>
            </a:r>
            <a:r>
              <a:rPr spc="-5" dirty="0"/>
              <a:t>of </a:t>
            </a:r>
            <a:r>
              <a:rPr dirty="0"/>
              <a:t>AND </a:t>
            </a:r>
            <a:r>
              <a:rPr spc="-5" dirty="0"/>
              <a:t>(&amp;&amp;)</a:t>
            </a:r>
            <a:r>
              <a:rPr spc="-225" dirty="0"/>
              <a:t> </a:t>
            </a:r>
            <a:r>
              <a:rPr dirty="0"/>
              <a:t>operator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74687" y="2330450"/>
          <a:ext cx="9787886" cy="21234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3965"/>
                <a:gridCol w="1552574"/>
                <a:gridCol w="1398269"/>
                <a:gridCol w="997585"/>
                <a:gridCol w="1294130"/>
                <a:gridCol w="1162684"/>
                <a:gridCol w="2138679"/>
              </a:tblGrid>
              <a:tr h="640079">
                <a:tc>
                  <a:txBody>
                    <a:bodyPr/>
                    <a:lstStyle/>
                    <a:p>
                      <a:pPr marL="91440" marR="2774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ariable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value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9CD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Expression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9CDE7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686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dition  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9CD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Result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9CDE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644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dition  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9CD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Result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9CDE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890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Output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of  ex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press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9CDE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x=15,</a:t>
                      </a:r>
                      <a:r>
                        <a:rPr sz="18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y=7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CF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x&gt;y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&amp;&amp;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800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&gt;6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CF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x&gt;y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CF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30" dirty="0">
                          <a:latin typeface="Trebuchet MS"/>
                          <a:cs typeface="Trebuchet MS"/>
                        </a:rPr>
                        <a:t>True(1)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CF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y&gt;6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CF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30" dirty="0">
                          <a:latin typeface="Trebuchet MS"/>
                          <a:cs typeface="Trebuchet MS"/>
                        </a:rPr>
                        <a:t>True(1)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CF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30" dirty="0">
                          <a:latin typeface="Trebuchet MS"/>
                          <a:cs typeface="Trebuchet MS"/>
                        </a:rPr>
                        <a:t>True(1)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CF6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x&gt;y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&amp;&amp; y!=</a:t>
                      </a:r>
                      <a:r>
                        <a:rPr sz="1800" spc="-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x&gt;y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30" dirty="0">
                          <a:latin typeface="Trebuchet MS"/>
                          <a:cs typeface="Trebuchet MS"/>
                        </a:rPr>
                        <a:t>True(1)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y!=7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False(0)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False(0)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9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CF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x&lt;y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&amp;&amp;</a:t>
                      </a:r>
                      <a:r>
                        <a:rPr sz="18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y==4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CF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x&lt;y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CF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False(0)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CF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y==7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CF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30" dirty="0">
                          <a:latin typeface="Trebuchet MS"/>
                          <a:cs typeface="Trebuchet MS"/>
                        </a:rPr>
                        <a:t>True(1)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CF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False(0)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CF6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x&lt;y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&amp;&amp;</a:t>
                      </a:r>
                      <a:r>
                        <a:rPr sz="18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y&gt;7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x&lt;y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False(0)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y&gt;7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False(0)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False(0)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57632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Working </a:t>
            </a:r>
            <a:r>
              <a:rPr spc="-5" dirty="0"/>
              <a:t>of NOT (!)</a:t>
            </a:r>
            <a:r>
              <a:rPr spc="-75" dirty="0"/>
              <a:t> </a:t>
            </a:r>
            <a:r>
              <a:rPr dirty="0"/>
              <a:t>operator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74687" y="2330450"/>
          <a:ext cx="9401809" cy="21234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5725"/>
                <a:gridCol w="1692275"/>
                <a:gridCol w="1524000"/>
                <a:gridCol w="1200785"/>
                <a:gridCol w="1572260"/>
                <a:gridCol w="2056764"/>
              </a:tblGrid>
              <a:tr h="640079">
                <a:tc>
                  <a:txBody>
                    <a:bodyPr/>
                    <a:lstStyle/>
                    <a:p>
                      <a:pPr marL="91440" marR="3892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ariable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value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9D5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Expression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9D5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Condition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9D5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Result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9D5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!(Condition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9D50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064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Output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of  ex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press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9D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x=15,</a:t>
                      </a:r>
                      <a:r>
                        <a:rPr sz="18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y=4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FD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!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(x&gt;y</a:t>
                      </a:r>
                      <a:r>
                        <a:rPr sz="18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FD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x&gt;y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F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30" dirty="0">
                          <a:latin typeface="Trebuchet MS"/>
                          <a:cs typeface="Trebuchet MS"/>
                        </a:rPr>
                        <a:t>True(1)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F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! </a:t>
                      </a:r>
                      <a:r>
                        <a:rPr sz="1800" spc="-45" dirty="0">
                          <a:latin typeface="Trebuchet MS"/>
                          <a:cs typeface="Trebuchet MS"/>
                        </a:rPr>
                        <a:t>(True</a:t>
                      </a:r>
                      <a:r>
                        <a:rPr sz="18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F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False(0)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FD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F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!</a:t>
                      </a:r>
                      <a:r>
                        <a:rPr sz="18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(y&gt;7)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F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y&gt;7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F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False(0)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F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!</a:t>
                      </a:r>
                      <a:r>
                        <a:rPr sz="18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(False)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F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30" dirty="0">
                          <a:latin typeface="Trebuchet MS"/>
                          <a:cs typeface="Trebuchet MS"/>
                        </a:rPr>
                        <a:t>True(1)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FE9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FD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!(x&gt;y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||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y!=</a:t>
                      </a:r>
                      <a:r>
                        <a:rPr sz="1800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4)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FD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T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||</a:t>
                      </a:r>
                      <a:r>
                        <a:rPr sz="18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F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30" dirty="0">
                          <a:latin typeface="Trebuchet MS"/>
                          <a:cs typeface="Trebuchet MS"/>
                        </a:rPr>
                        <a:t>True(1)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F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30" dirty="0">
                          <a:latin typeface="Trebuchet MS"/>
                          <a:cs typeface="Trebuchet MS"/>
                        </a:rPr>
                        <a:t>!(True)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F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False(0)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FD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F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!(x&lt;y ||</a:t>
                      </a:r>
                      <a:r>
                        <a:rPr sz="18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y&gt;7)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FE9"/>
                    </a:solidFill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F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||</a:t>
                      </a:r>
                      <a:r>
                        <a:rPr sz="18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F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False(0)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F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!(False)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F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30" dirty="0">
                          <a:latin typeface="Trebuchet MS"/>
                          <a:cs typeface="Trebuchet MS"/>
                        </a:rPr>
                        <a:t>True(1)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FE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50228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Assignment (=)</a:t>
            </a:r>
            <a:r>
              <a:rPr spc="-65" dirty="0"/>
              <a:t> </a:t>
            </a:r>
            <a:r>
              <a:rPr dirty="0"/>
              <a:t>Operator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1873" y="2065147"/>
            <a:ext cx="799210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The Assignment operator is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used 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assign 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a value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2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variable.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1873" y="4041724"/>
            <a:ext cx="8825865" cy="1418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380"/>
              </a:lnSpc>
              <a:spcBef>
                <a:spcPts val="95"/>
              </a:spcBef>
            </a:pP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The variable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is always 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on the left hand side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the value on the</a:t>
            </a:r>
            <a:r>
              <a:rPr sz="2200" spc="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right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ts val="2380"/>
              </a:lnSpc>
            </a:pP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hand 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side.</a:t>
            </a:r>
            <a:endParaRPr sz="2200">
              <a:latin typeface="Trebuchet MS"/>
              <a:cs typeface="Trebuchet MS"/>
            </a:endParaRPr>
          </a:p>
          <a:p>
            <a:pPr marL="12700" marR="2301240">
              <a:lnSpc>
                <a:spcPct val="117700"/>
              </a:lnSpc>
              <a:spcBef>
                <a:spcPts val="5"/>
              </a:spcBef>
            </a:pP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The value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can 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be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another variable 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or an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expression.  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22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eg: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6317" y="5435904"/>
            <a:ext cx="840105" cy="815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800"/>
              </a:lnSpc>
              <a:spcBef>
                <a:spcPts val="100"/>
              </a:spcBef>
            </a:pP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a=b;  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p=q+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;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58266" y="5435904"/>
            <a:ext cx="5705475" cy="815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 marR="5080" indent="-12065">
              <a:lnSpc>
                <a:spcPct val="117800"/>
              </a:lnSpc>
              <a:spcBef>
                <a:spcPts val="100"/>
              </a:spcBef>
            </a:pP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the value stored in variable b is assigned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sum of q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r is stored in the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variable</a:t>
            </a:r>
            <a:r>
              <a:rPr sz="22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endParaRPr sz="22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371089" y="2874010"/>
            <a:ext cx="1795780" cy="652780"/>
            <a:chOff x="2371089" y="2874010"/>
            <a:chExt cx="1795780" cy="652780"/>
          </a:xfrm>
        </p:grpSpPr>
        <p:sp>
          <p:nvSpPr>
            <p:cNvPr id="8" name="object 8"/>
            <p:cNvSpPr/>
            <p:nvPr/>
          </p:nvSpPr>
          <p:spPr>
            <a:xfrm>
              <a:off x="2377439" y="2880360"/>
              <a:ext cx="1783080" cy="640080"/>
            </a:xfrm>
            <a:custGeom>
              <a:avLst/>
              <a:gdLst/>
              <a:ahLst/>
              <a:cxnLst/>
              <a:rect l="l" t="t" r="r" b="b"/>
              <a:pathLst>
                <a:path w="1783079" h="640079">
                  <a:moveTo>
                    <a:pt x="1783080" y="0"/>
                  </a:moveTo>
                  <a:lnTo>
                    <a:pt x="0" y="0"/>
                  </a:lnTo>
                  <a:lnTo>
                    <a:pt x="0" y="640079"/>
                  </a:lnTo>
                  <a:lnTo>
                    <a:pt x="1783080" y="640079"/>
                  </a:lnTo>
                  <a:lnTo>
                    <a:pt x="1783080" y="0"/>
                  </a:lnTo>
                  <a:close/>
                </a:path>
              </a:pathLst>
            </a:custGeom>
            <a:solidFill>
              <a:srgbClr val="F49D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77439" y="2880360"/>
              <a:ext cx="1783080" cy="640080"/>
            </a:xfrm>
            <a:custGeom>
              <a:avLst/>
              <a:gdLst/>
              <a:ahLst/>
              <a:cxnLst/>
              <a:rect l="l" t="t" r="r" b="b"/>
              <a:pathLst>
                <a:path w="1783079" h="640079">
                  <a:moveTo>
                    <a:pt x="0" y="640079"/>
                  </a:moveTo>
                  <a:lnTo>
                    <a:pt x="1783080" y="640079"/>
                  </a:lnTo>
                  <a:lnTo>
                    <a:pt x="1783080" y="0"/>
                  </a:lnTo>
                  <a:lnTo>
                    <a:pt x="0" y="0"/>
                  </a:lnTo>
                  <a:lnTo>
                    <a:pt x="0" y="640079"/>
                  </a:lnTo>
                  <a:close/>
                </a:path>
              </a:pathLst>
            </a:custGeom>
            <a:ln w="12192">
              <a:solidFill>
                <a:srgbClr val="B371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784094" y="2996310"/>
            <a:ext cx="970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rebuchet MS"/>
                <a:cs typeface="Trebuchet MS"/>
              </a:rPr>
              <a:t>X =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20;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793492" y="2275332"/>
            <a:ext cx="9144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700022" y="3655314"/>
            <a:ext cx="1094740" cy="368935"/>
          </a:xfrm>
          <a:prstGeom prst="rect">
            <a:avLst/>
          </a:prstGeom>
          <a:solidFill>
            <a:srgbClr val="DDCC63"/>
          </a:solidFill>
          <a:ln w="19812">
            <a:solidFill>
              <a:srgbClr val="FFFFFF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59385">
              <a:lnSpc>
                <a:spcPct val="100000"/>
              </a:lnSpc>
              <a:spcBef>
                <a:spcPts val="310"/>
              </a:spcBef>
            </a:pP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Variable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64102" y="3647694"/>
            <a:ext cx="814069" cy="368935"/>
          </a:xfrm>
          <a:prstGeom prst="rect">
            <a:avLst/>
          </a:prstGeom>
          <a:solidFill>
            <a:srgbClr val="DDCC63"/>
          </a:solidFill>
          <a:ln w="19811">
            <a:solidFill>
              <a:srgbClr val="FFFFFF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60020">
              <a:lnSpc>
                <a:spcPct val="100000"/>
              </a:lnSpc>
              <a:spcBef>
                <a:spcPts val="310"/>
              </a:spcBef>
            </a:pP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Value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925701" y="3150107"/>
            <a:ext cx="2662555" cy="526415"/>
          </a:xfrm>
          <a:custGeom>
            <a:avLst/>
            <a:gdLst/>
            <a:ahLst/>
            <a:cxnLst/>
            <a:rect l="l" t="t" r="r" b="b"/>
            <a:pathLst>
              <a:path w="2662554" h="526414">
                <a:moveTo>
                  <a:pt x="760603" y="51054"/>
                </a:moveTo>
                <a:lnTo>
                  <a:pt x="731647" y="36576"/>
                </a:lnTo>
                <a:lnTo>
                  <a:pt x="673735" y="7620"/>
                </a:lnTo>
                <a:lnTo>
                  <a:pt x="673735" y="36576"/>
                </a:lnTo>
                <a:lnTo>
                  <a:pt x="6477" y="36576"/>
                </a:lnTo>
                <a:lnTo>
                  <a:pt x="0" y="43053"/>
                </a:lnTo>
                <a:lnTo>
                  <a:pt x="0" y="519684"/>
                </a:lnTo>
                <a:lnTo>
                  <a:pt x="6477" y="526161"/>
                </a:lnTo>
                <a:lnTo>
                  <a:pt x="22733" y="526161"/>
                </a:lnTo>
                <a:lnTo>
                  <a:pt x="22733" y="505460"/>
                </a:lnTo>
                <a:lnTo>
                  <a:pt x="28956" y="511683"/>
                </a:lnTo>
                <a:lnTo>
                  <a:pt x="28956" y="497205"/>
                </a:lnTo>
                <a:lnTo>
                  <a:pt x="28956" y="65532"/>
                </a:lnTo>
                <a:lnTo>
                  <a:pt x="673735" y="65532"/>
                </a:lnTo>
                <a:lnTo>
                  <a:pt x="673735" y="94488"/>
                </a:lnTo>
                <a:lnTo>
                  <a:pt x="731647" y="65532"/>
                </a:lnTo>
                <a:lnTo>
                  <a:pt x="760603" y="51054"/>
                </a:lnTo>
                <a:close/>
              </a:path>
              <a:path w="2662554" h="526414">
                <a:moveTo>
                  <a:pt x="2662428" y="35433"/>
                </a:moveTo>
                <a:lnTo>
                  <a:pt x="2655951" y="28956"/>
                </a:lnTo>
                <a:lnTo>
                  <a:pt x="1988693" y="28956"/>
                </a:lnTo>
                <a:lnTo>
                  <a:pt x="1988693" y="0"/>
                </a:lnTo>
                <a:lnTo>
                  <a:pt x="1901825" y="43434"/>
                </a:lnTo>
                <a:lnTo>
                  <a:pt x="1988693" y="86868"/>
                </a:lnTo>
                <a:lnTo>
                  <a:pt x="1988693" y="57912"/>
                </a:lnTo>
                <a:lnTo>
                  <a:pt x="2633472" y="57912"/>
                </a:lnTo>
                <a:lnTo>
                  <a:pt x="2633472" y="504063"/>
                </a:lnTo>
                <a:lnTo>
                  <a:pt x="2639695" y="497840"/>
                </a:lnTo>
                <a:lnTo>
                  <a:pt x="2639695" y="518541"/>
                </a:lnTo>
                <a:lnTo>
                  <a:pt x="2655951" y="518541"/>
                </a:lnTo>
                <a:lnTo>
                  <a:pt x="2662428" y="512064"/>
                </a:lnTo>
                <a:lnTo>
                  <a:pt x="2662428" y="489585"/>
                </a:lnTo>
                <a:lnTo>
                  <a:pt x="2662428" y="57912"/>
                </a:lnTo>
                <a:lnTo>
                  <a:pt x="2662428" y="43434"/>
                </a:lnTo>
                <a:lnTo>
                  <a:pt x="2662428" y="354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728971" y="3346703"/>
            <a:ext cx="5882640" cy="370840"/>
          </a:xfrm>
          <a:prstGeom prst="rect">
            <a:avLst/>
          </a:prstGeom>
          <a:solidFill>
            <a:srgbClr val="FFFFFF"/>
          </a:solidFill>
          <a:ln w="12192">
            <a:solidFill>
              <a:srgbClr val="39CDE7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latin typeface="Trebuchet MS"/>
                <a:cs typeface="Trebuchet MS"/>
              </a:rPr>
              <a:t>In the example the variable </a:t>
            </a:r>
            <a:r>
              <a:rPr sz="1800" dirty="0">
                <a:latin typeface="Trebuchet MS"/>
                <a:cs typeface="Trebuchet MS"/>
              </a:rPr>
              <a:t>x </a:t>
            </a:r>
            <a:r>
              <a:rPr sz="1800" spc="-5" dirty="0">
                <a:latin typeface="Trebuchet MS"/>
                <a:cs typeface="Trebuchet MS"/>
              </a:rPr>
              <a:t>is assigned </a:t>
            </a:r>
            <a:r>
              <a:rPr sz="1800" dirty="0">
                <a:latin typeface="Trebuchet MS"/>
                <a:cs typeface="Trebuchet MS"/>
              </a:rPr>
              <a:t>a </a:t>
            </a:r>
            <a:r>
              <a:rPr sz="1800" spc="-5" dirty="0">
                <a:latin typeface="Trebuchet MS"/>
                <a:cs typeface="Trebuchet MS"/>
              </a:rPr>
              <a:t>value </a:t>
            </a:r>
            <a:r>
              <a:rPr sz="1800" dirty="0">
                <a:latin typeface="Trebuchet MS"/>
                <a:cs typeface="Trebuchet MS"/>
              </a:rPr>
              <a:t>20.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31711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C++</a:t>
            </a:r>
            <a:r>
              <a:rPr spc="-85" dirty="0"/>
              <a:t> </a:t>
            </a:r>
            <a:r>
              <a:rPr dirty="0"/>
              <a:t>Shorthands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053" y="2324861"/>
            <a:ext cx="9331960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These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are operators used to perform an arithmetic function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on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an  operand and assign the new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value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to the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operand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at the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same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time.</a:t>
            </a:r>
            <a:endParaRPr sz="24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071370" y="3547998"/>
          <a:ext cx="7123429" cy="27634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2690"/>
                <a:gridCol w="2880360"/>
                <a:gridCol w="1474470"/>
                <a:gridCol w="1565909"/>
              </a:tblGrid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Operator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9D5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9D5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Example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9D50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314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Equ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val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nt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to: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9D5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+=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FD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Addition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assignment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F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A+=B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F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A=A+B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FD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-=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F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Subtraction assignment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F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00" spc="-11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-=B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F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A=A-B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FE9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*=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FD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Multiplication</a:t>
                      </a:r>
                      <a:r>
                        <a:rPr sz="18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assignment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F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A*=B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F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A=A*B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FD0"/>
                    </a:solidFill>
                  </a:tcPr>
                </a:tc>
              </a:tr>
              <a:tr h="370801"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/=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F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Division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assignment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F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A/=B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F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A=A/B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FE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%=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FD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Modulus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assignment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F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A%=B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F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A=A%B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FD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751268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 </a:t>
            </a:r>
            <a:r>
              <a:rPr spc="-5" dirty="0"/>
              <a:t>are </a:t>
            </a:r>
            <a:r>
              <a:rPr dirty="0"/>
              <a:t>operators </a:t>
            </a:r>
            <a:r>
              <a:rPr spc="-5" dirty="0"/>
              <a:t>and</a:t>
            </a:r>
            <a:r>
              <a:rPr spc="-110" dirty="0"/>
              <a:t> </a:t>
            </a:r>
            <a:r>
              <a:rPr spc="-5" dirty="0"/>
              <a:t>expressions?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75131" y="2331720"/>
            <a:ext cx="9624060" cy="3609340"/>
            <a:chOff x="675131" y="2331720"/>
            <a:chExt cx="9624060" cy="3609340"/>
          </a:xfrm>
        </p:grpSpPr>
        <p:sp>
          <p:nvSpPr>
            <p:cNvPr id="4" name="object 4"/>
            <p:cNvSpPr/>
            <p:nvPr/>
          </p:nvSpPr>
          <p:spPr>
            <a:xfrm>
              <a:off x="679703" y="2336292"/>
              <a:ext cx="9614916" cy="35996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79703" y="2336292"/>
              <a:ext cx="9615170" cy="3599815"/>
            </a:xfrm>
            <a:custGeom>
              <a:avLst/>
              <a:gdLst/>
              <a:ahLst/>
              <a:cxnLst/>
              <a:rect l="l" t="t" r="r" b="b"/>
              <a:pathLst>
                <a:path w="9615170" h="3599815">
                  <a:moveTo>
                    <a:pt x="0" y="3599687"/>
                  </a:moveTo>
                  <a:lnTo>
                    <a:pt x="9614916" y="3599687"/>
                  </a:lnTo>
                  <a:lnTo>
                    <a:pt x="9614916" y="0"/>
                  </a:lnTo>
                  <a:lnTo>
                    <a:pt x="0" y="0"/>
                  </a:lnTo>
                  <a:lnTo>
                    <a:pt x="0" y="3599687"/>
                  </a:lnTo>
                  <a:close/>
                </a:path>
              </a:pathLst>
            </a:custGeom>
            <a:ln w="9144">
              <a:solidFill>
                <a:srgbClr val="39CD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59053" y="2329433"/>
            <a:ext cx="9182100" cy="35369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62610">
              <a:lnSpc>
                <a:spcPts val="2380"/>
              </a:lnSpc>
              <a:spcBef>
                <a:spcPts val="390"/>
              </a:spcBef>
            </a:pPr>
            <a:r>
              <a:rPr sz="2200" spc="-20" dirty="0">
                <a:latin typeface="Trebuchet MS"/>
                <a:cs typeface="Trebuchet MS"/>
              </a:rPr>
              <a:t>Programs </a:t>
            </a:r>
            <a:r>
              <a:rPr sz="2200" spc="-10" dirty="0">
                <a:latin typeface="Trebuchet MS"/>
                <a:cs typeface="Trebuchet MS"/>
              </a:rPr>
              <a:t>use </a:t>
            </a:r>
            <a:r>
              <a:rPr sz="2200" spc="-5" dirty="0">
                <a:latin typeface="Trebuchet MS"/>
                <a:cs typeface="Trebuchet MS"/>
              </a:rPr>
              <a:t>data stored in variables </a:t>
            </a:r>
            <a:r>
              <a:rPr sz="2200" spc="-10" dirty="0">
                <a:latin typeface="Trebuchet MS"/>
                <a:cs typeface="Trebuchet MS"/>
              </a:rPr>
              <a:t>and perform </a:t>
            </a:r>
            <a:r>
              <a:rPr sz="2200" spc="-5" dirty="0">
                <a:latin typeface="Trebuchet MS"/>
                <a:cs typeface="Trebuchet MS"/>
              </a:rPr>
              <a:t>different types of  operations on </a:t>
            </a:r>
            <a:r>
              <a:rPr sz="2200" spc="-10" dirty="0">
                <a:latin typeface="Trebuchet MS"/>
                <a:cs typeface="Trebuchet MS"/>
              </a:rPr>
              <a:t>that</a:t>
            </a:r>
            <a:r>
              <a:rPr sz="2200" spc="-5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data.</a:t>
            </a:r>
            <a:endParaRPr sz="2200">
              <a:latin typeface="Trebuchet MS"/>
              <a:cs typeface="Trebuchet MS"/>
            </a:endParaRPr>
          </a:p>
          <a:p>
            <a:pPr marL="12700" marR="5080" indent="78740">
              <a:lnSpc>
                <a:spcPts val="2380"/>
              </a:lnSpc>
              <a:spcBef>
                <a:spcPts val="990"/>
              </a:spcBef>
            </a:pPr>
            <a:r>
              <a:rPr sz="2200" spc="-5" dirty="0">
                <a:latin typeface="Trebuchet MS"/>
                <a:cs typeface="Trebuchet MS"/>
              </a:rPr>
              <a:t>The </a:t>
            </a:r>
            <a:r>
              <a:rPr sz="2200" spc="-10" dirty="0">
                <a:latin typeface="Trebuchet MS"/>
                <a:cs typeface="Trebuchet MS"/>
              </a:rPr>
              <a:t>data </a:t>
            </a:r>
            <a:r>
              <a:rPr sz="2200" spc="-5" dirty="0">
                <a:latin typeface="Trebuchet MS"/>
                <a:cs typeface="Trebuchet MS"/>
              </a:rPr>
              <a:t>on </a:t>
            </a:r>
            <a:r>
              <a:rPr sz="2200" spc="-10" dirty="0">
                <a:latin typeface="Trebuchet MS"/>
                <a:cs typeface="Trebuchet MS"/>
              </a:rPr>
              <a:t>which </a:t>
            </a:r>
            <a:r>
              <a:rPr sz="2200" spc="-5" dirty="0">
                <a:latin typeface="Trebuchet MS"/>
                <a:cs typeface="Trebuchet MS"/>
              </a:rPr>
              <a:t>operations </a:t>
            </a:r>
            <a:r>
              <a:rPr sz="2200" spc="-10" dirty="0">
                <a:latin typeface="Trebuchet MS"/>
                <a:cs typeface="Trebuchet MS"/>
              </a:rPr>
              <a:t>are performed are known </a:t>
            </a:r>
            <a:r>
              <a:rPr sz="2200" spc="-5" dirty="0">
                <a:latin typeface="Trebuchet MS"/>
                <a:cs typeface="Trebuchet MS"/>
              </a:rPr>
              <a:t>as operands </a:t>
            </a:r>
            <a:r>
              <a:rPr sz="2200" spc="-10" dirty="0">
                <a:latin typeface="Trebuchet MS"/>
                <a:cs typeface="Trebuchet MS"/>
              </a:rPr>
              <a:t>and  </a:t>
            </a:r>
            <a:r>
              <a:rPr sz="2200" spc="-5" dirty="0">
                <a:latin typeface="Trebuchet MS"/>
                <a:cs typeface="Trebuchet MS"/>
              </a:rPr>
              <a:t>the types of the operations </a:t>
            </a:r>
            <a:r>
              <a:rPr sz="2200" spc="-10" dirty="0">
                <a:latin typeface="Trebuchet MS"/>
                <a:cs typeface="Trebuchet MS"/>
              </a:rPr>
              <a:t>performed </a:t>
            </a:r>
            <a:r>
              <a:rPr sz="2200" spc="-5" dirty="0">
                <a:latin typeface="Trebuchet MS"/>
                <a:cs typeface="Trebuchet MS"/>
              </a:rPr>
              <a:t>on them </a:t>
            </a:r>
            <a:r>
              <a:rPr sz="2200" spc="-10" dirty="0">
                <a:latin typeface="Trebuchet MS"/>
                <a:cs typeface="Trebuchet MS"/>
              </a:rPr>
              <a:t>are known </a:t>
            </a:r>
            <a:r>
              <a:rPr sz="2200" spc="-5" dirty="0">
                <a:latin typeface="Trebuchet MS"/>
                <a:cs typeface="Trebuchet MS"/>
              </a:rPr>
              <a:t>as</a:t>
            </a:r>
            <a:r>
              <a:rPr sz="2200" spc="70" dirty="0">
                <a:latin typeface="Trebuchet MS"/>
                <a:cs typeface="Trebuchet MS"/>
              </a:rPr>
              <a:t> </a:t>
            </a:r>
            <a:r>
              <a:rPr sz="2200" spc="-5" dirty="0">
                <a:latin typeface="Trebuchet MS"/>
                <a:cs typeface="Trebuchet MS"/>
              </a:rPr>
              <a:t>operators.</a:t>
            </a:r>
            <a:endParaRPr sz="2200">
              <a:latin typeface="Trebuchet MS"/>
              <a:cs typeface="Trebuchet MS"/>
            </a:endParaRPr>
          </a:p>
          <a:p>
            <a:pPr marL="12700" marR="170815">
              <a:lnSpc>
                <a:spcPts val="3370"/>
              </a:lnSpc>
              <a:spcBef>
                <a:spcPts val="209"/>
              </a:spcBef>
              <a:tabLst>
                <a:tab pos="5138420" algn="l"/>
              </a:tabLst>
            </a:pPr>
            <a:r>
              <a:rPr sz="2200" spc="-5" dirty="0">
                <a:latin typeface="Trebuchet MS"/>
                <a:cs typeface="Trebuchet MS"/>
              </a:rPr>
              <a:t>The </a:t>
            </a:r>
            <a:r>
              <a:rPr sz="2200" spc="-10" dirty="0">
                <a:latin typeface="Trebuchet MS"/>
                <a:cs typeface="Trebuchet MS"/>
              </a:rPr>
              <a:t>combination of </a:t>
            </a:r>
            <a:r>
              <a:rPr sz="2200" spc="-5" dirty="0">
                <a:latin typeface="Trebuchet MS"/>
                <a:cs typeface="Trebuchet MS"/>
              </a:rPr>
              <a:t>operators </a:t>
            </a:r>
            <a:r>
              <a:rPr sz="2200" spc="-10" dirty="0">
                <a:latin typeface="Trebuchet MS"/>
                <a:cs typeface="Trebuchet MS"/>
              </a:rPr>
              <a:t>and </a:t>
            </a:r>
            <a:r>
              <a:rPr sz="2200" spc="-5" dirty="0">
                <a:latin typeface="Trebuchet MS"/>
                <a:cs typeface="Trebuchet MS"/>
              </a:rPr>
              <a:t>expressions </a:t>
            </a:r>
            <a:r>
              <a:rPr sz="2200" spc="-10" dirty="0">
                <a:latin typeface="Trebuchet MS"/>
                <a:cs typeface="Trebuchet MS"/>
              </a:rPr>
              <a:t>are known </a:t>
            </a:r>
            <a:r>
              <a:rPr sz="2200" spc="-5" dirty="0">
                <a:latin typeface="Trebuchet MS"/>
                <a:cs typeface="Trebuchet MS"/>
              </a:rPr>
              <a:t>as </a:t>
            </a:r>
            <a:r>
              <a:rPr sz="2200" spc="-10" dirty="0">
                <a:latin typeface="Trebuchet MS"/>
                <a:cs typeface="Trebuchet MS"/>
              </a:rPr>
              <a:t>expressions  Consider the </a:t>
            </a:r>
            <a:r>
              <a:rPr sz="2200" spc="-5" dirty="0">
                <a:latin typeface="Trebuchet MS"/>
                <a:cs typeface="Trebuchet MS"/>
              </a:rPr>
              <a:t>following</a:t>
            </a:r>
            <a:r>
              <a:rPr sz="2200" spc="75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c++</a:t>
            </a:r>
            <a:r>
              <a:rPr sz="2200" spc="5" dirty="0">
                <a:latin typeface="Trebuchet MS"/>
                <a:cs typeface="Trebuchet MS"/>
              </a:rPr>
              <a:t> </a:t>
            </a:r>
            <a:r>
              <a:rPr sz="2200" spc="-5" dirty="0">
                <a:latin typeface="Trebuchet MS"/>
                <a:cs typeface="Trebuchet MS"/>
              </a:rPr>
              <a:t>statement:	z * y</a:t>
            </a:r>
            <a:endParaRPr sz="22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500"/>
              </a:spcBef>
            </a:pPr>
            <a:r>
              <a:rPr sz="2200" spc="-5" dirty="0">
                <a:latin typeface="Trebuchet MS"/>
                <a:cs typeface="Trebuchet MS"/>
              </a:rPr>
              <a:t>z </a:t>
            </a:r>
            <a:r>
              <a:rPr sz="2200" spc="-10" dirty="0">
                <a:latin typeface="Trebuchet MS"/>
                <a:cs typeface="Trebuchet MS"/>
              </a:rPr>
              <a:t>and </a:t>
            </a:r>
            <a:r>
              <a:rPr sz="2200" spc="-5" dirty="0">
                <a:latin typeface="Trebuchet MS"/>
                <a:cs typeface="Trebuchet MS"/>
              </a:rPr>
              <a:t>y </a:t>
            </a:r>
            <a:r>
              <a:rPr sz="2200" spc="-10" dirty="0">
                <a:latin typeface="Trebuchet MS"/>
                <a:cs typeface="Trebuchet MS"/>
              </a:rPr>
              <a:t>are the</a:t>
            </a:r>
            <a:r>
              <a:rPr sz="2200" spc="20" dirty="0">
                <a:latin typeface="Trebuchet MS"/>
                <a:cs typeface="Trebuchet MS"/>
              </a:rPr>
              <a:t> </a:t>
            </a:r>
            <a:r>
              <a:rPr sz="2200" spc="-5" dirty="0">
                <a:latin typeface="Trebuchet MS"/>
                <a:cs typeface="Trebuchet MS"/>
              </a:rPr>
              <a:t>operands</a:t>
            </a:r>
            <a:endParaRPr sz="22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740"/>
              </a:spcBef>
            </a:pPr>
            <a:r>
              <a:rPr sz="2200" spc="-5" dirty="0">
                <a:latin typeface="Trebuchet MS"/>
                <a:cs typeface="Trebuchet MS"/>
              </a:rPr>
              <a:t>* </a:t>
            </a:r>
            <a:r>
              <a:rPr sz="2200" spc="-10" dirty="0">
                <a:latin typeface="Trebuchet MS"/>
                <a:cs typeface="Trebuchet MS"/>
              </a:rPr>
              <a:t>(multiplication </a:t>
            </a:r>
            <a:r>
              <a:rPr sz="2200" spc="-5" dirty="0">
                <a:latin typeface="Trebuchet MS"/>
                <a:cs typeface="Trebuchet MS"/>
              </a:rPr>
              <a:t>is the</a:t>
            </a:r>
            <a:r>
              <a:rPr sz="2200" spc="5" dirty="0">
                <a:latin typeface="Trebuchet MS"/>
                <a:cs typeface="Trebuchet MS"/>
              </a:rPr>
              <a:t> </a:t>
            </a:r>
            <a:r>
              <a:rPr sz="2200" spc="-5" dirty="0">
                <a:latin typeface="Trebuchet MS"/>
                <a:cs typeface="Trebuchet MS"/>
              </a:rPr>
              <a:t>operator</a:t>
            </a:r>
            <a:endParaRPr sz="2200">
              <a:latin typeface="Trebuchet MS"/>
              <a:cs typeface="Trebuchet MS"/>
            </a:endParaRPr>
          </a:p>
          <a:p>
            <a:pPr marL="1021715">
              <a:lnSpc>
                <a:spcPct val="100000"/>
              </a:lnSpc>
              <a:spcBef>
                <a:spcPts val="735"/>
              </a:spcBef>
            </a:pPr>
            <a:r>
              <a:rPr sz="2200" spc="-5" dirty="0">
                <a:latin typeface="Trebuchet MS"/>
                <a:cs typeface="Trebuchet MS"/>
              </a:rPr>
              <a:t>z * y is an</a:t>
            </a:r>
            <a:r>
              <a:rPr sz="2200" spc="10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expression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85217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Increment(++) </a:t>
            </a:r>
            <a:r>
              <a:rPr dirty="0"/>
              <a:t>/ Decrement(--)</a:t>
            </a:r>
            <a:r>
              <a:rPr spc="-65" dirty="0"/>
              <a:t> </a:t>
            </a:r>
            <a:r>
              <a:rPr spc="-5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053" y="2234945"/>
            <a:ext cx="8266430" cy="937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4600"/>
              </a:lnSpc>
              <a:spcBef>
                <a:spcPts val="100"/>
              </a:spcBef>
              <a:tabLst>
                <a:tab pos="5032375" algn="l"/>
                <a:tab pos="5353050" algn="l"/>
              </a:tabLst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increment(++)</a:t>
            </a:r>
            <a:r>
              <a:rPr sz="24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4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decrement(--)	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are unary operators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.  The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syntax</a:t>
            </a:r>
            <a:r>
              <a:rPr sz="24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24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:	Examples: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9053" y="5061915"/>
            <a:ext cx="9243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00"/>
                </a:solidFill>
                <a:latin typeface="Trebuchet MS"/>
                <a:cs typeface="Trebuchet MS"/>
              </a:rPr>
              <a:t>The </a:t>
            </a:r>
            <a:r>
              <a:rPr sz="2400" b="1" spc="-5" dirty="0">
                <a:solidFill>
                  <a:srgbClr val="FFFF00"/>
                </a:solidFill>
                <a:latin typeface="Trebuchet MS"/>
                <a:cs typeface="Trebuchet MS"/>
              </a:rPr>
              <a:t>increment </a:t>
            </a:r>
            <a:r>
              <a:rPr sz="2400" b="1" dirty="0">
                <a:solidFill>
                  <a:srgbClr val="FFFF00"/>
                </a:solidFill>
                <a:latin typeface="Trebuchet MS"/>
                <a:cs typeface="Trebuchet MS"/>
              </a:rPr>
              <a:t>/ </a:t>
            </a:r>
            <a:r>
              <a:rPr sz="2400" b="1" spc="-5" dirty="0">
                <a:solidFill>
                  <a:srgbClr val="FFFF00"/>
                </a:solidFill>
                <a:latin typeface="Trebuchet MS"/>
                <a:cs typeface="Trebuchet MS"/>
              </a:rPr>
              <a:t>decrement </a:t>
            </a:r>
            <a:r>
              <a:rPr sz="2400" b="1" spc="-10" dirty="0">
                <a:solidFill>
                  <a:srgbClr val="FFFF00"/>
                </a:solidFill>
                <a:latin typeface="Trebuchet MS"/>
                <a:cs typeface="Trebuchet MS"/>
              </a:rPr>
              <a:t>operators </a:t>
            </a:r>
            <a:r>
              <a:rPr sz="2400" b="1" dirty="0">
                <a:solidFill>
                  <a:srgbClr val="FFFF00"/>
                </a:solidFill>
                <a:latin typeface="Trebuchet MS"/>
                <a:cs typeface="Trebuchet MS"/>
              </a:rPr>
              <a:t>do </a:t>
            </a:r>
            <a:r>
              <a:rPr sz="2400" b="1" spc="-5" dirty="0">
                <a:solidFill>
                  <a:srgbClr val="FFFF00"/>
                </a:solidFill>
                <a:latin typeface="Trebuchet MS"/>
                <a:cs typeface="Trebuchet MS"/>
              </a:rPr>
              <a:t>not </a:t>
            </a:r>
            <a:r>
              <a:rPr sz="2400" b="1" dirty="0">
                <a:solidFill>
                  <a:srgbClr val="FFFF00"/>
                </a:solidFill>
                <a:latin typeface="Trebuchet MS"/>
                <a:cs typeface="Trebuchet MS"/>
              </a:rPr>
              <a:t>work on</a:t>
            </a:r>
            <a:r>
              <a:rPr sz="2400" b="1" spc="-60" dirty="0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Trebuchet MS"/>
                <a:cs typeface="Trebuchet MS"/>
              </a:rPr>
              <a:t>constants.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9053" y="5518200"/>
            <a:ext cx="863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Thus</a:t>
            </a:r>
            <a:r>
              <a:rPr sz="24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4672" y="3352800"/>
            <a:ext cx="2269490" cy="1143000"/>
          </a:xfrm>
          <a:prstGeom prst="rect">
            <a:avLst/>
          </a:prstGeom>
          <a:solidFill>
            <a:srgbClr val="FFFFFF"/>
          </a:solidFill>
          <a:ln w="12191">
            <a:solidFill>
              <a:srgbClr val="39CDE7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365125" marR="744855" indent="-68580">
              <a:lnSpc>
                <a:spcPct val="100000"/>
              </a:lnSpc>
              <a:spcBef>
                <a:spcPts val="140"/>
              </a:spcBef>
            </a:pPr>
            <a:r>
              <a:rPr sz="1800" spc="-5" dirty="0">
                <a:latin typeface="Trebuchet MS"/>
                <a:cs typeface="Trebuchet MS"/>
              </a:rPr>
              <a:t>variable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++;  </a:t>
            </a:r>
            <a:r>
              <a:rPr sz="1800" spc="-10" dirty="0">
                <a:latin typeface="Trebuchet MS"/>
                <a:cs typeface="Trebuchet MS"/>
              </a:rPr>
              <a:t>or</a:t>
            </a:r>
            <a:endParaRPr sz="1800">
              <a:latin typeface="Trebuchet MS"/>
              <a:cs typeface="Trebuchet MS"/>
            </a:endParaRPr>
          </a:p>
          <a:p>
            <a:pPr marL="296545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++ variable;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50692" y="3351276"/>
            <a:ext cx="2269490" cy="1143000"/>
          </a:xfrm>
          <a:prstGeom prst="rect">
            <a:avLst/>
          </a:prstGeom>
          <a:solidFill>
            <a:srgbClr val="FFFFFF"/>
          </a:solidFill>
          <a:ln w="12192">
            <a:solidFill>
              <a:srgbClr val="39CDE7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295275">
              <a:lnSpc>
                <a:spcPct val="100000"/>
              </a:lnSpc>
              <a:spcBef>
                <a:spcPts val="135"/>
              </a:spcBef>
            </a:pPr>
            <a:r>
              <a:rPr sz="1800" spc="-5" dirty="0">
                <a:latin typeface="Trebuchet MS"/>
                <a:cs typeface="Trebuchet MS"/>
              </a:rPr>
              <a:t>variable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--;</a:t>
            </a:r>
            <a:endParaRPr sz="1800">
              <a:latin typeface="Trebuchet MS"/>
              <a:cs typeface="Trebuchet MS"/>
            </a:endParaRPr>
          </a:p>
          <a:p>
            <a:pPr marL="364490">
              <a:lnSpc>
                <a:spcPct val="100000"/>
              </a:lnSpc>
            </a:pPr>
            <a:r>
              <a:rPr sz="1800" spc="-10" dirty="0">
                <a:latin typeface="Trebuchet MS"/>
                <a:cs typeface="Trebuchet MS"/>
              </a:rPr>
              <a:t>or</a:t>
            </a:r>
            <a:endParaRPr sz="1800">
              <a:latin typeface="Trebuchet MS"/>
              <a:cs typeface="Trebuchet MS"/>
            </a:endParaRPr>
          </a:p>
          <a:p>
            <a:pPr marL="29527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Trebuchet MS"/>
                <a:cs typeface="Trebuchet MS"/>
              </a:rPr>
              <a:t>-- variable;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15584" y="3250692"/>
            <a:ext cx="2280285" cy="153162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4295" rIns="0" bIns="0" rtlCol="0">
            <a:spAutoFit/>
          </a:bodyPr>
          <a:lstStyle/>
          <a:p>
            <a:pPr marL="301625">
              <a:lnSpc>
                <a:spcPct val="100000"/>
              </a:lnSpc>
              <a:spcBef>
                <a:spcPts val="585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a++;</a:t>
            </a:r>
            <a:endParaRPr sz="1800">
              <a:latin typeface="Trebuchet MS"/>
              <a:cs typeface="Trebuchet MS"/>
            </a:endParaRPr>
          </a:p>
          <a:p>
            <a:pPr marL="30162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++ x;</a:t>
            </a:r>
            <a:endParaRPr sz="1800">
              <a:latin typeface="Trebuchet MS"/>
              <a:cs typeface="Trebuchet MS"/>
            </a:endParaRPr>
          </a:p>
          <a:p>
            <a:pPr marL="30162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p=--q;</a:t>
            </a:r>
            <a:endParaRPr sz="1800">
              <a:latin typeface="Trebuchet MS"/>
              <a:cs typeface="Trebuchet MS"/>
            </a:endParaRPr>
          </a:p>
          <a:p>
            <a:pPr marL="30162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t--;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063495" y="5603747"/>
            <a:ext cx="5095240" cy="1087120"/>
            <a:chOff x="2063495" y="5603747"/>
            <a:chExt cx="5095240" cy="1087120"/>
          </a:xfrm>
        </p:grpSpPr>
        <p:sp>
          <p:nvSpPr>
            <p:cNvPr id="10" name="object 10"/>
            <p:cNvSpPr/>
            <p:nvPr/>
          </p:nvSpPr>
          <p:spPr>
            <a:xfrm>
              <a:off x="2069591" y="5609843"/>
              <a:ext cx="5082540" cy="1074420"/>
            </a:xfrm>
            <a:custGeom>
              <a:avLst/>
              <a:gdLst/>
              <a:ahLst/>
              <a:cxnLst/>
              <a:rect l="l" t="t" r="r" b="b"/>
              <a:pathLst>
                <a:path w="5082540" h="1074420">
                  <a:moveTo>
                    <a:pt x="5082539" y="0"/>
                  </a:moveTo>
                  <a:lnTo>
                    <a:pt x="0" y="0"/>
                  </a:lnTo>
                  <a:lnTo>
                    <a:pt x="0" y="1074419"/>
                  </a:lnTo>
                  <a:lnTo>
                    <a:pt x="5082539" y="1074419"/>
                  </a:lnTo>
                  <a:lnTo>
                    <a:pt x="50825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69591" y="5609843"/>
              <a:ext cx="5082540" cy="1074420"/>
            </a:xfrm>
            <a:custGeom>
              <a:avLst/>
              <a:gdLst/>
              <a:ahLst/>
              <a:cxnLst/>
              <a:rect l="l" t="t" r="r" b="b"/>
              <a:pathLst>
                <a:path w="5082540" h="1074420">
                  <a:moveTo>
                    <a:pt x="0" y="1074419"/>
                  </a:moveTo>
                  <a:lnTo>
                    <a:pt x="5082539" y="1074419"/>
                  </a:lnTo>
                  <a:lnTo>
                    <a:pt x="5082539" y="0"/>
                  </a:lnTo>
                  <a:lnTo>
                    <a:pt x="0" y="0"/>
                  </a:lnTo>
                  <a:lnTo>
                    <a:pt x="0" y="107441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366136" y="5717844"/>
            <a:ext cx="3987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  <a:tabLst>
                <a:tab pos="744855" algn="l"/>
                <a:tab pos="787400" algn="l"/>
              </a:tabLst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6++;		//gives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error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as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6 is a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constant 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x=--9;	// gives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error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as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9 is a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constant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85217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Increment(++) </a:t>
            </a:r>
            <a:r>
              <a:rPr dirty="0"/>
              <a:t>/ Decrement(--)</a:t>
            </a:r>
            <a:r>
              <a:rPr spc="-65" dirty="0"/>
              <a:t> </a:t>
            </a:r>
            <a:r>
              <a:rPr spc="-5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053" y="2234945"/>
            <a:ext cx="8784590" cy="13944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4800"/>
              </a:lnSpc>
              <a:spcBef>
                <a:spcPts val="90"/>
              </a:spcBef>
              <a:tabLst>
                <a:tab pos="2760980" algn="l"/>
              </a:tabLst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increment operator increases the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value of a variable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by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1  The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decrement operator decreases the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value of a variable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by 1. 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Thus	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9704" y="3808476"/>
            <a:ext cx="2269490" cy="1143000"/>
          </a:xfrm>
          <a:prstGeom prst="rect">
            <a:avLst/>
          </a:prstGeom>
          <a:solidFill>
            <a:srgbClr val="FFFFFF"/>
          </a:solidFill>
          <a:ln w="12191">
            <a:solidFill>
              <a:srgbClr val="39CDE7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295910">
              <a:lnSpc>
                <a:spcPct val="100000"/>
              </a:lnSpc>
              <a:spcBef>
                <a:spcPts val="140"/>
              </a:spcBef>
            </a:pPr>
            <a:r>
              <a:rPr sz="1800" spc="-5" dirty="0">
                <a:latin typeface="Trebuchet MS"/>
                <a:cs typeface="Trebuchet MS"/>
              </a:rPr>
              <a:t>a++;</a:t>
            </a:r>
            <a:endParaRPr sz="1800">
              <a:latin typeface="Trebuchet MS"/>
              <a:cs typeface="Trebuchet MS"/>
            </a:endParaRPr>
          </a:p>
          <a:p>
            <a:pPr marL="295910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is the </a:t>
            </a:r>
            <a:r>
              <a:rPr sz="1800" dirty="0">
                <a:latin typeface="Trebuchet MS"/>
                <a:cs typeface="Trebuchet MS"/>
              </a:rPr>
              <a:t>same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as</a:t>
            </a:r>
            <a:endParaRPr sz="1800">
              <a:latin typeface="Trebuchet MS"/>
              <a:cs typeface="Trebuchet MS"/>
            </a:endParaRPr>
          </a:p>
          <a:p>
            <a:pPr marL="29591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Trebuchet MS"/>
                <a:cs typeface="Trebuchet MS"/>
              </a:rPr>
              <a:t>a=a+1;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87852" y="3808476"/>
            <a:ext cx="2268220" cy="1143000"/>
          </a:xfrm>
          <a:prstGeom prst="rect">
            <a:avLst/>
          </a:prstGeom>
          <a:solidFill>
            <a:srgbClr val="FFFFFF"/>
          </a:solidFill>
          <a:ln w="12192">
            <a:solidFill>
              <a:srgbClr val="39CDE7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295275">
              <a:lnSpc>
                <a:spcPct val="100000"/>
              </a:lnSpc>
              <a:spcBef>
                <a:spcPts val="140"/>
              </a:spcBef>
            </a:pPr>
            <a:r>
              <a:rPr sz="1800" spc="-5" dirty="0">
                <a:latin typeface="Trebuchet MS"/>
                <a:cs typeface="Trebuchet MS"/>
              </a:rPr>
              <a:t>b--;</a:t>
            </a:r>
            <a:endParaRPr sz="1800">
              <a:latin typeface="Trebuchet MS"/>
              <a:cs typeface="Trebuchet MS"/>
            </a:endParaRPr>
          </a:p>
          <a:p>
            <a:pPr marL="295275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is the </a:t>
            </a:r>
            <a:r>
              <a:rPr sz="1800" dirty="0">
                <a:latin typeface="Trebuchet MS"/>
                <a:cs typeface="Trebuchet MS"/>
              </a:rPr>
              <a:t>same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as</a:t>
            </a:r>
            <a:endParaRPr sz="1800">
              <a:latin typeface="Trebuchet MS"/>
              <a:cs typeface="Trebuchet MS"/>
            </a:endParaRPr>
          </a:p>
          <a:p>
            <a:pPr marL="29527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Trebuchet MS"/>
                <a:cs typeface="Trebuchet MS"/>
              </a:rPr>
              <a:t>b=b-1;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9053" y="2235860"/>
            <a:ext cx="9443720" cy="882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7699"/>
              </a:lnSpc>
              <a:spcBef>
                <a:spcPts val="100"/>
              </a:spcBef>
            </a:pP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Both the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increment and 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decrement operators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can 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be prefixed or postfixed. 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i.e.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9053" y="4473955"/>
            <a:ext cx="9103995" cy="139255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156845">
              <a:lnSpc>
                <a:spcPts val="2380"/>
              </a:lnSpc>
              <a:spcBef>
                <a:spcPts val="390"/>
              </a:spcBef>
            </a:pP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In the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above 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statements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both prefix and postfix 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forms do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not 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make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any  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difference in the output as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these are 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stand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alone</a:t>
            </a:r>
            <a:r>
              <a:rPr sz="22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statements.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ts val="2510"/>
              </a:lnSpc>
              <a:spcBef>
                <a:spcPts val="690"/>
              </a:spcBef>
            </a:pP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But when the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pre/post increment 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or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decrement 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operators are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part 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200" spc="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ts val="2510"/>
              </a:lnSpc>
            </a:pP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expression the 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prefix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and postfix 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notation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does</a:t>
            </a:r>
            <a:r>
              <a:rPr sz="22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matter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1183" y="3221735"/>
            <a:ext cx="2269490" cy="1143000"/>
          </a:xfrm>
          <a:prstGeom prst="rect">
            <a:avLst/>
          </a:prstGeom>
          <a:solidFill>
            <a:srgbClr val="FFFFFF"/>
          </a:solidFill>
          <a:ln w="12192">
            <a:solidFill>
              <a:srgbClr val="39CDE7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295910" marR="518159">
              <a:lnSpc>
                <a:spcPct val="100000"/>
              </a:lnSpc>
              <a:spcBef>
                <a:spcPts val="140"/>
              </a:spcBef>
              <a:tabLst>
                <a:tab pos="879475" algn="l"/>
              </a:tabLst>
            </a:pPr>
            <a:r>
              <a:rPr sz="1800" spc="-5" dirty="0">
                <a:latin typeface="Trebuchet MS"/>
                <a:cs typeface="Trebuchet MS"/>
              </a:rPr>
              <a:t>++a;	(prefix)  is the </a:t>
            </a:r>
            <a:r>
              <a:rPr sz="1800" dirty="0">
                <a:latin typeface="Trebuchet MS"/>
                <a:cs typeface="Trebuchet MS"/>
              </a:rPr>
              <a:t>same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as  a</a:t>
            </a:r>
            <a:r>
              <a:rPr sz="1800" dirty="0">
                <a:latin typeface="Trebuchet MS"/>
                <a:cs typeface="Trebuchet MS"/>
              </a:rPr>
              <a:t>+</a:t>
            </a:r>
            <a:r>
              <a:rPr sz="1800" spc="-5" dirty="0">
                <a:latin typeface="Trebuchet MS"/>
                <a:cs typeface="Trebuchet MS"/>
              </a:rPr>
              <a:t>+</a:t>
            </a:r>
            <a:r>
              <a:rPr sz="1800" dirty="0">
                <a:latin typeface="Trebuchet MS"/>
                <a:cs typeface="Trebuchet MS"/>
              </a:rPr>
              <a:t>;	</a:t>
            </a:r>
            <a:r>
              <a:rPr sz="1800" spc="-5" dirty="0">
                <a:latin typeface="Trebuchet MS"/>
                <a:cs typeface="Trebuchet MS"/>
              </a:rPr>
              <a:t>(post</a:t>
            </a:r>
            <a:r>
              <a:rPr sz="1800" spc="-15" dirty="0">
                <a:latin typeface="Trebuchet MS"/>
                <a:cs typeface="Trebuchet MS"/>
              </a:rPr>
              <a:t>f</a:t>
            </a:r>
            <a:r>
              <a:rPr sz="1800" spc="-5" dirty="0">
                <a:latin typeface="Trebuchet MS"/>
                <a:cs typeface="Trebuchet MS"/>
              </a:rPr>
              <a:t>ix)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85217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Increment(++) </a:t>
            </a:r>
            <a:r>
              <a:rPr dirty="0"/>
              <a:t>/ Decrement(--)</a:t>
            </a:r>
            <a:r>
              <a:rPr spc="-65" dirty="0"/>
              <a:t> </a:t>
            </a:r>
            <a:r>
              <a:rPr spc="-5" dirty="0"/>
              <a:t>Operators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04332" y="4023359"/>
            <a:ext cx="719455" cy="640080"/>
          </a:xfrm>
          <a:custGeom>
            <a:avLst/>
            <a:gdLst/>
            <a:ahLst/>
            <a:cxnLst/>
            <a:rect l="l" t="t" r="r" b="b"/>
            <a:pathLst>
              <a:path w="719454" h="640079">
                <a:moveTo>
                  <a:pt x="719327" y="0"/>
                </a:moveTo>
                <a:lnTo>
                  <a:pt x="0" y="0"/>
                </a:lnTo>
                <a:lnTo>
                  <a:pt x="0" y="640080"/>
                </a:lnTo>
                <a:lnTo>
                  <a:pt x="719327" y="640080"/>
                </a:lnTo>
                <a:lnTo>
                  <a:pt x="7193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9053" y="718820"/>
            <a:ext cx="8523605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pc="-5" dirty="0"/>
              <a:t>Increment(++) </a:t>
            </a:r>
            <a:r>
              <a:rPr dirty="0"/>
              <a:t>/ Decrement(--) Operators  </a:t>
            </a:r>
            <a:r>
              <a:rPr spc="-60" dirty="0"/>
              <a:t>Pre</a:t>
            </a:r>
            <a:r>
              <a:rPr spc="-5" dirty="0"/>
              <a:t> Increment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73354" y="3623817"/>
            <a:ext cx="4659630" cy="1509395"/>
            <a:chOff x="673354" y="3623817"/>
            <a:chExt cx="4659630" cy="1509395"/>
          </a:xfrm>
        </p:grpSpPr>
        <p:sp>
          <p:nvSpPr>
            <p:cNvPr id="5" name="object 5"/>
            <p:cNvSpPr/>
            <p:nvPr/>
          </p:nvSpPr>
          <p:spPr>
            <a:xfrm>
              <a:off x="679704" y="3630167"/>
              <a:ext cx="4646930" cy="1496695"/>
            </a:xfrm>
            <a:custGeom>
              <a:avLst/>
              <a:gdLst/>
              <a:ahLst/>
              <a:cxnLst/>
              <a:rect l="l" t="t" r="r" b="b"/>
              <a:pathLst>
                <a:path w="4646930" h="1496695">
                  <a:moveTo>
                    <a:pt x="4646676" y="0"/>
                  </a:moveTo>
                  <a:lnTo>
                    <a:pt x="0" y="0"/>
                  </a:lnTo>
                  <a:lnTo>
                    <a:pt x="0" y="36576"/>
                  </a:lnTo>
                  <a:lnTo>
                    <a:pt x="0" y="1496568"/>
                  </a:lnTo>
                  <a:lnTo>
                    <a:pt x="4646676" y="1496568"/>
                  </a:lnTo>
                  <a:lnTo>
                    <a:pt x="4646676" y="36576"/>
                  </a:lnTo>
                  <a:lnTo>
                    <a:pt x="46466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9704" y="3630167"/>
              <a:ext cx="4646930" cy="1496695"/>
            </a:xfrm>
            <a:custGeom>
              <a:avLst/>
              <a:gdLst/>
              <a:ahLst/>
              <a:cxnLst/>
              <a:rect l="l" t="t" r="r" b="b"/>
              <a:pathLst>
                <a:path w="4646930" h="1496695">
                  <a:moveTo>
                    <a:pt x="0" y="1496567"/>
                  </a:moveTo>
                  <a:lnTo>
                    <a:pt x="4646676" y="1496567"/>
                  </a:lnTo>
                  <a:lnTo>
                    <a:pt x="4646676" y="0"/>
                  </a:lnTo>
                  <a:lnTo>
                    <a:pt x="0" y="0"/>
                  </a:lnTo>
                  <a:lnTo>
                    <a:pt x="0" y="1496567"/>
                  </a:lnTo>
                  <a:close/>
                </a:path>
              </a:pathLst>
            </a:custGeom>
            <a:ln w="12191">
              <a:solidFill>
                <a:srgbClr val="39CD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85800" y="3588461"/>
            <a:ext cx="4634865" cy="1246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8140">
              <a:lnSpc>
                <a:spcPct val="100000"/>
              </a:lnSpc>
              <a:spcBef>
                <a:spcPts val="105"/>
              </a:spcBef>
              <a:tabLst>
                <a:tab pos="1120775" algn="l"/>
              </a:tabLst>
            </a:pP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int	a,b;</a:t>
            </a:r>
            <a:endParaRPr sz="2000">
              <a:latin typeface="Courier New"/>
              <a:cs typeface="Courier New"/>
            </a:endParaRPr>
          </a:p>
          <a:p>
            <a:pPr marL="39052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a=3;</a:t>
            </a:r>
            <a:endParaRPr sz="2000">
              <a:latin typeface="Courier New"/>
              <a:cs typeface="Courier New"/>
            </a:endParaRPr>
          </a:p>
          <a:p>
            <a:pPr marL="39052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b=++a;</a:t>
            </a:r>
            <a:endParaRPr sz="2000">
              <a:latin typeface="Courier New"/>
              <a:cs typeface="Courier New"/>
            </a:endParaRPr>
          </a:p>
          <a:p>
            <a:pPr marL="39052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cout&lt;&lt;“a= ”&lt;&lt;a&lt;&lt;“\tb=</a:t>
            </a:r>
            <a:r>
              <a:rPr sz="20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”&lt;&lt;b;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9053" y="2119706"/>
            <a:ext cx="9217660" cy="721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prefix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form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increment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or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decrement operation is</a:t>
            </a:r>
            <a:r>
              <a:rPr sz="2400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carried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735"/>
              </a:lnSpc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out before the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rest of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expression.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0493" y="2905125"/>
            <a:ext cx="5045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Consider the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following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code</a:t>
            </a:r>
            <a:r>
              <a:rPr sz="24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snippet: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76620" y="3362325"/>
            <a:ext cx="15640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1125" algn="l"/>
              </a:tabLst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a	b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87090" y="3272803"/>
            <a:ext cx="824865" cy="936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 marR="5080" indent="-60960">
              <a:lnSpc>
                <a:spcPct val="124600"/>
              </a:lnSpc>
              <a:spcBef>
                <a:spcPts val="95"/>
              </a:spcBef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a=a+1  b=a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04332" y="4023359"/>
            <a:ext cx="719455" cy="640080"/>
          </a:xfrm>
          <a:prstGeom prst="rect">
            <a:avLst/>
          </a:prstGeom>
          <a:ln w="12192">
            <a:solidFill>
              <a:srgbClr val="D566F8"/>
            </a:solidFill>
          </a:ln>
        </p:spPr>
        <p:txBody>
          <a:bodyPr vert="horz" wrap="square" lIns="0" tIns="100965" rIns="0" bIns="0" rtlCol="0">
            <a:spAutoFit/>
          </a:bodyPr>
          <a:lstStyle/>
          <a:p>
            <a:pPr marL="298450">
              <a:lnSpc>
                <a:spcPct val="100000"/>
              </a:lnSpc>
              <a:spcBef>
                <a:spcPts val="795"/>
              </a:spcBef>
            </a:pPr>
            <a:r>
              <a:rPr sz="1800" dirty="0">
                <a:latin typeface="Trebuchet MS"/>
                <a:cs typeface="Trebuchet MS"/>
              </a:rPr>
              <a:t>3</a:t>
            </a:r>
            <a:r>
              <a:rPr sz="1800" spc="-185" dirty="0">
                <a:latin typeface="Trebuchet MS"/>
                <a:cs typeface="Trebuchet MS"/>
              </a:rPr>
              <a:t> </a:t>
            </a:r>
            <a:r>
              <a:rPr sz="3600" baseline="-30092" dirty="0">
                <a:latin typeface="Trebuchet MS"/>
                <a:cs typeface="Trebuchet MS"/>
              </a:rPr>
              <a:t>4</a:t>
            </a:r>
            <a:endParaRPr sz="3600" baseline="-30092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93280" y="4046220"/>
            <a:ext cx="721360" cy="640080"/>
          </a:xfrm>
          <a:prstGeom prst="rect">
            <a:avLst/>
          </a:prstGeom>
          <a:solidFill>
            <a:srgbClr val="FFFFFF"/>
          </a:solidFill>
          <a:ln w="12192">
            <a:solidFill>
              <a:srgbClr val="D566F8"/>
            </a:solidFill>
          </a:ln>
        </p:spPr>
        <p:txBody>
          <a:bodyPr vert="horz" wrap="square" lIns="0" tIns="1771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95"/>
              </a:spcBef>
            </a:pPr>
            <a:r>
              <a:rPr sz="1800" dirty="0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699569" y="5271325"/>
            <a:ext cx="5529580" cy="1421130"/>
            <a:chOff x="5699569" y="5271325"/>
            <a:chExt cx="5529580" cy="1421130"/>
          </a:xfrm>
        </p:grpSpPr>
        <p:sp>
          <p:nvSpPr>
            <p:cNvPr id="15" name="object 15"/>
            <p:cNvSpPr/>
            <p:nvPr/>
          </p:nvSpPr>
          <p:spPr>
            <a:xfrm>
              <a:off x="5704332" y="5276088"/>
              <a:ext cx="5519927" cy="14112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704332" y="5276088"/>
              <a:ext cx="5520055" cy="1411605"/>
            </a:xfrm>
            <a:custGeom>
              <a:avLst/>
              <a:gdLst/>
              <a:ahLst/>
              <a:cxnLst/>
              <a:rect l="l" t="t" r="r" b="b"/>
              <a:pathLst>
                <a:path w="5520055" h="1411604">
                  <a:moveTo>
                    <a:pt x="0" y="1411224"/>
                  </a:moveTo>
                  <a:lnTo>
                    <a:pt x="5519927" y="1411224"/>
                  </a:lnTo>
                  <a:lnTo>
                    <a:pt x="5519927" y="0"/>
                  </a:lnTo>
                  <a:lnTo>
                    <a:pt x="0" y="0"/>
                  </a:lnTo>
                  <a:lnTo>
                    <a:pt x="0" y="1411224"/>
                  </a:lnTo>
                  <a:close/>
                </a:path>
              </a:pathLst>
            </a:custGeom>
            <a:ln w="9144">
              <a:solidFill>
                <a:srgbClr val="39CD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5858255" y="4236720"/>
            <a:ext cx="378460" cy="765175"/>
            <a:chOff x="5858255" y="4236720"/>
            <a:chExt cx="378460" cy="765175"/>
          </a:xfrm>
        </p:grpSpPr>
        <p:sp>
          <p:nvSpPr>
            <p:cNvPr id="18" name="object 18"/>
            <p:cNvSpPr/>
            <p:nvPr/>
          </p:nvSpPr>
          <p:spPr>
            <a:xfrm>
              <a:off x="5932931" y="4241292"/>
              <a:ext cx="227965" cy="262890"/>
            </a:xfrm>
            <a:custGeom>
              <a:avLst/>
              <a:gdLst/>
              <a:ahLst/>
              <a:cxnLst/>
              <a:rect l="l" t="t" r="r" b="b"/>
              <a:pathLst>
                <a:path w="227964" h="262889">
                  <a:moveTo>
                    <a:pt x="227583" y="0"/>
                  </a:moveTo>
                  <a:lnTo>
                    <a:pt x="0" y="262889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864351" y="4686300"/>
              <a:ext cx="365760" cy="309880"/>
            </a:xfrm>
            <a:custGeom>
              <a:avLst/>
              <a:gdLst/>
              <a:ahLst/>
              <a:cxnLst/>
              <a:rect l="l" t="t" r="r" b="b"/>
              <a:pathLst>
                <a:path w="365760" h="309879">
                  <a:moveTo>
                    <a:pt x="182880" y="0"/>
                  </a:moveTo>
                  <a:lnTo>
                    <a:pt x="134276" y="5522"/>
                  </a:lnTo>
                  <a:lnTo>
                    <a:pt x="90593" y="21110"/>
                  </a:lnTo>
                  <a:lnTo>
                    <a:pt x="53578" y="45291"/>
                  </a:lnTo>
                  <a:lnTo>
                    <a:pt x="24976" y="76595"/>
                  </a:lnTo>
                  <a:lnTo>
                    <a:pt x="6535" y="113550"/>
                  </a:lnTo>
                  <a:lnTo>
                    <a:pt x="0" y="154686"/>
                  </a:lnTo>
                  <a:lnTo>
                    <a:pt x="6535" y="195821"/>
                  </a:lnTo>
                  <a:lnTo>
                    <a:pt x="24976" y="232776"/>
                  </a:lnTo>
                  <a:lnTo>
                    <a:pt x="53578" y="264080"/>
                  </a:lnTo>
                  <a:lnTo>
                    <a:pt x="90593" y="288261"/>
                  </a:lnTo>
                  <a:lnTo>
                    <a:pt x="134276" y="303849"/>
                  </a:lnTo>
                  <a:lnTo>
                    <a:pt x="182880" y="309372"/>
                  </a:lnTo>
                  <a:lnTo>
                    <a:pt x="231483" y="303849"/>
                  </a:lnTo>
                  <a:lnTo>
                    <a:pt x="275166" y="288261"/>
                  </a:lnTo>
                  <a:lnTo>
                    <a:pt x="312181" y="264080"/>
                  </a:lnTo>
                  <a:lnTo>
                    <a:pt x="340783" y="232776"/>
                  </a:lnTo>
                  <a:lnTo>
                    <a:pt x="359224" y="195821"/>
                  </a:lnTo>
                  <a:lnTo>
                    <a:pt x="365760" y="154686"/>
                  </a:lnTo>
                  <a:lnTo>
                    <a:pt x="359224" y="113550"/>
                  </a:lnTo>
                  <a:lnTo>
                    <a:pt x="340783" y="76595"/>
                  </a:lnTo>
                  <a:lnTo>
                    <a:pt x="312181" y="45291"/>
                  </a:lnTo>
                  <a:lnTo>
                    <a:pt x="275166" y="21110"/>
                  </a:lnTo>
                  <a:lnTo>
                    <a:pt x="231483" y="5522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864351" y="4686300"/>
              <a:ext cx="365760" cy="309880"/>
            </a:xfrm>
            <a:custGeom>
              <a:avLst/>
              <a:gdLst/>
              <a:ahLst/>
              <a:cxnLst/>
              <a:rect l="l" t="t" r="r" b="b"/>
              <a:pathLst>
                <a:path w="365760" h="309879">
                  <a:moveTo>
                    <a:pt x="0" y="154686"/>
                  </a:moveTo>
                  <a:lnTo>
                    <a:pt x="6535" y="113550"/>
                  </a:lnTo>
                  <a:lnTo>
                    <a:pt x="24976" y="76595"/>
                  </a:lnTo>
                  <a:lnTo>
                    <a:pt x="53578" y="45291"/>
                  </a:lnTo>
                  <a:lnTo>
                    <a:pt x="90593" y="21110"/>
                  </a:lnTo>
                  <a:lnTo>
                    <a:pt x="134276" y="5522"/>
                  </a:lnTo>
                  <a:lnTo>
                    <a:pt x="182880" y="0"/>
                  </a:lnTo>
                  <a:lnTo>
                    <a:pt x="231483" y="5522"/>
                  </a:lnTo>
                  <a:lnTo>
                    <a:pt x="275166" y="21110"/>
                  </a:lnTo>
                  <a:lnTo>
                    <a:pt x="312181" y="45291"/>
                  </a:lnTo>
                  <a:lnTo>
                    <a:pt x="340783" y="76595"/>
                  </a:lnTo>
                  <a:lnTo>
                    <a:pt x="359224" y="113550"/>
                  </a:lnTo>
                  <a:lnTo>
                    <a:pt x="365760" y="154686"/>
                  </a:lnTo>
                  <a:lnTo>
                    <a:pt x="359224" y="195821"/>
                  </a:lnTo>
                  <a:lnTo>
                    <a:pt x="340783" y="232776"/>
                  </a:lnTo>
                  <a:lnTo>
                    <a:pt x="312181" y="264080"/>
                  </a:lnTo>
                  <a:lnTo>
                    <a:pt x="275166" y="288261"/>
                  </a:lnTo>
                  <a:lnTo>
                    <a:pt x="231483" y="303849"/>
                  </a:lnTo>
                  <a:lnTo>
                    <a:pt x="182880" y="309372"/>
                  </a:lnTo>
                  <a:lnTo>
                    <a:pt x="134276" y="303849"/>
                  </a:lnTo>
                  <a:lnTo>
                    <a:pt x="90593" y="288261"/>
                  </a:lnTo>
                  <a:lnTo>
                    <a:pt x="53578" y="264080"/>
                  </a:lnTo>
                  <a:lnTo>
                    <a:pt x="24976" y="232776"/>
                  </a:lnTo>
                  <a:lnTo>
                    <a:pt x="6535" y="195821"/>
                  </a:lnTo>
                  <a:lnTo>
                    <a:pt x="0" y="154686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708903" y="5551728"/>
            <a:ext cx="55111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0830" indent="-205104">
              <a:lnSpc>
                <a:spcPct val="100000"/>
              </a:lnSpc>
              <a:spcBef>
                <a:spcPts val="100"/>
              </a:spcBef>
              <a:buSzPct val="94444"/>
              <a:buAutoNum type="arabicPeriod"/>
              <a:tabLst>
                <a:tab pos="291465" algn="l"/>
              </a:tabLst>
            </a:pPr>
            <a:r>
              <a:rPr sz="1800" spc="-5" dirty="0">
                <a:latin typeface="Trebuchet MS"/>
                <a:cs typeface="Trebuchet MS"/>
              </a:rPr>
              <a:t>The value of the variable </a:t>
            </a:r>
            <a:r>
              <a:rPr sz="1800" dirty="0">
                <a:latin typeface="Trebuchet MS"/>
                <a:cs typeface="Trebuchet MS"/>
              </a:rPr>
              <a:t>a </a:t>
            </a:r>
            <a:r>
              <a:rPr sz="1800" spc="-5" dirty="0">
                <a:latin typeface="Trebuchet MS"/>
                <a:cs typeface="Trebuchet MS"/>
              </a:rPr>
              <a:t>is incremented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first</a:t>
            </a:r>
            <a:endParaRPr sz="1800">
              <a:latin typeface="Trebuchet MS"/>
              <a:cs typeface="Trebuchet MS"/>
            </a:endParaRPr>
          </a:p>
          <a:p>
            <a:pPr marL="354330" indent="-268605">
              <a:lnSpc>
                <a:spcPct val="100000"/>
              </a:lnSpc>
              <a:buSzPct val="94444"/>
              <a:buAutoNum type="arabicPeriod"/>
              <a:tabLst>
                <a:tab pos="354965" algn="l"/>
              </a:tabLst>
            </a:pPr>
            <a:r>
              <a:rPr sz="1800" dirty="0">
                <a:latin typeface="Trebuchet MS"/>
                <a:cs typeface="Trebuchet MS"/>
              </a:rPr>
              <a:t>The </a:t>
            </a:r>
            <a:r>
              <a:rPr sz="1800" spc="-5" dirty="0">
                <a:latin typeface="Trebuchet MS"/>
                <a:cs typeface="Trebuchet MS"/>
              </a:rPr>
              <a:t>new value (4) is assigned to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b.</a:t>
            </a:r>
            <a:endParaRPr sz="1800">
              <a:latin typeface="Trebuchet MS"/>
              <a:cs typeface="Trebuchet MS"/>
            </a:endParaRPr>
          </a:p>
          <a:p>
            <a:pPr marL="8636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Thus </a:t>
            </a:r>
            <a:r>
              <a:rPr sz="1800" spc="-5" dirty="0">
                <a:latin typeface="Trebuchet MS"/>
                <a:cs typeface="Trebuchet MS"/>
              </a:rPr>
              <a:t>the value of </a:t>
            </a:r>
            <a:r>
              <a:rPr sz="1800" dirty="0">
                <a:latin typeface="Trebuchet MS"/>
                <a:cs typeface="Trebuchet MS"/>
              </a:rPr>
              <a:t>a </a:t>
            </a:r>
            <a:r>
              <a:rPr sz="1800" spc="-5" dirty="0">
                <a:latin typeface="Trebuchet MS"/>
                <a:cs typeface="Trebuchet MS"/>
              </a:rPr>
              <a:t>and </a:t>
            </a:r>
            <a:r>
              <a:rPr sz="1800" dirty="0">
                <a:latin typeface="Trebuchet MS"/>
                <a:cs typeface="Trebuchet MS"/>
              </a:rPr>
              <a:t>b </a:t>
            </a:r>
            <a:r>
              <a:rPr sz="1800" spc="-5" dirty="0">
                <a:latin typeface="Trebuchet MS"/>
                <a:cs typeface="Trebuchet MS"/>
              </a:rPr>
              <a:t>both become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974207" y="4685233"/>
            <a:ext cx="146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521195" y="4235196"/>
            <a:ext cx="678180" cy="571500"/>
            <a:chOff x="6521195" y="4235196"/>
            <a:chExt cx="678180" cy="571500"/>
          </a:xfrm>
        </p:grpSpPr>
        <p:sp>
          <p:nvSpPr>
            <p:cNvPr id="24" name="object 24"/>
            <p:cNvSpPr/>
            <p:nvPr/>
          </p:nvSpPr>
          <p:spPr>
            <a:xfrm>
              <a:off x="6527291" y="4241292"/>
              <a:ext cx="666115" cy="262255"/>
            </a:xfrm>
            <a:custGeom>
              <a:avLst/>
              <a:gdLst/>
              <a:ahLst/>
              <a:cxnLst/>
              <a:rect l="l" t="t" r="r" b="b"/>
              <a:pathLst>
                <a:path w="666115" h="262254">
                  <a:moveTo>
                    <a:pt x="534924" y="0"/>
                  </a:moveTo>
                  <a:lnTo>
                    <a:pt x="534924" y="65531"/>
                  </a:lnTo>
                  <a:lnTo>
                    <a:pt x="0" y="65531"/>
                  </a:lnTo>
                  <a:lnTo>
                    <a:pt x="0" y="196595"/>
                  </a:lnTo>
                  <a:lnTo>
                    <a:pt x="534924" y="196595"/>
                  </a:lnTo>
                  <a:lnTo>
                    <a:pt x="534924" y="262127"/>
                  </a:lnTo>
                  <a:lnTo>
                    <a:pt x="665987" y="131063"/>
                  </a:lnTo>
                  <a:lnTo>
                    <a:pt x="5349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527291" y="4241292"/>
              <a:ext cx="666115" cy="262255"/>
            </a:xfrm>
            <a:custGeom>
              <a:avLst/>
              <a:gdLst/>
              <a:ahLst/>
              <a:cxnLst/>
              <a:rect l="l" t="t" r="r" b="b"/>
              <a:pathLst>
                <a:path w="666115" h="262254">
                  <a:moveTo>
                    <a:pt x="0" y="65531"/>
                  </a:moveTo>
                  <a:lnTo>
                    <a:pt x="534924" y="65531"/>
                  </a:lnTo>
                  <a:lnTo>
                    <a:pt x="534924" y="0"/>
                  </a:lnTo>
                  <a:lnTo>
                    <a:pt x="665987" y="131063"/>
                  </a:lnTo>
                  <a:lnTo>
                    <a:pt x="534924" y="262127"/>
                  </a:lnTo>
                  <a:lnTo>
                    <a:pt x="534924" y="196595"/>
                  </a:lnTo>
                  <a:lnTo>
                    <a:pt x="0" y="196595"/>
                  </a:lnTo>
                  <a:lnTo>
                    <a:pt x="0" y="6553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690359" y="4492752"/>
              <a:ext cx="365760" cy="307975"/>
            </a:xfrm>
            <a:custGeom>
              <a:avLst/>
              <a:gdLst/>
              <a:ahLst/>
              <a:cxnLst/>
              <a:rect l="l" t="t" r="r" b="b"/>
              <a:pathLst>
                <a:path w="365759" h="307975">
                  <a:moveTo>
                    <a:pt x="182880" y="0"/>
                  </a:moveTo>
                  <a:lnTo>
                    <a:pt x="134276" y="5501"/>
                  </a:lnTo>
                  <a:lnTo>
                    <a:pt x="90593" y="21025"/>
                  </a:lnTo>
                  <a:lnTo>
                    <a:pt x="53578" y="45100"/>
                  </a:lnTo>
                  <a:lnTo>
                    <a:pt x="24976" y="76256"/>
                  </a:lnTo>
                  <a:lnTo>
                    <a:pt x="6535" y="113021"/>
                  </a:lnTo>
                  <a:lnTo>
                    <a:pt x="0" y="153924"/>
                  </a:lnTo>
                  <a:lnTo>
                    <a:pt x="6535" y="194826"/>
                  </a:lnTo>
                  <a:lnTo>
                    <a:pt x="24976" y="231591"/>
                  </a:lnTo>
                  <a:lnTo>
                    <a:pt x="53578" y="262747"/>
                  </a:lnTo>
                  <a:lnTo>
                    <a:pt x="90593" y="286822"/>
                  </a:lnTo>
                  <a:lnTo>
                    <a:pt x="134276" y="302346"/>
                  </a:lnTo>
                  <a:lnTo>
                    <a:pt x="182880" y="307848"/>
                  </a:lnTo>
                  <a:lnTo>
                    <a:pt x="231483" y="302346"/>
                  </a:lnTo>
                  <a:lnTo>
                    <a:pt x="275166" y="286822"/>
                  </a:lnTo>
                  <a:lnTo>
                    <a:pt x="312181" y="262747"/>
                  </a:lnTo>
                  <a:lnTo>
                    <a:pt x="340783" y="231591"/>
                  </a:lnTo>
                  <a:lnTo>
                    <a:pt x="359224" y="194826"/>
                  </a:lnTo>
                  <a:lnTo>
                    <a:pt x="365760" y="153924"/>
                  </a:lnTo>
                  <a:lnTo>
                    <a:pt x="359224" y="113021"/>
                  </a:lnTo>
                  <a:lnTo>
                    <a:pt x="340783" y="76256"/>
                  </a:lnTo>
                  <a:lnTo>
                    <a:pt x="312181" y="45100"/>
                  </a:lnTo>
                  <a:lnTo>
                    <a:pt x="275166" y="21025"/>
                  </a:lnTo>
                  <a:lnTo>
                    <a:pt x="231483" y="5501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690359" y="4492752"/>
              <a:ext cx="365760" cy="307975"/>
            </a:xfrm>
            <a:custGeom>
              <a:avLst/>
              <a:gdLst/>
              <a:ahLst/>
              <a:cxnLst/>
              <a:rect l="l" t="t" r="r" b="b"/>
              <a:pathLst>
                <a:path w="365759" h="307975">
                  <a:moveTo>
                    <a:pt x="0" y="153924"/>
                  </a:moveTo>
                  <a:lnTo>
                    <a:pt x="6535" y="113021"/>
                  </a:lnTo>
                  <a:lnTo>
                    <a:pt x="24976" y="76256"/>
                  </a:lnTo>
                  <a:lnTo>
                    <a:pt x="53578" y="45100"/>
                  </a:lnTo>
                  <a:lnTo>
                    <a:pt x="90593" y="21025"/>
                  </a:lnTo>
                  <a:lnTo>
                    <a:pt x="134276" y="5501"/>
                  </a:lnTo>
                  <a:lnTo>
                    <a:pt x="182880" y="0"/>
                  </a:lnTo>
                  <a:lnTo>
                    <a:pt x="231483" y="5501"/>
                  </a:lnTo>
                  <a:lnTo>
                    <a:pt x="275166" y="21025"/>
                  </a:lnTo>
                  <a:lnTo>
                    <a:pt x="312181" y="45100"/>
                  </a:lnTo>
                  <a:lnTo>
                    <a:pt x="340783" y="76256"/>
                  </a:lnTo>
                  <a:lnTo>
                    <a:pt x="359224" y="113021"/>
                  </a:lnTo>
                  <a:lnTo>
                    <a:pt x="365760" y="153924"/>
                  </a:lnTo>
                  <a:lnTo>
                    <a:pt x="359224" y="194826"/>
                  </a:lnTo>
                  <a:lnTo>
                    <a:pt x="340783" y="231591"/>
                  </a:lnTo>
                  <a:lnTo>
                    <a:pt x="312181" y="262747"/>
                  </a:lnTo>
                  <a:lnTo>
                    <a:pt x="275166" y="286822"/>
                  </a:lnTo>
                  <a:lnTo>
                    <a:pt x="231483" y="302346"/>
                  </a:lnTo>
                  <a:lnTo>
                    <a:pt x="182880" y="307848"/>
                  </a:lnTo>
                  <a:lnTo>
                    <a:pt x="134276" y="302346"/>
                  </a:lnTo>
                  <a:lnTo>
                    <a:pt x="90593" y="286822"/>
                  </a:lnTo>
                  <a:lnTo>
                    <a:pt x="53578" y="262747"/>
                  </a:lnTo>
                  <a:lnTo>
                    <a:pt x="24976" y="231591"/>
                  </a:lnTo>
                  <a:lnTo>
                    <a:pt x="6535" y="194826"/>
                  </a:lnTo>
                  <a:lnTo>
                    <a:pt x="0" y="15392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801104" y="4491354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8458200" y="3468623"/>
            <a:ext cx="378460" cy="321945"/>
            <a:chOff x="8458200" y="3468623"/>
            <a:chExt cx="378460" cy="321945"/>
          </a:xfrm>
        </p:grpSpPr>
        <p:sp>
          <p:nvSpPr>
            <p:cNvPr id="30" name="object 30"/>
            <p:cNvSpPr/>
            <p:nvPr/>
          </p:nvSpPr>
          <p:spPr>
            <a:xfrm>
              <a:off x="8464295" y="3474719"/>
              <a:ext cx="365760" cy="309880"/>
            </a:xfrm>
            <a:custGeom>
              <a:avLst/>
              <a:gdLst/>
              <a:ahLst/>
              <a:cxnLst/>
              <a:rect l="l" t="t" r="r" b="b"/>
              <a:pathLst>
                <a:path w="365759" h="309879">
                  <a:moveTo>
                    <a:pt x="182879" y="0"/>
                  </a:moveTo>
                  <a:lnTo>
                    <a:pt x="134276" y="5522"/>
                  </a:lnTo>
                  <a:lnTo>
                    <a:pt x="90593" y="21110"/>
                  </a:lnTo>
                  <a:lnTo>
                    <a:pt x="53578" y="45291"/>
                  </a:lnTo>
                  <a:lnTo>
                    <a:pt x="24976" y="76595"/>
                  </a:lnTo>
                  <a:lnTo>
                    <a:pt x="6535" y="113550"/>
                  </a:lnTo>
                  <a:lnTo>
                    <a:pt x="0" y="154685"/>
                  </a:lnTo>
                  <a:lnTo>
                    <a:pt x="6535" y="195821"/>
                  </a:lnTo>
                  <a:lnTo>
                    <a:pt x="24976" y="232776"/>
                  </a:lnTo>
                  <a:lnTo>
                    <a:pt x="53578" y="264080"/>
                  </a:lnTo>
                  <a:lnTo>
                    <a:pt x="90593" y="288261"/>
                  </a:lnTo>
                  <a:lnTo>
                    <a:pt x="134276" y="303849"/>
                  </a:lnTo>
                  <a:lnTo>
                    <a:pt x="182879" y="309371"/>
                  </a:lnTo>
                  <a:lnTo>
                    <a:pt x="231483" y="303849"/>
                  </a:lnTo>
                  <a:lnTo>
                    <a:pt x="275166" y="288261"/>
                  </a:lnTo>
                  <a:lnTo>
                    <a:pt x="312181" y="264080"/>
                  </a:lnTo>
                  <a:lnTo>
                    <a:pt x="340783" y="232776"/>
                  </a:lnTo>
                  <a:lnTo>
                    <a:pt x="359224" y="195821"/>
                  </a:lnTo>
                  <a:lnTo>
                    <a:pt x="365759" y="154685"/>
                  </a:lnTo>
                  <a:lnTo>
                    <a:pt x="359224" y="113550"/>
                  </a:lnTo>
                  <a:lnTo>
                    <a:pt x="340783" y="76595"/>
                  </a:lnTo>
                  <a:lnTo>
                    <a:pt x="312181" y="45291"/>
                  </a:lnTo>
                  <a:lnTo>
                    <a:pt x="275166" y="21110"/>
                  </a:lnTo>
                  <a:lnTo>
                    <a:pt x="231483" y="552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464295" y="3474719"/>
              <a:ext cx="365760" cy="309880"/>
            </a:xfrm>
            <a:custGeom>
              <a:avLst/>
              <a:gdLst/>
              <a:ahLst/>
              <a:cxnLst/>
              <a:rect l="l" t="t" r="r" b="b"/>
              <a:pathLst>
                <a:path w="365759" h="309879">
                  <a:moveTo>
                    <a:pt x="0" y="154685"/>
                  </a:moveTo>
                  <a:lnTo>
                    <a:pt x="6535" y="113550"/>
                  </a:lnTo>
                  <a:lnTo>
                    <a:pt x="24976" y="76595"/>
                  </a:lnTo>
                  <a:lnTo>
                    <a:pt x="53578" y="45291"/>
                  </a:lnTo>
                  <a:lnTo>
                    <a:pt x="90593" y="21110"/>
                  </a:lnTo>
                  <a:lnTo>
                    <a:pt x="134276" y="5522"/>
                  </a:lnTo>
                  <a:lnTo>
                    <a:pt x="182879" y="0"/>
                  </a:lnTo>
                  <a:lnTo>
                    <a:pt x="231483" y="5522"/>
                  </a:lnTo>
                  <a:lnTo>
                    <a:pt x="275166" y="21110"/>
                  </a:lnTo>
                  <a:lnTo>
                    <a:pt x="312181" y="45291"/>
                  </a:lnTo>
                  <a:lnTo>
                    <a:pt x="340783" y="76595"/>
                  </a:lnTo>
                  <a:lnTo>
                    <a:pt x="359224" y="113550"/>
                  </a:lnTo>
                  <a:lnTo>
                    <a:pt x="365759" y="154685"/>
                  </a:lnTo>
                  <a:lnTo>
                    <a:pt x="359224" y="195821"/>
                  </a:lnTo>
                  <a:lnTo>
                    <a:pt x="340783" y="232776"/>
                  </a:lnTo>
                  <a:lnTo>
                    <a:pt x="312181" y="264080"/>
                  </a:lnTo>
                  <a:lnTo>
                    <a:pt x="275166" y="288261"/>
                  </a:lnTo>
                  <a:lnTo>
                    <a:pt x="231483" y="303849"/>
                  </a:lnTo>
                  <a:lnTo>
                    <a:pt x="182879" y="309371"/>
                  </a:lnTo>
                  <a:lnTo>
                    <a:pt x="134276" y="303849"/>
                  </a:lnTo>
                  <a:lnTo>
                    <a:pt x="90593" y="288261"/>
                  </a:lnTo>
                  <a:lnTo>
                    <a:pt x="53578" y="264080"/>
                  </a:lnTo>
                  <a:lnTo>
                    <a:pt x="24976" y="232776"/>
                  </a:lnTo>
                  <a:lnTo>
                    <a:pt x="6535" y="195821"/>
                  </a:lnTo>
                  <a:lnTo>
                    <a:pt x="0" y="15468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8494776" y="3921252"/>
            <a:ext cx="378460" cy="321945"/>
            <a:chOff x="8494776" y="3921252"/>
            <a:chExt cx="378460" cy="321945"/>
          </a:xfrm>
        </p:grpSpPr>
        <p:sp>
          <p:nvSpPr>
            <p:cNvPr id="33" name="object 33"/>
            <p:cNvSpPr/>
            <p:nvPr/>
          </p:nvSpPr>
          <p:spPr>
            <a:xfrm>
              <a:off x="8500872" y="3927348"/>
              <a:ext cx="365760" cy="309880"/>
            </a:xfrm>
            <a:custGeom>
              <a:avLst/>
              <a:gdLst/>
              <a:ahLst/>
              <a:cxnLst/>
              <a:rect l="l" t="t" r="r" b="b"/>
              <a:pathLst>
                <a:path w="365759" h="309879">
                  <a:moveTo>
                    <a:pt x="182879" y="0"/>
                  </a:moveTo>
                  <a:lnTo>
                    <a:pt x="134276" y="5522"/>
                  </a:lnTo>
                  <a:lnTo>
                    <a:pt x="90593" y="21110"/>
                  </a:lnTo>
                  <a:lnTo>
                    <a:pt x="53578" y="45291"/>
                  </a:lnTo>
                  <a:lnTo>
                    <a:pt x="24976" y="76595"/>
                  </a:lnTo>
                  <a:lnTo>
                    <a:pt x="6535" y="113550"/>
                  </a:lnTo>
                  <a:lnTo>
                    <a:pt x="0" y="154685"/>
                  </a:lnTo>
                  <a:lnTo>
                    <a:pt x="6535" y="195821"/>
                  </a:lnTo>
                  <a:lnTo>
                    <a:pt x="24976" y="232776"/>
                  </a:lnTo>
                  <a:lnTo>
                    <a:pt x="53578" y="264080"/>
                  </a:lnTo>
                  <a:lnTo>
                    <a:pt x="90593" y="288261"/>
                  </a:lnTo>
                  <a:lnTo>
                    <a:pt x="134276" y="303849"/>
                  </a:lnTo>
                  <a:lnTo>
                    <a:pt x="182879" y="309371"/>
                  </a:lnTo>
                  <a:lnTo>
                    <a:pt x="231483" y="303849"/>
                  </a:lnTo>
                  <a:lnTo>
                    <a:pt x="275166" y="288261"/>
                  </a:lnTo>
                  <a:lnTo>
                    <a:pt x="312181" y="264080"/>
                  </a:lnTo>
                  <a:lnTo>
                    <a:pt x="340783" y="232776"/>
                  </a:lnTo>
                  <a:lnTo>
                    <a:pt x="359224" y="195821"/>
                  </a:lnTo>
                  <a:lnTo>
                    <a:pt x="365759" y="154685"/>
                  </a:lnTo>
                  <a:lnTo>
                    <a:pt x="359224" y="113550"/>
                  </a:lnTo>
                  <a:lnTo>
                    <a:pt x="340783" y="76595"/>
                  </a:lnTo>
                  <a:lnTo>
                    <a:pt x="312181" y="45291"/>
                  </a:lnTo>
                  <a:lnTo>
                    <a:pt x="275166" y="21110"/>
                  </a:lnTo>
                  <a:lnTo>
                    <a:pt x="231483" y="552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500872" y="3927348"/>
              <a:ext cx="365760" cy="309880"/>
            </a:xfrm>
            <a:custGeom>
              <a:avLst/>
              <a:gdLst/>
              <a:ahLst/>
              <a:cxnLst/>
              <a:rect l="l" t="t" r="r" b="b"/>
              <a:pathLst>
                <a:path w="365759" h="309879">
                  <a:moveTo>
                    <a:pt x="0" y="154685"/>
                  </a:moveTo>
                  <a:lnTo>
                    <a:pt x="6535" y="113550"/>
                  </a:lnTo>
                  <a:lnTo>
                    <a:pt x="24976" y="76595"/>
                  </a:lnTo>
                  <a:lnTo>
                    <a:pt x="53578" y="45291"/>
                  </a:lnTo>
                  <a:lnTo>
                    <a:pt x="90593" y="21110"/>
                  </a:lnTo>
                  <a:lnTo>
                    <a:pt x="134276" y="5522"/>
                  </a:lnTo>
                  <a:lnTo>
                    <a:pt x="182879" y="0"/>
                  </a:lnTo>
                  <a:lnTo>
                    <a:pt x="231483" y="5522"/>
                  </a:lnTo>
                  <a:lnTo>
                    <a:pt x="275166" y="21110"/>
                  </a:lnTo>
                  <a:lnTo>
                    <a:pt x="312181" y="45291"/>
                  </a:lnTo>
                  <a:lnTo>
                    <a:pt x="340783" y="76595"/>
                  </a:lnTo>
                  <a:lnTo>
                    <a:pt x="359224" y="113550"/>
                  </a:lnTo>
                  <a:lnTo>
                    <a:pt x="365759" y="154685"/>
                  </a:lnTo>
                  <a:lnTo>
                    <a:pt x="359224" y="195821"/>
                  </a:lnTo>
                  <a:lnTo>
                    <a:pt x="340783" y="232776"/>
                  </a:lnTo>
                  <a:lnTo>
                    <a:pt x="312181" y="264080"/>
                  </a:lnTo>
                  <a:lnTo>
                    <a:pt x="275166" y="288261"/>
                  </a:lnTo>
                  <a:lnTo>
                    <a:pt x="231483" y="303849"/>
                  </a:lnTo>
                  <a:lnTo>
                    <a:pt x="182879" y="309371"/>
                  </a:lnTo>
                  <a:lnTo>
                    <a:pt x="134276" y="303849"/>
                  </a:lnTo>
                  <a:lnTo>
                    <a:pt x="90593" y="288261"/>
                  </a:lnTo>
                  <a:lnTo>
                    <a:pt x="53578" y="264080"/>
                  </a:lnTo>
                  <a:lnTo>
                    <a:pt x="24976" y="232776"/>
                  </a:lnTo>
                  <a:lnTo>
                    <a:pt x="6535" y="195821"/>
                  </a:lnTo>
                  <a:lnTo>
                    <a:pt x="0" y="15468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8574785" y="3474211"/>
            <a:ext cx="181610" cy="752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  <a:p>
            <a:pPr marL="48895">
              <a:lnSpc>
                <a:spcPct val="100000"/>
              </a:lnSpc>
              <a:spcBef>
                <a:spcPts val="140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graphicFrame>
        <p:nvGraphicFramePr>
          <p:cNvPr id="36" name="object 36"/>
          <p:cNvGraphicFramePr>
            <a:graphicFrameLocks noGrp="1"/>
          </p:cNvGraphicFramePr>
          <p:nvPr/>
        </p:nvGraphicFramePr>
        <p:xfrm>
          <a:off x="496823" y="5518403"/>
          <a:ext cx="4822190" cy="1050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530"/>
                <a:gridCol w="473075"/>
                <a:gridCol w="504825"/>
                <a:gridCol w="866140"/>
                <a:gridCol w="2801620"/>
              </a:tblGrid>
              <a:tr h="413004">
                <a:tc gridSpan="3"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output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2795AA"/>
                      </a:solidFill>
                      <a:prstDash val="solid"/>
                    </a:lnL>
                    <a:lnR w="12700">
                      <a:solidFill>
                        <a:srgbClr val="2795AA"/>
                      </a:solidFill>
                      <a:prstDash val="solid"/>
                    </a:lnR>
                    <a:lnT w="12700">
                      <a:solidFill>
                        <a:srgbClr val="2795AA"/>
                      </a:solidFill>
                      <a:prstDash val="solid"/>
                    </a:lnT>
                    <a:lnB w="12700">
                      <a:solidFill>
                        <a:srgbClr val="2795AA"/>
                      </a:solidFill>
                      <a:prstDash val="solid"/>
                    </a:lnB>
                    <a:solidFill>
                      <a:srgbClr val="F49D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795AA"/>
                      </a:solidFill>
                      <a:prstDash val="solid"/>
                    </a:lnL>
                    <a:lnB w="12700">
                      <a:solidFill>
                        <a:srgbClr val="39CDE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370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39CDE7"/>
                      </a:solidFill>
                      <a:prstDash val="solid"/>
                    </a:lnR>
                    <a:lnT w="12700">
                      <a:solidFill>
                        <a:srgbClr val="2795A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635" marB="0">
                    <a:lnL w="12700">
                      <a:solidFill>
                        <a:srgbClr val="39CDE7"/>
                      </a:solidFill>
                      <a:prstDash val="solid"/>
                    </a:lnL>
                    <a:lnT w="12700">
                      <a:solidFill>
                        <a:srgbClr val="2795AA"/>
                      </a:solidFill>
                      <a:prstDash val="solid"/>
                    </a:lnT>
                    <a:lnB w="12700">
                      <a:solidFill>
                        <a:srgbClr val="39CDE7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635" marB="0">
                    <a:lnT w="12700">
                      <a:solidFill>
                        <a:srgbClr val="2795AA"/>
                      </a:solidFill>
                      <a:prstDash val="solid"/>
                    </a:lnT>
                    <a:lnB w="12700">
                      <a:solidFill>
                        <a:srgbClr val="39CDE7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851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635" marB="0">
                    <a:lnT w="12700">
                      <a:solidFill>
                        <a:srgbClr val="39CDE7"/>
                      </a:solidFill>
                      <a:prstDash val="solid"/>
                    </a:lnT>
                    <a:lnB w="12700">
                      <a:solidFill>
                        <a:srgbClr val="39CDE7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635" marB="0">
                    <a:lnR w="12700">
                      <a:solidFill>
                        <a:srgbClr val="39CDE7"/>
                      </a:solidFill>
                      <a:prstDash val="solid"/>
                    </a:lnR>
                    <a:lnT w="12700">
                      <a:solidFill>
                        <a:srgbClr val="39CDE7"/>
                      </a:solidFill>
                      <a:prstDash val="solid"/>
                    </a:lnT>
                    <a:lnB w="12700">
                      <a:solidFill>
                        <a:srgbClr val="39CDE7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7" name="object 37"/>
          <p:cNvSpPr txBox="1"/>
          <p:nvPr/>
        </p:nvSpPr>
        <p:spPr>
          <a:xfrm>
            <a:off x="6621780" y="2945892"/>
            <a:ext cx="1842770" cy="413384"/>
          </a:xfrm>
          <a:prstGeom prst="rect">
            <a:avLst/>
          </a:prstGeom>
          <a:solidFill>
            <a:srgbClr val="F49D50"/>
          </a:solidFill>
          <a:ln w="12192">
            <a:solidFill>
              <a:srgbClr val="2795AA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514350">
              <a:lnSpc>
                <a:spcPct val="100000"/>
              </a:lnSpc>
              <a:spcBef>
                <a:spcPts val="500"/>
              </a:spcBef>
            </a:pPr>
            <a:r>
              <a:rPr sz="1800" spc="-15" dirty="0">
                <a:latin typeface="Trebuchet MS"/>
                <a:cs typeface="Trebuchet MS"/>
              </a:rPr>
              <a:t>Working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768083" y="4989576"/>
            <a:ext cx="1854835" cy="425450"/>
            <a:chOff x="6768083" y="4989576"/>
            <a:chExt cx="1854835" cy="425450"/>
          </a:xfrm>
        </p:grpSpPr>
        <p:sp>
          <p:nvSpPr>
            <p:cNvPr id="39" name="object 39"/>
            <p:cNvSpPr/>
            <p:nvPr/>
          </p:nvSpPr>
          <p:spPr>
            <a:xfrm>
              <a:off x="6774179" y="4995672"/>
              <a:ext cx="1842770" cy="413384"/>
            </a:xfrm>
            <a:custGeom>
              <a:avLst/>
              <a:gdLst/>
              <a:ahLst/>
              <a:cxnLst/>
              <a:rect l="l" t="t" r="r" b="b"/>
              <a:pathLst>
                <a:path w="1842770" h="413385">
                  <a:moveTo>
                    <a:pt x="1842516" y="0"/>
                  </a:moveTo>
                  <a:lnTo>
                    <a:pt x="0" y="0"/>
                  </a:lnTo>
                  <a:lnTo>
                    <a:pt x="0" y="413003"/>
                  </a:lnTo>
                  <a:lnTo>
                    <a:pt x="1842516" y="413003"/>
                  </a:lnTo>
                  <a:lnTo>
                    <a:pt x="1842516" y="0"/>
                  </a:lnTo>
                  <a:close/>
                </a:path>
              </a:pathLst>
            </a:custGeom>
            <a:solidFill>
              <a:srgbClr val="F49D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774179" y="4995672"/>
              <a:ext cx="1842770" cy="413384"/>
            </a:xfrm>
            <a:custGeom>
              <a:avLst/>
              <a:gdLst/>
              <a:ahLst/>
              <a:cxnLst/>
              <a:rect l="l" t="t" r="r" b="b"/>
              <a:pathLst>
                <a:path w="1842770" h="413385">
                  <a:moveTo>
                    <a:pt x="0" y="413003"/>
                  </a:moveTo>
                  <a:lnTo>
                    <a:pt x="1842516" y="413003"/>
                  </a:lnTo>
                  <a:lnTo>
                    <a:pt x="1842516" y="0"/>
                  </a:lnTo>
                  <a:lnTo>
                    <a:pt x="0" y="0"/>
                  </a:lnTo>
                  <a:lnTo>
                    <a:pt x="0" y="413003"/>
                  </a:lnTo>
                  <a:close/>
                </a:path>
              </a:pathLst>
            </a:custGeom>
            <a:ln w="12192">
              <a:solidFill>
                <a:srgbClr val="2795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6780276" y="5001767"/>
            <a:ext cx="1830705" cy="269875"/>
          </a:xfrm>
          <a:prstGeom prst="rect">
            <a:avLst/>
          </a:prstGeom>
          <a:solidFill>
            <a:srgbClr val="F49D50"/>
          </a:solidFill>
        </p:spPr>
        <p:txBody>
          <a:bodyPr vert="horz" wrap="square" lIns="0" tIns="57785" rIns="0" bIns="0" rtlCol="0">
            <a:spAutoFit/>
          </a:bodyPr>
          <a:lstStyle/>
          <a:p>
            <a:pPr marL="316230">
              <a:lnSpc>
                <a:spcPts val="1670"/>
              </a:lnSpc>
              <a:spcBef>
                <a:spcPts val="455"/>
              </a:spcBef>
            </a:pPr>
            <a:r>
              <a:rPr sz="1800" spc="-5" dirty="0">
                <a:latin typeface="Trebuchet MS"/>
                <a:cs typeface="Trebuchet MS"/>
              </a:rPr>
              <a:t>Explanation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55319" y="3253740"/>
            <a:ext cx="1155700" cy="413384"/>
          </a:xfrm>
          <a:custGeom>
            <a:avLst/>
            <a:gdLst/>
            <a:ahLst/>
            <a:cxnLst/>
            <a:rect l="l" t="t" r="r" b="b"/>
            <a:pathLst>
              <a:path w="1155700" h="413385">
                <a:moveTo>
                  <a:pt x="0" y="413004"/>
                </a:moveTo>
                <a:lnTo>
                  <a:pt x="1155192" y="413004"/>
                </a:lnTo>
                <a:lnTo>
                  <a:pt x="1155192" y="0"/>
                </a:lnTo>
                <a:lnTo>
                  <a:pt x="0" y="0"/>
                </a:lnTo>
                <a:lnTo>
                  <a:pt x="0" y="413004"/>
                </a:lnTo>
                <a:close/>
              </a:path>
            </a:pathLst>
          </a:custGeom>
          <a:ln w="12192">
            <a:solidFill>
              <a:srgbClr val="2795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679704" y="3259835"/>
            <a:ext cx="1125220" cy="364490"/>
          </a:xfrm>
          <a:prstGeom prst="rect">
            <a:avLst/>
          </a:prstGeom>
          <a:solidFill>
            <a:srgbClr val="F49D50"/>
          </a:solidFill>
        </p:spPr>
        <p:txBody>
          <a:bodyPr vert="horz" wrap="square" lIns="0" tIns="58419" rIns="0" bIns="0" rtlCol="0">
            <a:spAutoFit/>
          </a:bodyPr>
          <a:lstStyle/>
          <a:p>
            <a:pPr marL="309245">
              <a:lnSpc>
                <a:spcPct val="100000"/>
              </a:lnSpc>
              <a:spcBef>
                <a:spcPts val="459"/>
              </a:spcBef>
            </a:pPr>
            <a:r>
              <a:rPr sz="1800" spc="-5" dirty="0">
                <a:latin typeface="Trebuchet MS"/>
                <a:cs typeface="Trebuchet MS"/>
              </a:rPr>
              <a:t>code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04332" y="4023359"/>
            <a:ext cx="719455" cy="640080"/>
          </a:xfrm>
          <a:custGeom>
            <a:avLst/>
            <a:gdLst/>
            <a:ahLst/>
            <a:cxnLst/>
            <a:rect l="l" t="t" r="r" b="b"/>
            <a:pathLst>
              <a:path w="719454" h="640079">
                <a:moveTo>
                  <a:pt x="719327" y="0"/>
                </a:moveTo>
                <a:lnTo>
                  <a:pt x="0" y="0"/>
                </a:lnTo>
                <a:lnTo>
                  <a:pt x="0" y="640080"/>
                </a:lnTo>
                <a:lnTo>
                  <a:pt x="719327" y="640080"/>
                </a:lnTo>
                <a:lnTo>
                  <a:pt x="7193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9053" y="718820"/>
            <a:ext cx="8523605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pc="-5" dirty="0"/>
              <a:t>Increment(++) </a:t>
            </a:r>
            <a:r>
              <a:rPr dirty="0"/>
              <a:t>/ Decrement(--) Operators  </a:t>
            </a:r>
            <a:r>
              <a:rPr spc="-45" dirty="0"/>
              <a:t>Post</a:t>
            </a:r>
            <a:r>
              <a:rPr spc="5" dirty="0"/>
              <a:t> </a:t>
            </a:r>
            <a:r>
              <a:rPr spc="-5" dirty="0"/>
              <a:t>Increment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9053" y="2119706"/>
            <a:ext cx="9217660" cy="721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prefix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form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increment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or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decrement operation is</a:t>
            </a:r>
            <a:r>
              <a:rPr sz="2400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carried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735"/>
              </a:lnSpc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out before the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rest of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expression.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0493" y="2905125"/>
            <a:ext cx="5045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Consider the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following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code</a:t>
            </a:r>
            <a:r>
              <a:rPr sz="24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snippet: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76620" y="3362325"/>
            <a:ext cx="15640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1125" algn="l"/>
              </a:tabLst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a	b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87090" y="3272803"/>
            <a:ext cx="886460" cy="936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 marR="5080" indent="-60960">
              <a:lnSpc>
                <a:spcPct val="124600"/>
              </a:lnSpc>
              <a:spcBef>
                <a:spcPts val="95"/>
              </a:spcBef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b=a  a=a+1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04332" y="4023359"/>
            <a:ext cx="719455" cy="640080"/>
          </a:xfrm>
          <a:prstGeom prst="rect">
            <a:avLst/>
          </a:prstGeom>
          <a:ln w="12192">
            <a:solidFill>
              <a:srgbClr val="D566F8"/>
            </a:solidFill>
          </a:ln>
        </p:spPr>
        <p:txBody>
          <a:bodyPr vert="horz" wrap="square" lIns="0" tIns="100965" rIns="0" bIns="0" rtlCol="0">
            <a:spAutoFit/>
          </a:bodyPr>
          <a:lstStyle/>
          <a:p>
            <a:pPr marL="298450">
              <a:lnSpc>
                <a:spcPct val="100000"/>
              </a:lnSpc>
              <a:spcBef>
                <a:spcPts val="795"/>
              </a:spcBef>
            </a:pPr>
            <a:r>
              <a:rPr sz="1800" dirty="0">
                <a:latin typeface="Trebuchet MS"/>
                <a:cs typeface="Trebuchet MS"/>
              </a:rPr>
              <a:t>3</a:t>
            </a:r>
            <a:r>
              <a:rPr sz="1800" spc="-185" dirty="0">
                <a:latin typeface="Trebuchet MS"/>
                <a:cs typeface="Trebuchet MS"/>
              </a:rPr>
              <a:t> </a:t>
            </a:r>
            <a:r>
              <a:rPr sz="3600" baseline="-30092" dirty="0">
                <a:latin typeface="Trebuchet MS"/>
                <a:cs typeface="Trebuchet MS"/>
              </a:rPr>
              <a:t>4</a:t>
            </a:r>
            <a:endParaRPr sz="3600" baseline="-30092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93280" y="4046220"/>
            <a:ext cx="721360" cy="640080"/>
          </a:xfrm>
          <a:prstGeom prst="rect">
            <a:avLst/>
          </a:prstGeom>
          <a:solidFill>
            <a:srgbClr val="FFFFFF"/>
          </a:solidFill>
          <a:ln w="12192">
            <a:solidFill>
              <a:srgbClr val="D566F8"/>
            </a:solidFill>
          </a:ln>
        </p:spPr>
        <p:txBody>
          <a:bodyPr vert="horz" wrap="square" lIns="0" tIns="1771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95"/>
              </a:spcBef>
            </a:pPr>
            <a:r>
              <a:rPr sz="1800" dirty="0"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699569" y="5271325"/>
            <a:ext cx="5529580" cy="1421130"/>
            <a:chOff x="5699569" y="5271325"/>
            <a:chExt cx="5529580" cy="1421130"/>
          </a:xfrm>
        </p:grpSpPr>
        <p:sp>
          <p:nvSpPr>
            <p:cNvPr id="11" name="object 11"/>
            <p:cNvSpPr/>
            <p:nvPr/>
          </p:nvSpPr>
          <p:spPr>
            <a:xfrm>
              <a:off x="5704332" y="5276088"/>
              <a:ext cx="5519927" cy="14112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704332" y="5276088"/>
              <a:ext cx="5520055" cy="1411605"/>
            </a:xfrm>
            <a:custGeom>
              <a:avLst/>
              <a:gdLst/>
              <a:ahLst/>
              <a:cxnLst/>
              <a:rect l="l" t="t" r="r" b="b"/>
              <a:pathLst>
                <a:path w="5520055" h="1411604">
                  <a:moveTo>
                    <a:pt x="0" y="1411224"/>
                  </a:moveTo>
                  <a:lnTo>
                    <a:pt x="5519927" y="1411224"/>
                  </a:lnTo>
                  <a:lnTo>
                    <a:pt x="5519927" y="0"/>
                  </a:lnTo>
                  <a:lnTo>
                    <a:pt x="0" y="0"/>
                  </a:lnTo>
                  <a:lnTo>
                    <a:pt x="0" y="1411224"/>
                  </a:lnTo>
                  <a:close/>
                </a:path>
              </a:pathLst>
            </a:custGeom>
            <a:ln w="9144">
              <a:solidFill>
                <a:srgbClr val="39CD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5858255" y="4236720"/>
            <a:ext cx="378460" cy="765175"/>
            <a:chOff x="5858255" y="4236720"/>
            <a:chExt cx="378460" cy="765175"/>
          </a:xfrm>
        </p:grpSpPr>
        <p:sp>
          <p:nvSpPr>
            <p:cNvPr id="14" name="object 14"/>
            <p:cNvSpPr/>
            <p:nvPr/>
          </p:nvSpPr>
          <p:spPr>
            <a:xfrm>
              <a:off x="5932931" y="4241292"/>
              <a:ext cx="227965" cy="262890"/>
            </a:xfrm>
            <a:custGeom>
              <a:avLst/>
              <a:gdLst/>
              <a:ahLst/>
              <a:cxnLst/>
              <a:rect l="l" t="t" r="r" b="b"/>
              <a:pathLst>
                <a:path w="227964" h="262889">
                  <a:moveTo>
                    <a:pt x="227583" y="0"/>
                  </a:moveTo>
                  <a:lnTo>
                    <a:pt x="0" y="262889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864351" y="4686300"/>
              <a:ext cx="365760" cy="309880"/>
            </a:xfrm>
            <a:custGeom>
              <a:avLst/>
              <a:gdLst/>
              <a:ahLst/>
              <a:cxnLst/>
              <a:rect l="l" t="t" r="r" b="b"/>
              <a:pathLst>
                <a:path w="365760" h="309879">
                  <a:moveTo>
                    <a:pt x="182880" y="0"/>
                  </a:moveTo>
                  <a:lnTo>
                    <a:pt x="134276" y="5522"/>
                  </a:lnTo>
                  <a:lnTo>
                    <a:pt x="90593" y="21110"/>
                  </a:lnTo>
                  <a:lnTo>
                    <a:pt x="53578" y="45291"/>
                  </a:lnTo>
                  <a:lnTo>
                    <a:pt x="24976" y="76595"/>
                  </a:lnTo>
                  <a:lnTo>
                    <a:pt x="6535" y="113550"/>
                  </a:lnTo>
                  <a:lnTo>
                    <a:pt x="0" y="154686"/>
                  </a:lnTo>
                  <a:lnTo>
                    <a:pt x="6535" y="195821"/>
                  </a:lnTo>
                  <a:lnTo>
                    <a:pt x="24976" y="232776"/>
                  </a:lnTo>
                  <a:lnTo>
                    <a:pt x="53578" y="264080"/>
                  </a:lnTo>
                  <a:lnTo>
                    <a:pt x="90593" y="288261"/>
                  </a:lnTo>
                  <a:lnTo>
                    <a:pt x="134276" y="303849"/>
                  </a:lnTo>
                  <a:lnTo>
                    <a:pt x="182880" y="309372"/>
                  </a:lnTo>
                  <a:lnTo>
                    <a:pt x="231483" y="303849"/>
                  </a:lnTo>
                  <a:lnTo>
                    <a:pt x="275166" y="288261"/>
                  </a:lnTo>
                  <a:lnTo>
                    <a:pt x="312181" y="264080"/>
                  </a:lnTo>
                  <a:lnTo>
                    <a:pt x="340783" y="232776"/>
                  </a:lnTo>
                  <a:lnTo>
                    <a:pt x="359224" y="195821"/>
                  </a:lnTo>
                  <a:lnTo>
                    <a:pt x="365760" y="154686"/>
                  </a:lnTo>
                  <a:lnTo>
                    <a:pt x="359224" y="113550"/>
                  </a:lnTo>
                  <a:lnTo>
                    <a:pt x="340783" y="76595"/>
                  </a:lnTo>
                  <a:lnTo>
                    <a:pt x="312181" y="45291"/>
                  </a:lnTo>
                  <a:lnTo>
                    <a:pt x="275166" y="21110"/>
                  </a:lnTo>
                  <a:lnTo>
                    <a:pt x="231483" y="5522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864351" y="4686300"/>
              <a:ext cx="365760" cy="309880"/>
            </a:xfrm>
            <a:custGeom>
              <a:avLst/>
              <a:gdLst/>
              <a:ahLst/>
              <a:cxnLst/>
              <a:rect l="l" t="t" r="r" b="b"/>
              <a:pathLst>
                <a:path w="365760" h="309879">
                  <a:moveTo>
                    <a:pt x="0" y="154686"/>
                  </a:moveTo>
                  <a:lnTo>
                    <a:pt x="6535" y="113550"/>
                  </a:lnTo>
                  <a:lnTo>
                    <a:pt x="24976" y="76595"/>
                  </a:lnTo>
                  <a:lnTo>
                    <a:pt x="53578" y="45291"/>
                  </a:lnTo>
                  <a:lnTo>
                    <a:pt x="90593" y="21110"/>
                  </a:lnTo>
                  <a:lnTo>
                    <a:pt x="134276" y="5522"/>
                  </a:lnTo>
                  <a:lnTo>
                    <a:pt x="182880" y="0"/>
                  </a:lnTo>
                  <a:lnTo>
                    <a:pt x="231483" y="5522"/>
                  </a:lnTo>
                  <a:lnTo>
                    <a:pt x="275166" y="21110"/>
                  </a:lnTo>
                  <a:lnTo>
                    <a:pt x="312181" y="45291"/>
                  </a:lnTo>
                  <a:lnTo>
                    <a:pt x="340783" y="76595"/>
                  </a:lnTo>
                  <a:lnTo>
                    <a:pt x="359224" y="113550"/>
                  </a:lnTo>
                  <a:lnTo>
                    <a:pt x="365760" y="154686"/>
                  </a:lnTo>
                  <a:lnTo>
                    <a:pt x="359224" y="195821"/>
                  </a:lnTo>
                  <a:lnTo>
                    <a:pt x="340783" y="232776"/>
                  </a:lnTo>
                  <a:lnTo>
                    <a:pt x="312181" y="264080"/>
                  </a:lnTo>
                  <a:lnTo>
                    <a:pt x="275166" y="288261"/>
                  </a:lnTo>
                  <a:lnTo>
                    <a:pt x="231483" y="303849"/>
                  </a:lnTo>
                  <a:lnTo>
                    <a:pt x="182880" y="309372"/>
                  </a:lnTo>
                  <a:lnTo>
                    <a:pt x="134276" y="303849"/>
                  </a:lnTo>
                  <a:lnTo>
                    <a:pt x="90593" y="288261"/>
                  </a:lnTo>
                  <a:lnTo>
                    <a:pt x="53578" y="264080"/>
                  </a:lnTo>
                  <a:lnTo>
                    <a:pt x="24976" y="232776"/>
                  </a:lnTo>
                  <a:lnTo>
                    <a:pt x="6535" y="195821"/>
                  </a:lnTo>
                  <a:lnTo>
                    <a:pt x="0" y="154686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708903" y="5551728"/>
            <a:ext cx="55111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0830" indent="-205104">
              <a:lnSpc>
                <a:spcPct val="100000"/>
              </a:lnSpc>
              <a:spcBef>
                <a:spcPts val="100"/>
              </a:spcBef>
              <a:buSzPct val="94444"/>
              <a:buAutoNum type="arabicPeriod"/>
              <a:tabLst>
                <a:tab pos="291465" algn="l"/>
              </a:tabLst>
            </a:pPr>
            <a:r>
              <a:rPr sz="1800" spc="-5" dirty="0">
                <a:latin typeface="Trebuchet MS"/>
                <a:cs typeface="Trebuchet MS"/>
              </a:rPr>
              <a:t>The value of the variable a(3) is assigned to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b.</a:t>
            </a:r>
            <a:endParaRPr sz="1800">
              <a:latin typeface="Trebuchet MS"/>
              <a:cs typeface="Trebuchet MS"/>
            </a:endParaRPr>
          </a:p>
          <a:p>
            <a:pPr marL="354330" indent="-268605">
              <a:lnSpc>
                <a:spcPct val="100000"/>
              </a:lnSpc>
              <a:buSzPct val="94444"/>
              <a:buAutoNum type="arabicPeriod"/>
              <a:tabLst>
                <a:tab pos="354965" algn="l"/>
              </a:tabLst>
            </a:pPr>
            <a:r>
              <a:rPr sz="1800" dirty="0">
                <a:latin typeface="Trebuchet MS"/>
                <a:cs typeface="Trebuchet MS"/>
              </a:rPr>
              <a:t>The </a:t>
            </a:r>
            <a:r>
              <a:rPr sz="1800" spc="-5" dirty="0">
                <a:latin typeface="Trebuchet MS"/>
                <a:cs typeface="Trebuchet MS"/>
              </a:rPr>
              <a:t>variable </a:t>
            </a:r>
            <a:r>
              <a:rPr sz="1800" dirty="0">
                <a:latin typeface="Trebuchet MS"/>
                <a:cs typeface="Trebuchet MS"/>
              </a:rPr>
              <a:t>a </a:t>
            </a:r>
            <a:r>
              <a:rPr sz="1800" spc="-5" dirty="0">
                <a:latin typeface="Trebuchet MS"/>
                <a:cs typeface="Trebuchet MS"/>
              </a:rPr>
              <a:t>is incremented </a:t>
            </a:r>
            <a:r>
              <a:rPr sz="1800" dirty="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8636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Thus </a:t>
            </a:r>
            <a:r>
              <a:rPr sz="1800" spc="-5" dirty="0">
                <a:latin typeface="Trebuchet MS"/>
                <a:cs typeface="Trebuchet MS"/>
              </a:rPr>
              <a:t>the value of </a:t>
            </a:r>
            <a:r>
              <a:rPr sz="1800" dirty="0">
                <a:latin typeface="Trebuchet MS"/>
                <a:cs typeface="Trebuchet MS"/>
              </a:rPr>
              <a:t>a </a:t>
            </a:r>
            <a:r>
              <a:rPr sz="1800" spc="-5" dirty="0">
                <a:latin typeface="Trebuchet MS"/>
                <a:cs typeface="Trebuchet MS"/>
              </a:rPr>
              <a:t>and </a:t>
            </a:r>
            <a:r>
              <a:rPr sz="1800" dirty="0">
                <a:latin typeface="Trebuchet MS"/>
                <a:cs typeface="Trebuchet MS"/>
              </a:rPr>
              <a:t>b </a:t>
            </a:r>
            <a:r>
              <a:rPr sz="1800" spc="-5" dirty="0">
                <a:latin typeface="Trebuchet MS"/>
                <a:cs typeface="Trebuchet MS"/>
              </a:rPr>
              <a:t>both become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74207" y="4685233"/>
            <a:ext cx="146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521195" y="4235196"/>
            <a:ext cx="678180" cy="571500"/>
            <a:chOff x="6521195" y="4235196"/>
            <a:chExt cx="678180" cy="571500"/>
          </a:xfrm>
        </p:grpSpPr>
        <p:sp>
          <p:nvSpPr>
            <p:cNvPr id="20" name="object 20"/>
            <p:cNvSpPr/>
            <p:nvPr/>
          </p:nvSpPr>
          <p:spPr>
            <a:xfrm>
              <a:off x="6527291" y="4241292"/>
              <a:ext cx="666115" cy="262255"/>
            </a:xfrm>
            <a:custGeom>
              <a:avLst/>
              <a:gdLst/>
              <a:ahLst/>
              <a:cxnLst/>
              <a:rect l="l" t="t" r="r" b="b"/>
              <a:pathLst>
                <a:path w="666115" h="262254">
                  <a:moveTo>
                    <a:pt x="534924" y="0"/>
                  </a:moveTo>
                  <a:lnTo>
                    <a:pt x="534924" y="65531"/>
                  </a:lnTo>
                  <a:lnTo>
                    <a:pt x="0" y="65531"/>
                  </a:lnTo>
                  <a:lnTo>
                    <a:pt x="0" y="196595"/>
                  </a:lnTo>
                  <a:lnTo>
                    <a:pt x="534924" y="196595"/>
                  </a:lnTo>
                  <a:lnTo>
                    <a:pt x="534924" y="262127"/>
                  </a:lnTo>
                  <a:lnTo>
                    <a:pt x="665987" y="131063"/>
                  </a:lnTo>
                  <a:lnTo>
                    <a:pt x="5349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527291" y="4241292"/>
              <a:ext cx="666115" cy="262255"/>
            </a:xfrm>
            <a:custGeom>
              <a:avLst/>
              <a:gdLst/>
              <a:ahLst/>
              <a:cxnLst/>
              <a:rect l="l" t="t" r="r" b="b"/>
              <a:pathLst>
                <a:path w="666115" h="262254">
                  <a:moveTo>
                    <a:pt x="0" y="65531"/>
                  </a:moveTo>
                  <a:lnTo>
                    <a:pt x="534924" y="65531"/>
                  </a:lnTo>
                  <a:lnTo>
                    <a:pt x="534924" y="0"/>
                  </a:lnTo>
                  <a:lnTo>
                    <a:pt x="665987" y="131063"/>
                  </a:lnTo>
                  <a:lnTo>
                    <a:pt x="534924" y="262127"/>
                  </a:lnTo>
                  <a:lnTo>
                    <a:pt x="534924" y="196595"/>
                  </a:lnTo>
                  <a:lnTo>
                    <a:pt x="0" y="196595"/>
                  </a:lnTo>
                  <a:lnTo>
                    <a:pt x="0" y="6553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690359" y="4492752"/>
              <a:ext cx="365760" cy="307975"/>
            </a:xfrm>
            <a:custGeom>
              <a:avLst/>
              <a:gdLst/>
              <a:ahLst/>
              <a:cxnLst/>
              <a:rect l="l" t="t" r="r" b="b"/>
              <a:pathLst>
                <a:path w="365759" h="307975">
                  <a:moveTo>
                    <a:pt x="182880" y="0"/>
                  </a:moveTo>
                  <a:lnTo>
                    <a:pt x="134276" y="5501"/>
                  </a:lnTo>
                  <a:lnTo>
                    <a:pt x="90593" y="21025"/>
                  </a:lnTo>
                  <a:lnTo>
                    <a:pt x="53578" y="45100"/>
                  </a:lnTo>
                  <a:lnTo>
                    <a:pt x="24976" y="76256"/>
                  </a:lnTo>
                  <a:lnTo>
                    <a:pt x="6535" y="113021"/>
                  </a:lnTo>
                  <a:lnTo>
                    <a:pt x="0" y="153924"/>
                  </a:lnTo>
                  <a:lnTo>
                    <a:pt x="6535" y="194826"/>
                  </a:lnTo>
                  <a:lnTo>
                    <a:pt x="24976" y="231591"/>
                  </a:lnTo>
                  <a:lnTo>
                    <a:pt x="53578" y="262747"/>
                  </a:lnTo>
                  <a:lnTo>
                    <a:pt x="90593" y="286822"/>
                  </a:lnTo>
                  <a:lnTo>
                    <a:pt x="134276" y="302346"/>
                  </a:lnTo>
                  <a:lnTo>
                    <a:pt x="182880" y="307848"/>
                  </a:lnTo>
                  <a:lnTo>
                    <a:pt x="231483" y="302346"/>
                  </a:lnTo>
                  <a:lnTo>
                    <a:pt x="275166" y="286822"/>
                  </a:lnTo>
                  <a:lnTo>
                    <a:pt x="312181" y="262747"/>
                  </a:lnTo>
                  <a:lnTo>
                    <a:pt x="340783" y="231591"/>
                  </a:lnTo>
                  <a:lnTo>
                    <a:pt x="359224" y="194826"/>
                  </a:lnTo>
                  <a:lnTo>
                    <a:pt x="365760" y="153924"/>
                  </a:lnTo>
                  <a:lnTo>
                    <a:pt x="359224" y="113021"/>
                  </a:lnTo>
                  <a:lnTo>
                    <a:pt x="340783" y="76256"/>
                  </a:lnTo>
                  <a:lnTo>
                    <a:pt x="312181" y="45100"/>
                  </a:lnTo>
                  <a:lnTo>
                    <a:pt x="275166" y="21025"/>
                  </a:lnTo>
                  <a:lnTo>
                    <a:pt x="231483" y="5501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690359" y="4492752"/>
              <a:ext cx="365760" cy="307975"/>
            </a:xfrm>
            <a:custGeom>
              <a:avLst/>
              <a:gdLst/>
              <a:ahLst/>
              <a:cxnLst/>
              <a:rect l="l" t="t" r="r" b="b"/>
              <a:pathLst>
                <a:path w="365759" h="307975">
                  <a:moveTo>
                    <a:pt x="0" y="153924"/>
                  </a:moveTo>
                  <a:lnTo>
                    <a:pt x="6535" y="113021"/>
                  </a:lnTo>
                  <a:lnTo>
                    <a:pt x="24976" y="76256"/>
                  </a:lnTo>
                  <a:lnTo>
                    <a:pt x="53578" y="45100"/>
                  </a:lnTo>
                  <a:lnTo>
                    <a:pt x="90593" y="21025"/>
                  </a:lnTo>
                  <a:lnTo>
                    <a:pt x="134276" y="5501"/>
                  </a:lnTo>
                  <a:lnTo>
                    <a:pt x="182880" y="0"/>
                  </a:lnTo>
                  <a:lnTo>
                    <a:pt x="231483" y="5501"/>
                  </a:lnTo>
                  <a:lnTo>
                    <a:pt x="275166" y="21025"/>
                  </a:lnTo>
                  <a:lnTo>
                    <a:pt x="312181" y="45100"/>
                  </a:lnTo>
                  <a:lnTo>
                    <a:pt x="340783" y="76256"/>
                  </a:lnTo>
                  <a:lnTo>
                    <a:pt x="359224" y="113021"/>
                  </a:lnTo>
                  <a:lnTo>
                    <a:pt x="365760" y="153924"/>
                  </a:lnTo>
                  <a:lnTo>
                    <a:pt x="359224" y="194826"/>
                  </a:lnTo>
                  <a:lnTo>
                    <a:pt x="340783" y="231591"/>
                  </a:lnTo>
                  <a:lnTo>
                    <a:pt x="312181" y="262747"/>
                  </a:lnTo>
                  <a:lnTo>
                    <a:pt x="275166" y="286822"/>
                  </a:lnTo>
                  <a:lnTo>
                    <a:pt x="231483" y="302346"/>
                  </a:lnTo>
                  <a:lnTo>
                    <a:pt x="182880" y="307848"/>
                  </a:lnTo>
                  <a:lnTo>
                    <a:pt x="134276" y="302346"/>
                  </a:lnTo>
                  <a:lnTo>
                    <a:pt x="90593" y="286822"/>
                  </a:lnTo>
                  <a:lnTo>
                    <a:pt x="53578" y="262747"/>
                  </a:lnTo>
                  <a:lnTo>
                    <a:pt x="24976" y="231591"/>
                  </a:lnTo>
                  <a:lnTo>
                    <a:pt x="6535" y="194826"/>
                  </a:lnTo>
                  <a:lnTo>
                    <a:pt x="0" y="15392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801104" y="4491354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458200" y="3468623"/>
            <a:ext cx="378460" cy="321945"/>
            <a:chOff x="8458200" y="3468623"/>
            <a:chExt cx="378460" cy="321945"/>
          </a:xfrm>
        </p:grpSpPr>
        <p:sp>
          <p:nvSpPr>
            <p:cNvPr id="26" name="object 26"/>
            <p:cNvSpPr/>
            <p:nvPr/>
          </p:nvSpPr>
          <p:spPr>
            <a:xfrm>
              <a:off x="8464295" y="3474719"/>
              <a:ext cx="365760" cy="309880"/>
            </a:xfrm>
            <a:custGeom>
              <a:avLst/>
              <a:gdLst/>
              <a:ahLst/>
              <a:cxnLst/>
              <a:rect l="l" t="t" r="r" b="b"/>
              <a:pathLst>
                <a:path w="365759" h="309879">
                  <a:moveTo>
                    <a:pt x="182879" y="0"/>
                  </a:moveTo>
                  <a:lnTo>
                    <a:pt x="134276" y="5522"/>
                  </a:lnTo>
                  <a:lnTo>
                    <a:pt x="90593" y="21110"/>
                  </a:lnTo>
                  <a:lnTo>
                    <a:pt x="53578" y="45291"/>
                  </a:lnTo>
                  <a:lnTo>
                    <a:pt x="24976" y="76595"/>
                  </a:lnTo>
                  <a:lnTo>
                    <a:pt x="6535" y="113550"/>
                  </a:lnTo>
                  <a:lnTo>
                    <a:pt x="0" y="154685"/>
                  </a:lnTo>
                  <a:lnTo>
                    <a:pt x="6535" y="195821"/>
                  </a:lnTo>
                  <a:lnTo>
                    <a:pt x="24976" y="232776"/>
                  </a:lnTo>
                  <a:lnTo>
                    <a:pt x="53578" y="264080"/>
                  </a:lnTo>
                  <a:lnTo>
                    <a:pt x="90593" y="288261"/>
                  </a:lnTo>
                  <a:lnTo>
                    <a:pt x="134276" y="303849"/>
                  </a:lnTo>
                  <a:lnTo>
                    <a:pt x="182879" y="309371"/>
                  </a:lnTo>
                  <a:lnTo>
                    <a:pt x="231483" y="303849"/>
                  </a:lnTo>
                  <a:lnTo>
                    <a:pt x="275166" y="288261"/>
                  </a:lnTo>
                  <a:lnTo>
                    <a:pt x="312181" y="264080"/>
                  </a:lnTo>
                  <a:lnTo>
                    <a:pt x="340783" y="232776"/>
                  </a:lnTo>
                  <a:lnTo>
                    <a:pt x="359224" y="195821"/>
                  </a:lnTo>
                  <a:lnTo>
                    <a:pt x="365759" y="154685"/>
                  </a:lnTo>
                  <a:lnTo>
                    <a:pt x="359224" y="113550"/>
                  </a:lnTo>
                  <a:lnTo>
                    <a:pt x="340783" y="76595"/>
                  </a:lnTo>
                  <a:lnTo>
                    <a:pt x="312181" y="45291"/>
                  </a:lnTo>
                  <a:lnTo>
                    <a:pt x="275166" y="21110"/>
                  </a:lnTo>
                  <a:lnTo>
                    <a:pt x="231483" y="552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464295" y="3474719"/>
              <a:ext cx="365760" cy="309880"/>
            </a:xfrm>
            <a:custGeom>
              <a:avLst/>
              <a:gdLst/>
              <a:ahLst/>
              <a:cxnLst/>
              <a:rect l="l" t="t" r="r" b="b"/>
              <a:pathLst>
                <a:path w="365759" h="309879">
                  <a:moveTo>
                    <a:pt x="0" y="154685"/>
                  </a:moveTo>
                  <a:lnTo>
                    <a:pt x="6535" y="113550"/>
                  </a:lnTo>
                  <a:lnTo>
                    <a:pt x="24976" y="76595"/>
                  </a:lnTo>
                  <a:lnTo>
                    <a:pt x="53578" y="45291"/>
                  </a:lnTo>
                  <a:lnTo>
                    <a:pt x="90593" y="21110"/>
                  </a:lnTo>
                  <a:lnTo>
                    <a:pt x="134276" y="5522"/>
                  </a:lnTo>
                  <a:lnTo>
                    <a:pt x="182879" y="0"/>
                  </a:lnTo>
                  <a:lnTo>
                    <a:pt x="231483" y="5522"/>
                  </a:lnTo>
                  <a:lnTo>
                    <a:pt x="275166" y="21110"/>
                  </a:lnTo>
                  <a:lnTo>
                    <a:pt x="312181" y="45291"/>
                  </a:lnTo>
                  <a:lnTo>
                    <a:pt x="340783" y="76595"/>
                  </a:lnTo>
                  <a:lnTo>
                    <a:pt x="359224" y="113550"/>
                  </a:lnTo>
                  <a:lnTo>
                    <a:pt x="365759" y="154685"/>
                  </a:lnTo>
                  <a:lnTo>
                    <a:pt x="359224" y="195821"/>
                  </a:lnTo>
                  <a:lnTo>
                    <a:pt x="340783" y="232776"/>
                  </a:lnTo>
                  <a:lnTo>
                    <a:pt x="312181" y="264080"/>
                  </a:lnTo>
                  <a:lnTo>
                    <a:pt x="275166" y="288261"/>
                  </a:lnTo>
                  <a:lnTo>
                    <a:pt x="231483" y="303849"/>
                  </a:lnTo>
                  <a:lnTo>
                    <a:pt x="182879" y="309371"/>
                  </a:lnTo>
                  <a:lnTo>
                    <a:pt x="134276" y="303849"/>
                  </a:lnTo>
                  <a:lnTo>
                    <a:pt x="90593" y="288261"/>
                  </a:lnTo>
                  <a:lnTo>
                    <a:pt x="53578" y="264080"/>
                  </a:lnTo>
                  <a:lnTo>
                    <a:pt x="24976" y="232776"/>
                  </a:lnTo>
                  <a:lnTo>
                    <a:pt x="6535" y="195821"/>
                  </a:lnTo>
                  <a:lnTo>
                    <a:pt x="0" y="15468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8494776" y="3921252"/>
            <a:ext cx="378460" cy="321945"/>
            <a:chOff x="8494776" y="3921252"/>
            <a:chExt cx="378460" cy="321945"/>
          </a:xfrm>
        </p:grpSpPr>
        <p:sp>
          <p:nvSpPr>
            <p:cNvPr id="29" name="object 29"/>
            <p:cNvSpPr/>
            <p:nvPr/>
          </p:nvSpPr>
          <p:spPr>
            <a:xfrm>
              <a:off x="8500872" y="3927348"/>
              <a:ext cx="365760" cy="309880"/>
            </a:xfrm>
            <a:custGeom>
              <a:avLst/>
              <a:gdLst/>
              <a:ahLst/>
              <a:cxnLst/>
              <a:rect l="l" t="t" r="r" b="b"/>
              <a:pathLst>
                <a:path w="365759" h="309879">
                  <a:moveTo>
                    <a:pt x="182879" y="0"/>
                  </a:moveTo>
                  <a:lnTo>
                    <a:pt x="134276" y="5522"/>
                  </a:lnTo>
                  <a:lnTo>
                    <a:pt x="90593" y="21110"/>
                  </a:lnTo>
                  <a:lnTo>
                    <a:pt x="53578" y="45291"/>
                  </a:lnTo>
                  <a:lnTo>
                    <a:pt x="24976" y="76595"/>
                  </a:lnTo>
                  <a:lnTo>
                    <a:pt x="6535" y="113550"/>
                  </a:lnTo>
                  <a:lnTo>
                    <a:pt x="0" y="154685"/>
                  </a:lnTo>
                  <a:lnTo>
                    <a:pt x="6535" y="195821"/>
                  </a:lnTo>
                  <a:lnTo>
                    <a:pt x="24976" y="232776"/>
                  </a:lnTo>
                  <a:lnTo>
                    <a:pt x="53578" y="264080"/>
                  </a:lnTo>
                  <a:lnTo>
                    <a:pt x="90593" y="288261"/>
                  </a:lnTo>
                  <a:lnTo>
                    <a:pt x="134276" y="303849"/>
                  </a:lnTo>
                  <a:lnTo>
                    <a:pt x="182879" y="309371"/>
                  </a:lnTo>
                  <a:lnTo>
                    <a:pt x="231483" y="303849"/>
                  </a:lnTo>
                  <a:lnTo>
                    <a:pt x="275166" y="288261"/>
                  </a:lnTo>
                  <a:lnTo>
                    <a:pt x="312181" y="264080"/>
                  </a:lnTo>
                  <a:lnTo>
                    <a:pt x="340783" y="232776"/>
                  </a:lnTo>
                  <a:lnTo>
                    <a:pt x="359224" y="195821"/>
                  </a:lnTo>
                  <a:lnTo>
                    <a:pt x="365759" y="154685"/>
                  </a:lnTo>
                  <a:lnTo>
                    <a:pt x="359224" y="113550"/>
                  </a:lnTo>
                  <a:lnTo>
                    <a:pt x="340783" y="76595"/>
                  </a:lnTo>
                  <a:lnTo>
                    <a:pt x="312181" y="45291"/>
                  </a:lnTo>
                  <a:lnTo>
                    <a:pt x="275166" y="21110"/>
                  </a:lnTo>
                  <a:lnTo>
                    <a:pt x="231483" y="5522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500872" y="3927348"/>
              <a:ext cx="365760" cy="309880"/>
            </a:xfrm>
            <a:custGeom>
              <a:avLst/>
              <a:gdLst/>
              <a:ahLst/>
              <a:cxnLst/>
              <a:rect l="l" t="t" r="r" b="b"/>
              <a:pathLst>
                <a:path w="365759" h="309879">
                  <a:moveTo>
                    <a:pt x="0" y="154685"/>
                  </a:moveTo>
                  <a:lnTo>
                    <a:pt x="6535" y="113550"/>
                  </a:lnTo>
                  <a:lnTo>
                    <a:pt x="24976" y="76595"/>
                  </a:lnTo>
                  <a:lnTo>
                    <a:pt x="53578" y="45291"/>
                  </a:lnTo>
                  <a:lnTo>
                    <a:pt x="90593" y="21110"/>
                  </a:lnTo>
                  <a:lnTo>
                    <a:pt x="134276" y="5522"/>
                  </a:lnTo>
                  <a:lnTo>
                    <a:pt x="182879" y="0"/>
                  </a:lnTo>
                  <a:lnTo>
                    <a:pt x="231483" y="5522"/>
                  </a:lnTo>
                  <a:lnTo>
                    <a:pt x="275166" y="21110"/>
                  </a:lnTo>
                  <a:lnTo>
                    <a:pt x="312181" y="45291"/>
                  </a:lnTo>
                  <a:lnTo>
                    <a:pt x="340783" y="76595"/>
                  </a:lnTo>
                  <a:lnTo>
                    <a:pt x="359224" y="113550"/>
                  </a:lnTo>
                  <a:lnTo>
                    <a:pt x="365759" y="154685"/>
                  </a:lnTo>
                  <a:lnTo>
                    <a:pt x="359224" y="195821"/>
                  </a:lnTo>
                  <a:lnTo>
                    <a:pt x="340783" y="232776"/>
                  </a:lnTo>
                  <a:lnTo>
                    <a:pt x="312181" y="264080"/>
                  </a:lnTo>
                  <a:lnTo>
                    <a:pt x="275166" y="288261"/>
                  </a:lnTo>
                  <a:lnTo>
                    <a:pt x="231483" y="303849"/>
                  </a:lnTo>
                  <a:lnTo>
                    <a:pt x="182879" y="309371"/>
                  </a:lnTo>
                  <a:lnTo>
                    <a:pt x="134276" y="303849"/>
                  </a:lnTo>
                  <a:lnTo>
                    <a:pt x="90593" y="288261"/>
                  </a:lnTo>
                  <a:lnTo>
                    <a:pt x="53578" y="264080"/>
                  </a:lnTo>
                  <a:lnTo>
                    <a:pt x="24976" y="232776"/>
                  </a:lnTo>
                  <a:lnTo>
                    <a:pt x="6535" y="195821"/>
                  </a:lnTo>
                  <a:lnTo>
                    <a:pt x="0" y="15468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8574785" y="3474211"/>
            <a:ext cx="181610" cy="752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  <a:p>
            <a:pPr marL="48895">
              <a:lnSpc>
                <a:spcPct val="100000"/>
              </a:lnSpc>
              <a:spcBef>
                <a:spcPts val="140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496823" y="5518403"/>
          <a:ext cx="4822190" cy="1050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530"/>
                <a:gridCol w="473075"/>
                <a:gridCol w="504825"/>
                <a:gridCol w="866140"/>
                <a:gridCol w="2801620"/>
              </a:tblGrid>
              <a:tr h="413004">
                <a:tc gridSpan="3"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output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2795AA"/>
                      </a:solidFill>
                      <a:prstDash val="solid"/>
                    </a:lnL>
                    <a:lnR w="12700">
                      <a:solidFill>
                        <a:srgbClr val="2795AA"/>
                      </a:solidFill>
                      <a:prstDash val="solid"/>
                    </a:lnR>
                    <a:lnT w="12700">
                      <a:solidFill>
                        <a:srgbClr val="2795AA"/>
                      </a:solidFill>
                      <a:prstDash val="solid"/>
                    </a:lnT>
                    <a:lnB w="12700">
                      <a:solidFill>
                        <a:srgbClr val="2795AA"/>
                      </a:solidFill>
                      <a:prstDash val="solid"/>
                    </a:lnB>
                    <a:solidFill>
                      <a:srgbClr val="F49D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795AA"/>
                      </a:solidFill>
                      <a:prstDash val="solid"/>
                    </a:lnL>
                    <a:lnB w="12700">
                      <a:solidFill>
                        <a:srgbClr val="39CDE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370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39CDE7"/>
                      </a:solidFill>
                      <a:prstDash val="solid"/>
                    </a:lnR>
                    <a:lnT w="12700">
                      <a:solidFill>
                        <a:srgbClr val="2795A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635" marB="0">
                    <a:lnL w="12700">
                      <a:solidFill>
                        <a:srgbClr val="39CDE7"/>
                      </a:solidFill>
                      <a:prstDash val="solid"/>
                    </a:lnL>
                    <a:lnT w="12700">
                      <a:solidFill>
                        <a:srgbClr val="2795AA"/>
                      </a:solidFill>
                      <a:prstDash val="solid"/>
                    </a:lnT>
                    <a:lnB w="12700">
                      <a:solidFill>
                        <a:srgbClr val="39CDE7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635" marB="0">
                    <a:lnT w="12700">
                      <a:solidFill>
                        <a:srgbClr val="2795AA"/>
                      </a:solidFill>
                      <a:prstDash val="solid"/>
                    </a:lnT>
                    <a:lnB w="12700">
                      <a:solidFill>
                        <a:srgbClr val="39CDE7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851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635" marB="0">
                    <a:lnT w="12700">
                      <a:solidFill>
                        <a:srgbClr val="39CDE7"/>
                      </a:solidFill>
                      <a:prstDash val="solid"/>
                    </a:lnT>
                    <a:lnB w="12700">
                      <a:solidFill>
                        <a:srgbClr val="39CDE7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635" marB="0">
                    <a:lnR w="12700">
                      <a:solidFill>
                        <a:srgbClr val="39CDE7"/>
                      </a:solidFill>
                      <a:prstDash val="solid"/>
                    </a:lnR>
                    <a:lnT w="12700">
                      <a:solidFill>
                        <a:srgbClr val="39CDE7"/>
                      </a:solidFill>
                      <a:prstDash val="solid"/>
                    </a:lnT>
                    <a:lnB w="12700">
                      <a:solidFill>
                        <a:srgbClr val="39CDE7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3" name="object 33"/>
          <p:cNvSpPr txBox="1"/>
          <p:nvPr/>
        </p:nvSpPr>
        <p:spPr>
          <a:xfrm>
            <a:off x="6621780" y="2945892"/>
            <a:ext cx="1842770" cy="413384"/>
          </a:xfrm>
          <a:prstGeom prst="rect">
            <a:avLst/>
          </a:prstGeom>
          <a:solidFill>
            <a:srgbClr val="F49D50"/>
          </a:solidFill>
          <a:ln w="12192">
            <a:solidFill>
              <a:srgbClr val="2795AA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514350">
              <a:lnSpc>
                <a:spcPct val="100000"/>
              </a:lnSpc>
              <a:spcBef>
                <a:spcPts val="500"/>
              </a:spcBef>
            </a:pPr>
            <a:r>
              <a:rPr sz="1800" spc="-15" dirty="0">
                <a:latin typeface="Trebuchet MS"/>
                <a:cs typeface="Trebuchet MS"/>
              </a:rPr>
              <a:t>Working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768083" y="4989576"/>
            <a:ext cx="1854835" cy="425450"/>
            <a:chOff x="6768083" y="4989576"/>
            <a:chExt cx="1854835" cy="425450"/>
          </a:xfrm>
        </p:grpSpPr>
        <p:sp>
          <p:nvSpPr>
            <p:cNvPr id="35" name="object 35"/>
            <p:cNvSpPr/>
            <p:nvPr/>
          </p:nvSpPr>
          <p:spPr>
            <a:xfrm>
              <a:off x="6774179" y="4995672"/>
              <a:ext cx="1842770" cy="413384"/>
            </a:xfrm>
            <a:custGeom>
              <a:avLst/>
              <a:gdLst/>
              <a:ahLst/>
              <a:cxnLst/>
              <a:rect l="l" t="t" r="r" b="b"/>
              <a:pathLst>
                <a:path w="1842770" h="413385">
                  <a:moveTo>
                    <a:pt x="1842516" y="0"/>
                  </a:moveTo>
                  <a:lnTo>
                    <a:pt x="0" y="0"/>
                  </a:lnTo>
                  <a:lnTo>
                    <a:pt x="0" y="413003"/>
                  </a:lnTo>
                  <a:lnTo>
                    <a:pt x="1842516" y="413003"/>
                  </a:lnTo>
                  <a:lnTo>
                    <a:pt x="1842516" y="0"/>
                  </a:lnTo>
                  <a:close/>
                </a:path>
              </a:pathLst>
            </a:custGeom>
            <a:solidFill>
              <a:srgbClr val="F49D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774179" y="4995672"/>
              <a:ext cx="1842770" cy="413384"/>
            </a:xfrm>
            <a:custGeom>
              <a:avLst/>
              <a:gdLst/>
              <a:ahLst/>
              <a:cxnLst/>
              <a:rect l="l" t="t" r="r" b="b"/>
              <a:pathLst>
                <a:path w="1842770" h="413385">
                  <a:moveTo>
                    <a:pt x="0" y="413003"/>
                  </a:moveTo>
                  <a:lnTo>
                    <a:pt x="1842516" y="413003"/>
                  </a:lnTo>
                  <a:lnTo>
                    <a:pt x="1842516" y="0"/>
                  </a:lnTo>
                  <a:lnTo>
                    <a:pt x="0" y="0"/>
                  </a:lnTo>
                  <a:lnTo>
                    <a:pt x="0" y="413003"/>
                  </a:lnTo>
                  <a:close/>
                </a:path>
              </a:pathLst>
            </a:custGeom>
            <a:ln w="12192">
              <a:solidFill>
                <a:srgbClr val="2795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6780276" y="5001767"/>
            <a:ext cx="1830705" cy="269875"/>
          </a:xfrm>
          <a:prstGeom prst="rect">
            <a:avLst/>
          </a:prstGeom>
          <a:solidFill>
            <a:srgbClr val="F49D50"/>
          </a:solidFill>
        </p:spPr>
        <p:txBody>
          <a:bodyPr vert="horz" wrap="square" lIns="0" tIns="57785" rIns="0" bIns="0" rtlCol="0">
            <a:spAutoFit/>
          </a:bodyPr>
          <a:lstStyle/>
          <a:p>
            <a:pPr marL="316230">
              <a:lnSpc>
                <a:spcPts val="1670"/>
              </a:lnSpc>
              <a:spcBef>
                <a:spcPts val="455"/>
              </a:spcBef>
            </a:pPr>
            <a:r>
              <a:rPr sz="1800" spc="-5" dirty="0">
                <a:latin typeface="Trebuchet MS"/>
                <a:cs typeface="Trebuchet MS"/>
              </a:rPr>
              <a:t>Explanation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55319" y="3253740"/>
            <a:ext cx="1155700" cy="413384"/>
          </a:xfrm>
          <a:prstGeom prst="rect">
            <a:avLst/>
          </a:prstGeom>
          <a:solidFill>
            <a:srgbClr val="F49D50"/>
          </a:solidFill>
          <a:ln w="12191">
            <a:solidFill>
              <a:srgbClr val="2795AA"/>
            </a:solidFill>
          </a:ln>
        </p:spPr>
        <p:txBody>
          <a:bodyPr vert="horz" wrap="square" lIns="0" tIns="64769" rIns="0" bIns="0" rtlCol="0">
            <a:spAutoFit/>
          </a:bodyPr>
          <a:lstStyle/>
          <a:p>
            <a:pPr marL="334010">
              <a:lnSpc>
                <a:spcPct val="100000"/>
              </a:lnSpc>
              <a:spcBef>
                <a:spcPts val="509"/>
              </a:spcBef>
            </a:pPr>
            <a:r>
              <a:rPr sz="1800" spc="-5" dirty="0">
                <a:latin typeface="Trebuchet MS"/>
                <a:cs typeface="Trebuchet MS"/>
              </a:rPr>
              <a:t>code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57427" y="3663696"/>
            <a:ext cx="4657725" cy="132461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7145" rIns="0" bIns="0" rtlCol="0">
            <a:spAutoFit/>
          </a:bodyPr>
          <a:lstStyle/>
          <a:p>
            <a:pPr marL="90805" marR="3034030">
              <a:lnSpc>
                <a:spcPct val="100000"/>
              </a:lnSpc>
              <a:spcBef>
                <a:spcPts val="135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int a,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r>
              <a:rPr sz="2000" spc="-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; 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a=3;</a:t>
            </a:r>
            <a:endParaRPr sz="20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b=a++;</a:t>
            </a:r>
            <a:endParaRPr sz="20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cout&lt;&lt;“a= “&lt;&lt;a&lt;&lt;“\tb=</a:t>
            </a:r>
            <a:r>
              <a:rPr sz="20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“&lt;&lt;b;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pc="-25" dirty="0"/>
              <a:t>Program </a:t>
            </a:r>
            <a:r>
              <a:rPr spc="-5" dirty="0"/>
              <a:t>to illustrate Increment, Decrement  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9036" y="2188464"/>
            <a:ext cx="7396480" cy="314579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73990" rIns="0" bIns="0" rtlCol="0">
            <a:spAutoFit/>
          </a:bodyPr>
          <a:lstStyle/>
          <a:p>
            <a:pPr marL="97155" marR="4559300">
              <a:lnSpc>
                <a:spcPct val="100000"/>
              </a:lnSpc>
              <a:spcBef>
                <a:spcPts val="1370"/>
              </a:spcBef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#i</a:t>
            </a:r>
            <a:r>
              <a:rPr sz="1800" spc="-15" dirty="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sz="1800" spc="-15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ud</a:t>
            </a:r>
            <a:r>
              <a:rPr sz="1800" spc="-15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&lt;</a:t>
            </a:r>
            <a:r>
              <a:rPr sz="1800" spc="-15" dirty="0">
                <a:solidFill>
                  <a:srgbClr val="FFFFFF"/>
                </a:solidFill>
                <a:latin typeface="Courier New"/>
                <a:cs typeface="Courier New"/>
              </a:rPr>
              <a:t>io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st</a:t>
            </a:r>
            <a:r>
              <a:rPr sz="1800" spc="-15" dirty="0">
                <a:solidFill>
                  <a:srgbClr val="FFFFFF"/>
                </a:solidFill>
                <a:latin typeface="Courier New"/>
                <a:cs typeface="Courier New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1800" spc="-15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m.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h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&gt; 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void</a:t>
            </a:r>
            <a:r>
              <a:rPr sz="18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main()</a:t>
            </a:r>
            <a:endParaRPr sz="1800">
              <a:latin typeface="Courier New"/>
              <a:cs typeface="Courier New"/>
            </a:endParaRPr>
          </a:p>
          <a:p>
            <a:pPr marL="9715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97155" marR="5514975">
              <a:lnSpc>
                <a:spcPct val="100000"/>
              </a:lnSpc>
              <a:spcBef>
                <a:spcPts val="5"/>
              </a:spcBef>
              <a:tabLst>
                <a:tab pos="779780" algn="l"/>
              </a:tabLst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t	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a,</a:t>
            </a:r>
            <a:r>
              <a:rPr sz="1800" spc="-15" dirty="0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1800" spc="-15" dirty="0">
                <a:solidFill>
                  <a:srgbClr val="FFFFFF"/>
                </a:solidFill>
                <a:latin typeface="Courier New"/>
                <a:cs typeface="Courier New"/>
              </a:rPr>
              <a:t>c,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d;  a =</a:t>
            </a:r>
            <a:r>
              <a:rPr sz="18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  <a:p>
            <a:pPr marL="9715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b =</a:t>
            </a:r>
            <a:r>
              <a:rPr sz="1800" spc="-114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2;</a:t>
            </a:r>
            <a:endParaRPr sz="1800">
              <a:latin typeface="Courier New"/>
              <a:cs typeface="Courier New"/>
            </a:endParaRPr>
          </a:p>
          <a:p>
            <a:pPr marL="9715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c =</a:t>
            </a:r>
            <a:r>
              <a:rPr sz="1800" spc="-114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4;</a:t>
            </a:r>
            <a:endParaRPr sz="1800">
              <a:latin typeface="Courier New"/>
              <a:cs typeface="Courier New"/>
            </a:endParaRPr>
          </a:p>
          <a:p>
            <a:pPr marL="9715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d = a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--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+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b++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1800" spc="-114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++c;</a:t>
            </a:r>
            <a:endParaRPr sz="1800">
              <a:latin typeface="Courier New"/>
              <a:cs typeface="Courier New"/>
            </a:endParaRPr>
          </a:p>
          <a:p>
            <a:pPr marL="97155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cout&lt;&lt;“A= ”&lt;&lt;a&lt;&lt;“\tB=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”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&lt;&lt;b&lt;&lt;“\tC= ”&lt;&lt;c“\tD 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18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"&lt;&lt;d;</a:t>
            </a:r>
            <a:endParaRPr sz="1800">
              <a:latin typeface="Courier New"/>
              <a:cs typeface="Courier New"/>
            </a:endParaRPr>
          </a:p>
          <a:p>
            <a:pPr marL="9715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9704" y="5937503"/>
            <a:ext cx="6144895" cy="637540"/>
          </a:xfrm>
          <a:prstGeom prst="rect">
            <a:avLst/>
          </a:prstGeom>
          <a:solidFill>
            <a:srgbClr val="000000"/>
          </a:solidFill>
          <a:ln w="12192">
            <a:solidFill>
              <a:srgbClr val="39CDE7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5"/>
              </a:spcBef>
              <a:tabLst>
                <a:tab pos="1616075" algn="l"/>
                <a:tab pos="2835275" algn="l"/>
                <a:tab pos="4054475" algn="l"/>
                <a:tab pos="466407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A=</a:t>
            </a:r>
            <a:r>
              <a:rPr sz="20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-1	B=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3	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C=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5	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D=	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7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62579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 </a:t>
            </a:r>
            <a:r>
              <a:rPr spc="-5" dirty="0"/>
              <a:t>Conditional </a:t>
            </a:r>
            <a:r>
              <a:rPr dirty="0"/>
              <a:t>operator ( </a:t>
            </a:r>
            <a:r>
              <a:rPr spc="-15" dirty="0"/>
              <a:t>?:</a:t>
            </a:r>
            <a:r>
              <a:rPr spc="-90" dirty="0"/>
              <a:t> </a:t>
            </a:r>
            <a:r>
              <a:rPr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053" y="2324861"/>
            <a:ext cx="8870315" cy="150558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479425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conditional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operator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ternary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operator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having three 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operands.</a:t>
            </a:r>
            <a:endParaRPr sz="2400">
              <a:latin typeface="Trebuchet MS"/>
              <a:cs typeface="Trebuchet MS"/>
            </a:endParaRPr>
          </a:p>
          <a:p>
            <a:pPr marL="241300" marR="5080" indent="-228600">
              <a:lnSpc>
                <a:spcPts val="259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It evaluates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condition and depending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on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whether it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true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or  false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it carries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out one of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two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statements.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9053" y="3896359"/>
            <a:ext cx="1263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Syntax: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29611" y="3944111"/>
            <a:ext cx="5931535" cy="662940"/>
          </a:xfrm>
          <a:prstGeom prst="rect">
            <a:avLst/>
          </a:prstGeom>
          <a:solidFill>
            <a:srgbClr val="FFFFFF"/>
          </a:solidFill>
          <a:ln w="12192">
            <a:solidFill>
              <a:srgbClr val="D566F8"/>
            </a:solidFill>
          </a:ln>
        </p:spPr>
        <p:txBody>
          <a:bodyPr vert="horz" wrap="square" lIns="0" tIns="172085" rIns="0" bIns="0" rtlCol="0">
            <a:spAutoFit/>
          </a:bodyPr>
          <a:lstStyle/>
          <a:p>
            <a:pPr marL="636905">
              <a:lnSpc>
                <a:spcPct val="100000"/>
              </a:lnSpc>
              <a:spcBef>
                <a:spcPts val="1355"/>
              </a:spcBef>
            </a:pPr>
            <a:r>
              <a:rPr sz="2000" dirty="0">
                <a:latin typeface="Trebuchet MS"/>
                <a:cs typeface="Trebuchet MS"/>
              </a:rPr>
              <a:t>Expression 1 ? Expression </a:t>
            </a:r>
            <a:r>
              <a:rPr sz="2000" spc="-5" dirty="0">
                <a:latin typeface="Trebuchet MS"/>
                <a:cs typeface="Trebuchet MS"/>
              </a:rPr>
              <a:t>2: </a:t>
            </a:r>
            <a:r>
              <a:rPr sz="2000" dirty="0">
                <a:latin typeface="Trebuchet MS"/>
                <a:cs typeface="Trebuchet MS"/>
              </a:rPr>
              <a:t>Expression</a:t>
            </a:r>
            <a:r>
              <a:rPr sz="2000" spc="-12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3;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65960" y="4771644"/>
            <a:ext cx="6400799" cy="14417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65960" y="4771644"/>
            <a:ext cx="6400800" cy="1442085"/>
          </a:xfrm>
          <a:prstGeom prst="rect">
            <a:avLst/>
          </a:prstGeom>
          <a:ln w="9144">
            <a:solidFill>
              <a:srgbClr val="39CDE7"/>
            </a:solidFill>
          </a:ln>
        </p:spPr>
        <p:txBody>
          <a:bodyPr vert="horz" wrap="square" lIns="0" tIns="167005" rIns="0" bIns="0" rtlCol="0">
            <a:spAutoFit/>
          </a:bodyPr>
          <a:lstStyle/>
          <a:p>
            <a:pPr marL="91440" marR="179705">
              <a:lnSpc>
                <a:spcPct val="100000"/>
              </a:lnSpc>
              <a:spcBef>
                <a:spcPts val="1315"/>
              </a:spcBef>
            </a:pPr>
            <a:r>
              <a:rPr sz="1800" spc="-5" dirty="0">
                <a:latin typeface="Trebuchet MS"/>
                <a:cs typeface="Trebuchet MS"/>
              </a:rPr>
              <a:t>If Expression </a:t>
            </a:r>
            <a:r>
              <a:rPr sz="1800" dirty="0">
                <a:latin typeface="Trebuchet MS"/>
                <a:cs typeface="Trebuchet MS"/>
              </a:rPr>
              <a:t>1 </a:t>
            </a:r>
            <a:r>
              <a:rPr sz="1800" spc="-5" dirty="0">
                <a:latin typeface="Trebuchet MS"/>
                <a:cs typeface="Trebuchet MS"/>
              </a:rPr>
              <a:t>which is </a:t>
            </a:r>
            <a:r>
              <a:rPr sz="1800" dirty="0">
                <a:latin typeface="Trebuchet MS"/>
                <a:cs typeface="Trebuchet MS"/>
              </a:rPr>
              <a:t>a </a:t>
            </a:r>
            <a:r>
              <a:rPr sz="1800" spc="-5" dirty="0">
                <a:latin typeface="Trebuchet MS"/>
                <a:cs typeface="Trebuchet MS"/>
              </a:rPr>
              <a:t>condition evaluates to </a:t>
            </a:r>
            <a:r>
              <a:rPr sz="1800" spc="-10" dirty="0">
                <a:latin typeface="Trebuchet MS"/>
                <a:cs typeface="Trebuchet MS"/>
              </a:rPr>
              <a:t>true,  </a:t>
            </a:r>
            <a:r>
              <a:rPr sz="1800" spc="-5" dirty="0">
                <a:latin typeface="Trebuchet MS"/>
                <a:cs typeface="Trebuchet MS"/>
              </a:rPr>
              <a:t>expression </a:t>
            </a:r>
            <a:r>
              <a:rPr sz="1800" dirty="0">
                <a:latin typeface="Trebuchet MS"/>
                <a:cs typeface="Trebuchet MS"/>
              </a:rPr>
              <a:t>2 is </a:t>
            </a:r>
            <a:r>
              <a:rPr sz="1800" spc="-5" dirty="0">
                <a:latin typeface="Trebuchet MS"/>
                <a:cs typeface="Trebuchet MS"/>
              </a:rPr>
              <a:t>carried out otherwise expression </a:t>
            </a:r>
            <a:r>
              <a:rPr sz="1800" dirty="0">
                <a:latin typeface="Trebuchet MS"/>
                <a:cs typeface="Trebuchet MS"/>
              </a:rPr>
              <a:t>3 is </a:t>
            </a:r>
            <a:r>
              <a:rPr sz="1800" spc="-5" dirty="0">
                <a:latin typeface="Trebuchet MS"/>
                <a:cs typeface="Trebuchet MS"/>
              </a:rPr>
              <a:t>carried  </a:t>
            </a:r>
            <a:r>
              <a:rPr sz="1800" spc="-10" dirty="0">
                <a:latin typeface="Trebuchet MS"/>
                <a:cs typeface="Trebuchet MS"/>
              </a:rPr>
              <a:t>out.</a:t>
            </a:r>
            <a:endParaRPr sz="180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Expression </a:t>
            </a:r>
            <a:r>
              <a:rPr sz="1800" dirty="0">
                <a:latin typeface="Trebuchet MS"/>
                <a:cs typeface="Trebuchet MS"/>
              </a:rPr>
              <a:t>2 </a:t>
            </a:r>
            <a:r>
              <a:rPr sz="1800" spc="-5" dirty="0">
                <a:latin typeface="Trebuchet MS"/>
                <a:cs typeface="Trebuchet MS"/>
              </a:rPr>
              <a:t>and </a:t>
            </a:r>
            <a:r>
              <a:rPr sz="1800" dirty="0">
                <a:latin typeface="Trebuchet MS"/>
                <a:cs typeface="Trebuchet MS"/>
              </a:rPr>
              <a:t>3 </a:t>
            </a:r>
            <a:r>
              <a:rPr sz="1800" spc="-5" dirty="0">
                <a:latin typeface="Trebuchet MS"/>
                <a:cs typeface="Trebuchet MS"/>
              </a:rPr>
              <a:t>can </a:t>
            </a:r>
            <a:r>
              <a:rPr sz="1800" dirty="0">
                <a:latin typeface="Trebuchet MS"/>
                <a:cs typeface="Trebuchet MS"/>
              </a:rPr>
              <a:t>be </a:t>
            </a:r>
            <a:r>
              <a:rPr sz="1800" spc="-5" dirty="0">
                <a:latin typeface="Trebuchet MS"/>
                <a:cs typeface="Trebuchet MS"/>
              </a:rPr>
              <a:t>any </a:t>
            </a:r>
            <a:r>
              <a:rPr sz="1800" dirty="0">
                <a:latin typeface="Trebuchet MS"/>
                <a:cs typeface="Trebuchet MS"/>
              </a:rPr>
              <a:t>valid </a:t>
            </a:r>
            <a:r>
              <a:rPr sz="1800" spc="-5" dirty="0">
                <a:latin typeface="Trebuchet MS"/>
                <a:cs typeface="Trebuchet MS"/>
              </a:rPr>
              <a:t>c++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statement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970532"/>
            <a:ext cx="10437876" cy="3215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85704" y="1970532"/>
            <a:ext cx="1603248" cy="1447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09600"/>
            <a:ext cx="10438130" cy="1369060"/>
          </a:xfrm>
          <a:custGeom>
            <a:avLst/>
            <a:gdLst/>
            <a:ahLst/>
            <a:cxnLst/>
            <a:rect l="l" t="t" r="r" b="b"/>
            <a:pathLst>
              <a:path w="10438130" h="1369060">
                <a:moveTo>
                  <a:pt x="10437876" y="0"/>
                </a:moveTo>
                <a:lnTo>
                  <a:pt x="0" y="0"/>
                </a:lnTo>
                <a:lnTo>
                  <a:pt x="0" y="1368552"/>
                </a:lnTo>
                <a:lnTo>
                  <a:pt x="10437876" y="1368552"/>
                </a:lnTo>
                <a:lnTo>
                  <a:pt x="10437876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585704" y="609600"/>
            <a:ext cx="1603375" cy="1369060"/>
          </a:xfrm>
          <a:custGeom>
            <a:avLst/>
            <a:gdLst/>
            <a:ahLst/>
            <a:cxnLst/>
            <a:rect l="l" t="t" r="r" b="b"/>
            <a:pathLst>
              <a:path w="1603375" h="1369060">
                <a:moveTo>
                  <a:pt x="1603248" y="0"/>
                </a:moveTo>
                <a:lnTo>
                  <a:pt x="0" y="0"/>
                </a:lnTo>
                <a:lnTo>
                  <a:pt x="0" y="1368552"/>
                </a:lnTo>
                <a:lnTo>
                  <a:pt x="1603248" y="1368552"/>
                </a:lnTo>
                <a:lnTo>
                  <a:pt x="1603248" y="0"/>
                </a:lnTo>
                <a:close/>
              </a:path>
            </a:pathLst>
          </a:custGeom>
          <a:solidFill>
            <a:srgbClr val="39C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68186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Conditional </a:t>
            </a:r>
            <a:r>
              <a:rPr dirty="0"/>
              <a:t>operator:</a:t>
            </a:r>
            <a:r>
              <a:rPr spc="-65" dirty="0"/>
              <a:t> </a:t>
            </a:r>
            <a:r>
              <a:rPr spc="-5" dirty="0"/>
              <a:t>illustration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59053" y="2324861"/>
            <a:ext cx="1617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Example</a:t>
            </a:r>
            <a:r>
              <a:rPr sz="24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6216" y="2955035"/>
            <a:ext cx="5567680" cy="209296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80010" rIns="0" bIns="0" rtlCol="0">
            <a:spAutoFit/>
          </a:bodyPr>
          <a:lstStyle/>
          <a:p>
            <a:pPr marL="96520" marR="3249930">
              <a:lnSpc>
                <a:spcPct val="100000"/>
              </a:lnSpc>
              <a:spcBef>
                <a:spcPts val="63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#include&lt;iostream.h&gt;  void main()</a:t>
            </a:r>
            <a:endParaRPr sz="1800">
              <a:latin typeface="Trebuchet MS"/>
              <a:cs typeface="Trebuchet MS"/>
            </a:endParaRPr>
          </a:p>
          <a:p>
            <a:pPr marL="96520">
              <a:lnSpc>
                <a:spcPct val="100000"/>
              </a:lnSpc>
              <a:tabLst>
                <a:tab pos="598170" algn="l"/>
              </a:tabLst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{int	a,b;</a:t>
            </a:r>
            <a:endParaRPr sz="1800">
              <a:latin typeface="Trebuchet MS"/>
              <a:cs typeface="Trebuchet MS"/>
            </a:endParaRPr>
          </a:p>
          <a:p>
            <a:pPr marL="96520" marR="166052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cout&lt;&lt;“Enter two numbers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:”&lt;&lt;endl; 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cin&gt;&gt;a&gt;&gt;b;</a:t>
            </a:r>
            <a:endParaRPr sz="1800">
              <a:latin typeface="Trebuchet MS"/>
              <a:cs typeface="Trebuchet MS"/>
            </a:endParaRPr>
          </a:p>
          <a:p>
            <a:pPr marL="96520" marR="2424430">
              <a:lnSpc>
                <a:spcPct val="100000"/>
              </a:lnSpc>
              <a:tabLst>
                <a:tab pos="684530" algn="l"/>
              </a:tabLst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cout&lt;&lt;“\n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larger no is :”;  a&gt;b?	cout&lt;&lt;a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cout&lt;&lt;b;}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5736" y="5324855"/>
            <a:ext cx="5567680" cy="127762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83820" rIns="0" bIns="0" rtlCol="0">
            <a:spAutoFit/>
          </a:bodyPr>
          <a:lstStyle/>
          <a:p>
            <a:pPr marL="96520" marR="3365500">
              <a:lnSpc>
                <a:spcPct val="100000"/>
              </a:lnSpc>
              <a:spcBef>
                <a:spcPts val="66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Enter two numbers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:  24</a:t>
            </a:r>
            <a:endParaRPr sz="1800">
              <a:latin typeface="Trebuchet MS"/>
              <a:cs typeface="Trebuchet MS"/>
            </a:endParaRPr>
          </a:p>
          <a:p>
            <a:pPr marL="9652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22</a:t>
            </a:r>
            <a:endParaRPr sz="1800">
              <a:latin typeface="Trebuchet MS"/>
              <a:cs typeface="Trebuchet MS"/>
            </a:endParaRPr>
          </a:p>
          <a:p>
            <a:pPr marL="9652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larger no is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24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5319" y="2659379"/>
            <a:ext cx="1155700" cy="413384"/>
          </a:xfrm>
          <a:prstGeom prst="rect">
            <a:avLst/>
          </a:prstGeom>
          <a:solidFill>
            <a:srgbClr val="F49D50"/>
          </a:solidFill>
          <a:ln w="12191">
            <a:solidFill>
              <a:srgbClr val="2795AA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334010">
              <a:lnSpc>
                <a:spcPct val="100000"/>
              </a:lnSpc>
              <a:spcBef>
                <a:spcPts val="505"/>
              </a:spcBef>
            </a:pPr>
            <a:r>
              <a:rPr sz="1800" spc="-10" dirty="0">
                <a:latin typeface="Trebuchet MS"/>
                <a:cs typeface="Trebuchet MS"/>
              </a:rPr>
              <a:t>code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5319" y="4945379"/>
            <a:ext cx="1155700" cy="413384"/>
          </a:xfrm>
          <a:prstGeom prst="rect">
            <a:avLst/>
          </a:prstGeom>
          <a:solidFill>
            <a:srgbClr val="F49D50"/>
          </a:solidFill>
          <a:ln w="12191">
            <a:solidFill>
              <a:srgbClr val="2795AA"/>
            </a:solidFill>
          </a:ln>
        </p:spPr>
        <p:txBody>
          <a:bodyPr vert="horz" wrap="square" lIns="0" tIns="64769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509"/>
              </a:spcBef>
            </a:pPr>
            <a:r>
              <a:rPr sz="1800" spc="-10" dirty="0">
                <a:latin typeface="Trebuchet MS"/>
                <a:cs typeface="Trebuchet MS"/>
              </a:rPr>
              <a:t>output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24828" y="2362200"/>
            <a:ext cx="1153795" cy="413384"/>
          </a:xfrm>
          <a:prstGeom prst="rect">
            <a:avLst/>
          </a:prstGeom>
          <a:solidFill>
            <a:srgbClr val="F49D50"/>
          </a:solidFill>
          <a:ln w="12192">
            <a:solidFill>
              <a:srgbClr val="2795AA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505"/>
              </a:spcBef>
            </a:pPr>
            <a:r>
              <a:rPr sz="1800" spc="-15" dirty="0">
                <a:latin typeface="Trebuchet MS"/>
                <a:cs typeface="Trebuchet MS"/>
              </a:rPr>
              <a:t>Working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080250" y="3160522"/>
            <a:ext cx="3578860" cy="1064260"/>
            <a:chOff x="7080250" y="3160522"/>
            <a:chExt cx="3578860" cy="1064260"/>
          </a:xfrm>
        </p:grpSpPr>
        <p:sp>
          <p:nvSpPr>
            <p:cNvPr id="15" name="object 15"/>
            <p:cNvSpPr/>
            <p:nvPr/>
          </p:nvSpPr>
          <p:spPr>
            <a:xfrm>
              <a:off x="7086600" y="3166872"/>
              <a:ext cx="3566160" cy="1051560"/>
            </a:xfrm>
            <a:custGeom>
              <a:avLst/>
              <a:gdLst/>
              <a:ahLst/>
              <a:cxnLst/>
              <a:rect l="l" t="t" r="r" b="b"/>
              <a:pathLst>
                <a:path w="3566159" h="1051560">
                  <a:moveTo>
                    <a:pt x="3566159" y="0"/>
                  </a:moveTo>
                  <a:lnTo>
                    <a:pt x="0" y="0"/>
                  </a:lnTo>
                  <a:lnTo>
                    <a:pt x="0" y="1051559"/>
                  </a:lnTo>
                  <a:lnTo>
                    <a:pt x="3566159" y="1051559"/>
                  </a:lnTo>
                  <a:lnTo>
                    <a:pt x="35661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086600" y="3166872"/>
              <a:ext cx="3566160" cy="1051560"/>
            </a:xfrm>
            <a:custGeom>
              <a:avLst/>
              <a:gdLst/>
              <a:ahLst/>
              <a:cxnLst/>
              <a:rect l="l" t="t" r="r" b="b"/>
              <a:pathLst>
                <a:path w="3566159" h="1051560">
                  <a:moveTo>
                    <a:pt x="0" y="1051559"/>
                  </a:moveTo>
                  <a:lnTo>
                    <a:pt x="3566159" y="1051559"/>
                  </a:lnTo>
                  <a:lnTo>
                    <a:pt x="3566159" y="0"/>
                  </a:lnTo>
                  <a:lnTo>
                    <a:pt x="0" y="0"/>
                  </a:lnTo>
                  <a:lnTo>
                    <a:pt x="0" y="105155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623048" y="3541776"/>
              <a:ext cx="378460" cy="330835"/>
            </a:xfrm>
            <a:custGeom>
              <a:avLst/>
              <a:gdLst/>
              <a:ahLst/>
              <a:cxnLst/>
              <a:rect l="l" t="t" r="r" b="b"/>
              <a:pathLst>
                <a:path w="378459" h="330835">
                  <a:moveTo>
                    <a:pt x="188975" y="0"/>
                  </a:moveTo>
                  <a:lnTo>
                    <a:pt x="138729" y="5907"/>
                  </a:lnTo>
                  <a:lnTo>
                    <a:pt x="93584" y="22577"/>
                  </a:lnTo>
                  <a:lnTo>
                    <a:pt x="55340" y="48434"/>
                  </a:lnTo>
                  <a:lnTo>
                    <a:pt x="25795" y="81900"/>
                  </a:lnTo>
                  <a:lnTo>
                    <a:pt x="6748" y="121399"/>
                  </a:lnTo>
                  <a:lnTo>
                    <a:pt x="0" y="165354"/>
                  </a:lnTo>
                  <a:lnTo>
                    <a:pt x="6748" y="209308"/>
                  </a:lnTo>
                  <a:lnTo>
                    <a:pt x="25795" y="248807"/>
                  </a:lnTo>
                  <a:lnTo>
                    <a:pt x="55340" y="282273"/>
                  </a:lnTo>
                  <a:lnTo>
                    <a:pt x="93584" y="308130"/>
                  </a:lnTo>
                  <a:lnTo>
                    <a:pt x="138729" y="324800"/>
                  </a:lnTo>
                  <a:lnTo>
                    <a:pt x="188975" y="330707"/>
                  </a:lnTo>
                  <a:lnTo>
                    <a:pt x="239222" y="324800"/>
                  </a:lnTo>
                  <a:lnTo>
                    <a:pt x="284367" y="308130"/>
                  </a:lnTo>
                  <a:lnTo>
                    <a:pt x="322611" y="282273"/>
                  </a:lnTo>
                  <a:lnTo>
                    <a:pt x="352156" y="248807"/>
                  </a:lnTo>
                  <a:lnTo>
                    <a:pt x="371203" y="209308"/>
                  </a:lnTo>
                  <a:lnTo>
                    <a:pt x="377951" y="165354"/>
                  </a:lnTo>
                  <a:lnTo>
                    <a:pt x="371203" y="121399"/>
                  </a:lnTo>
                  <a:lnTo>
                    <a:pt x="352156" y="81900"/>
                  </a:lnTo>
                  <a:lnTo>
                    <a:pt x="322611" y="48434"/>
                  </a:lnTo>
                  <a:lnTo>
                    <a:pt x="284367" y="22577"/>
                  </a:lnTo>
                  <a:lnTo>
                    <a:pt x="239222" y="5907"/>
                  </a:lnTo>
                  <a:lnTo>
                    <a:pt x="188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623048" y="3541776"/>
              <a:ext cx="378460" cy="330835"/>
            </a:xfrm>
            <a:custGeom>
              <a:avLst/>
              <a:gdLst/>
              <a:ahLst/>
              <a:cxnLst/>
              <a:rect l="l" t="t" r="r" b="b"/>
              <a:pathLst>
                <a:path w="378459" h="330835">
                  <a:moveTo>
                    <a:pt x="0" y="165354"/>
                  </a:moveTo>
                  <a:lnTo>
                    <a:pt x="6748" y="121399"/>
                  </a:lnTo>
                  <a:lnTo>
                    <a:pt x="25795" y="81900"/>
                  </a:lnTo>
                  <a:lnTo>
                    <a:pt x="55340" y="48434"/>
                  </a:lnTo>
                  <a:lnTo>
                    <a:pt x="93584" y="22577"/>
                  </a:lnTo>
                  <a:lnTo>
                    <a:pt x="138729" y="5907"/>
                  </a:lnTo>
                  <a:lnTo>
                    <a:pt x="188975" y="0"/>
                  </a:lnTo>
                  <a:lnTo>
                    <a:pt x="239222" y="5907"/>
                  </a:lnTo>
                  <a:lnTo>
                    <a:pt x="284367" y="22577"/>
                  </a:lnTo>
                  <a:lnTo>
                    <a:pt x="322611" y="48434"/>
                  </a:lnTo>
                  <a:lnTo>
                    <a:pt x="352156" y="81900"/>
                  </a:lnTo>
                  <a:lnTo>
                    <a:pt x="371203" y="121399"/>
                  </a:lnTo>
                  <a:lnTo>
                    <a:pt x="377951" y="165354"/>
                  </a:lnTo>
                  <a:lnTo>
                    <a:pt x="371203" y="209308"/>
                  </a:lnTo>
                  <a:lnTo>
                    <a:pt x="352156" y="248807"/>
                  </a:lnTo>
                  <a:lnTo>
                    <a:pt x="322611" y="282273"/>
                  </a:lnTo>
                  <a:lnTo>
                    <a:pt x="284367" y="308130"/>
                  </a:lnTo>
                  <a:lnTo>
                    <a:pt x="239222" y="324800"/>
                  </a:lnTo>
                  <a:lnTo>
                    <a:pt x="188975" y="330707"/>
                  </a:lnTo>
                  <a:lnTo>
                    <a:pt x="138729" y="324800"/>
                  </a:lnTo>
                  <a:lnTo>
                    <a:pt x="93584" y="308130"/>
                  </a:lnTo>
                  <a:lnTo>
                    <a:pt x="55340" y="282273"/>
                  </a:lnTo>
                  <a:lnTo>
                    <a:pt x="25795" y="248807"/>
                  </a:lnTo>
                  <a:lnTo>
                    <a:pt x="6748" y="209308"/>
                  </a:lnTo>
                  <a:lnTo>
                    <a:pt x="0" y="16535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604503" y="3537204"/>
              <a:ext cx="378460" cy="329565"/>
            </a:xfrm>
            <a:custGeom>
              <a:avLst/>
              <a:gdLst/>
              <a:ahLst/>
              <a:cxnLst/>
              <a:rect l="l" t="t" r="r" b="b"/>
              <a:pathLst>
                <a:path w="378459" h="329564">
                  <a:moveTo>
                    <a:pt x="188975" y="0"/>
                  </a:moveTo>
                  <a:lnTo>
                    <a:pt x="138729" y="5877"/>
                  </a:lnTo>
                  <a:lnTo>
                    <a:pt x="93584" y="22464"/>
                  </a:lnTo>
                  <a:lnTo>
                    <a:pt x="55340" y="48196"/>
                  </a:lnTo>
                  <a:lnTo>
                    <a:pt x="25795" y="81505"/>
                  </a:lnTo>
                  <a:lnTo>
                    <a:pt x="6748" y="120826"/>
                  </a:lnTo>
                  <a:lnTo>
                    <a:pt x="0" y="164592"/>
                  </a:lnTo>
                  <a:lnTo>
                    <a:pt x="6748" y="208357"/>
                  </a:lnTo>
                  <a:lnTo>
                    <a:pt x="25795" y="247678"/>
                  </a:lnTo>
                  <a:lnTo>
                    <a:pt x="55340" y="280987"/>
                  </a:lnTo>
                  <a:lnTo>
                    <a:pt x="93584" y="306719"/>
                  </a:lnTo>
                  <a:lnTo>
                    <a:pt x="138729" y="323306"/>
                  </a:lnTo>
                  <a:lnTo>
                    <a:pt x="188975" y="329184"/>
                  </a:lnTo>
                  <a:lnTo>
                    <a:pt x="239222" y="323306"/>
                  </a:lnTo>
                  <a:lnTo>
                    <a:pt x="284367" y="306719"/>
                  </a:lnTo>
                  <a:lnTo>
                    <a:pt x="322611" y="280987"/>
                  </a:lnTo>
                  <a:lnTo>
                    <a:pt x="352156" y="247678"/>
                  </a:lnTo>
                  <a:lnTo>
                    <a:pt x="371203" y="208357"/>
                  </a:lnTo>
                  <a:lnTo>
                    <a:pt x="377951" y="164592"/>
                  </a:lnTo>
                  <a:lnTo>
                    <a:pt x="371203" y="120826"/>
                  </a:lnTo>
                  <a:lnTo>
                    <a:pt x="352156" y="81505"/>
                  </a:lnTo>
                  <a:lnTo>
                    <a:pt x="322611" y="48196"/>
                  </a:lnTo>
                  <a:lnTo>
                    <a:pt x="284367" y="22464"/>
                  </a:lnTo>
                  <a:lnTo>
                    <a:pt x="239222" y="5877"/>
                  </a:lnTo>
                  <a:lnTo>
                    <a:pt x="188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604503" y="3537204"/>
              <a:ext cx="378460" cy="329565"/>
            </a:xfrm>
            <a:custGeom>
              <a:avLst/>
              <a:gdLst/>
              <a:ahLst/>
              <a:cxnLst/>
              <a:rect l="l" t="t" r="r" b="b"/>
              <a:pathLst>
                <a:path w="378459" h="329564">
                  <a:moveTo>
                    <a:pt x="0" y="164592"/>
                  </a:moveTo>
                  <a:lnTo>
                    <a:pt x="6748" y="120826"/>
                  </a:lnTo>
                  <a:lnTo>
                    <a:pt x="25795" y="81505"/>
                  </a:lnTo>
                  <a:lnTo>
                    <a:pt x="55340" y="48196"/>
                  </a:lnTo>
                  <a:lnTo>
                    <a:pt x="93584" y="22464"/>
                  </a:lnTo>
                  <a:lnTo>
                    <a:pt x="138729" y="5877"/>
                  </a:lnTo>
                  <a:lnTo>
                    <a:pt x="188975" y="0"/>
                  </a:lnTo>
                  <a:lnTo>
                    <a:pt x="239222" y="5877"/>
                  </a:lnTo>
                  <a:lnTo>
                    <a:pt x="284367" y="22464"/>
                  </a:lnTo>
                  <a:lnTo>
                    <a:pt x="322611" y="48196"/>
                  </a:lnTo>
                  <a:lnTo>
                    <a:pt x="352156" y="81505"/>
                  </a:lnTo>
                  <a:lnTo>
                    <a:pt x="371203" y="120826"/>
                  </a:lnTo>
                  <a:lnTo>
                    <a:pt x="377951" y="164592"/>
                  </a:lnTo>
                  <a:lnTo>
                    <a:pt x="371203" y="208357"/>
                  </a:lnTo>
                  <a:lnTo>
                    <a:pt x="352156" y="247678"/>
                  </a:lnTo>
                  <a:lnTo>
                    <a:pt x="322611" y="280987"/>
                  </a:lnTo>
                  <a:lnTo>
                    <a:pt x="284367" y="306719"/>
                  </a:lnTo>
                  <a:lnTo>
                    <a:pt x="239222" y="323306"/>
                  </a:lnTo>
                  <a:lnTo>
                    <a:pt x="188975" y="329184"/>
                  </a:lnTo>
                  <a:lnTo>
                    <a:pt x="138729" y="323306"/>
                  </a:lnTo>
                  <a:lnTo>
                    <a:pt x="93584" y="306719"/>
                  </a:lnTo>
                  <a:lnTo>
                    <a:pt x="55340" y="280987"/>
                  </a:lnTo>
                  <a:lnTo>
                    <a:pt x="25795" y="247678"/>
                  </a:lnTo>
                  <a:lnTo>
                    <a:pt x="6748" y="208357"/>
                  </a:lnTo>
                  <a:lnTo>
                    <a:pt x="0" y="16459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332976" y="3537204"/>
              <a:ext cx="378460" cy="329565"/>
            </a:xfrm>
            <a:custGeom>
              <a:avLst/>
              <a:gdLst/>
              <a:ahLst/>
              <a:cxnLst/>
              <a:rect l="l" t="t" r="r" b="b"/>
              <a:pathLst>
                <a:path w="378459" h="329564">
                  <a:moveTo>
                    <a:pt x="188975" y="0"/>
                  </a:moveTo>
                  <a:lnTo>
                    <a:pt x="138729" y="5877"/>
                  </a:lnTo>
                  <a:lnTo>
                    <a:pt x="93584" y="22464"/>
                  </a:lnTo>
                  <a:lnTo>
                    <a:pt x="55340" y="48196"/>
                  </a:lnTo>
                  <a:lnTo>
                    <a:pt x="25795" y="81505"/>
                  </a:lnTo>
                  <a:lnTo>
                    <a:pt x="6748" y="120826"/>
                  </a:lnTo>
                  <a:lnTo>
                    <a:pt x="0" y="164592"/>
                  </a:lnTo>
                  <a:lnTo>
                    <a:pt x="6748" y="208357"/>
                  </a:lnTo>
                  <a:lnTo>
                    <a:pt x="25795" y="247678"/>
                  </a:lnTo>
                  <a:lnTo>
                    <a:pt x="55340" y="280987"/>
                  </a:lnTo>
                  <a:lnTo>
                    <a:pt x="93584" y="306719"/>
                  </a:lnTo>
                  <a:lnTo>
                    <a:pt x="138729" y="323306"/>
                  </a:lnTo>
                  <a:lnTo>
                    <a:pt x="188975" y="329184"/>
                  </a:lnTo>
                  <a:lnTo>
                    <a:pt x="239222" y="323306"/>
                  </a:lnTo>
                  <a:lnTo>
                    <a:pt x="284367" y="306719"/>
                  </a:lnTo>
                  <a:lnTo>
                    <a:pt x="322611" y="280987"/>
                  </a:lnTo>
                  <a:lnTo>
                    <a:pt x="352156" y="247678"/>
                  </a:lnTo>
                  <a:lnTo>
                    <a:pt x="371203" y="208357"/>
                  </a:lnTo>
                  <a:lnTo>
                    <a:pt x="377951" y="164592"/>
                  </a:lnTo>
                  <a:lnTo>
                    <a:pt x="371203" y="120826"/>
                  </a:lnTo>
                  <a:lnTo>
                    <a:pt x="352156" y="81505"/>
                  </a:lnTo>
                  <a:lnTo>
                    <a:pt x="322611" y="48196"/>
                  </a:lnTo>
                  <a:lnTo>
                    <a:pt x="284367" y="22464"/>
                  </a:lnTo>
                  <a:lnTo>
                    <a:pt x="239222" y="5877"/>
                  </a:lnTo>
                  <a:lnTo>
                    <a:pt x="188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332976" y="3537204"/>
              <a:ext cx="378460" cy="329565"/>
            </a:xfrm>
            <a:custGeom>
              <a:avLst/>
              <a:gdLst/>
              <a:ahLst/>
              <a:cxnLst/>
              <a:rect l="l" t="t" r="r" b="b"/>
              <a:pathLst>
                <a:path w="378459" h="329564">
                  <a:moveTo>
                    <a:pt x="0" y="164592"/>
                  </a:moveTo>
                  <a:lnTo>
                    <a:pt x="6748" y="120826"/>
                  </a:lnTo>
                  <a:lnTo>
                    <a:pt x="25795" y="81505"/>
                  </a:lnTo>
                  <a:lnTo>
                    <a:pt x="55340" y="48196"/>
                  </a:lnTo>
                  <a:lnTo>
                    <a:pt x="93584" y="22464"/>
                  </a:lnTo>
                  <a:lnTo>
                    <a:pt x="138729" y="5877"/>
                  </a:lnTo>
                  <a:lnTo>
                    <a:pt x="188975" y="0"/>
                  </a:lnTo>
                  <a:lnTo>
                    <a:pt x="239222" y="5877"/>
                  </a:lnTo>
                  <a:lnTo>
                    <a:pt x="284367" y="22464"/>
                  </a:lnTo>
                  <a:lnTo>
                    <a:pt x="322611" y="48196"/>
                  </a:lnTo>
                  <a:lnTo>
                    <a:pt x="352156" y="81505"/>
                  </a:lnTo>
                  <a:lnTo>
                    <a:pt x="371203" y="120826"/>
                  </a:lnTo>
                  <a:lnTo>
                    <a:pt x="377951" y="164592"/>
                  </a:lnTo>
                  <a:lnTo>
                    <a:pt x="371203" y="208357"/>
                  </a:lnTo>
                  <a:lnTo>
                    <a:pt x="352156" y="247678"/>
                  </a:lnTo>
                  <a:lnTo>
                    <a:pt x="322611" y="280987"/>
                  </a:lnTo>
                  <a:lnTo>
                    <a:pt x="284367" y="306719"/>
                  </a:lnTo>
                  <a:lnTo>
                    <a:pt x="239222" y="323306"/>
                  </a:lnTo>
                  <a:lnTo>
                    <a:pt x="188975" y="329184"/>
                  </a:lnTo>
                  <a:lnTo>
                    <a:pt x="138729" y="323306"/>
                  </a:lnTo>
                  <a:lnTo>
                    <a:pt x="93584" y="306719"/>
                  </a:lnTo>
                  <a:lnTo>
                    <a:pt x="55340" y="280987"/>
                  </a:lnTo>
                  <a:lnTo>
                    <a:pt x="25795" y="247678"/>
                  </a:lnTo>
                  <a:lnTo>
                    <a:pt x="6748" y="208357"/>
                  </a:lnTo>
                  <a:lnTo>
                    <a:pt x="0" y="16459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594854" y="3110230"/>
            <a:ext cx="2551430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7480" marR="5080" indent="-145415">
              <a:lnSpc>
                <a:spcPct val="130500"/>
              </a:lnSpc>
              <a:spcBef>
                <a:spcPts val="100"/>
              </a:spcBef>
              <a:tabLst>
                <a:tab pos="600710" algn="l"/>
                <a:tab pos="1138555" algn="l"/>
                <a:tab pos="1867535" algn="l"/>
              </a:tabLst>
            </a:pPr>
            <a:r>
              <a:rPr sz="1800" spc="-5" dirty="0">
                <a:latin typeface="Trebuchet MS"/>
                <a:cs typeface="Trebuchet MS"/>
              </a:rPr>
              <a:t>a&gt;b?	cout&lt;&lt;a </a:t>
            </a:r>
            <a:r>
              <a:rPr sz="1800" dirty="0">
                <a:latin typeface="Trebuchet MS"/>
                <a:cs typeface="Trebuchet MS"/>
              </a:rPr>
              <a:t>: </a:t>
            </a:r>
            <a:r>
              <a:rPr sz="1800" spc="-5" dirty="0">
                <a:latin typeface="Trebuchet MS"/>
                <a:cs typeface="Trebuchet MS"/>
              </a:rPr>
              <a:t>cout&lt;&lt;b; 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1		</a:t>
            </a:r>
            <a:r>
              <a:rPr sz="2700" baseline="1543" dirty="0">
                <a:solidFill>
                  <a:srgbClr val="FFFFFF"/>
                </a:solidFill>
                <a:latin typeface="Trebuchet MS"/>
                <a:cs typeface="Trebuchet MS"/>
              </a:rPr>
              <a:t>2	3</a:t>
            </a:r>
            <a:endParaRPr sz="2700" baseline="1543">
              <a:latin typeface="Trebuchet MS"/>
              <a:cs typeface="Trebuchet MS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683372" y="2307310"/>
            <a:ext cx="1882139" cy="2145665"/>
            <a:chOff x="7683372" y="2307310"/>
            <a:chExt cx="1882139" cy="2145665"/>
          </a:xfrm>
        </p:grpSpPr>
        <p:sp>
          <p:nvSpPr>
            <p:cNvPr id="25" name="object 25"/>
            <p:cNvSpPr/>
            <p:nvPr/>
          </p:nvSpPr>
          <p:spPr>
            <a:xfrm>
              <a:off x="7683373" y="2832353"/>
              <a:ext cx="1882139" cy="1620520"/>
            </a:xfrm>
            <a:custGeom>
              <a:avLst/>
              <a:gdLst/>
              <a:ahLst/>
              <a:cxnLst/>
              <a:rect l="l" t="t" r="r" b="b"/>
              <a:pathLst>
                <a:path w="1882140" h="1620520">
                  <a:moveTo>
                    <a:pt x="1116457" y="233680"/>
                  </a:moveTo>
                  <a:lnTo>
                    <a:pt x="1065720" y="251371"/>
                  </a:lnTo>
                  <a:lnTo>
                    <a:pt x="1050671" y="220726"/>
                  </a:lnTo>
                  <a:lnTo>
                    <a:pt x="1033653" y="194691"/>
                  </a:lnTo>
                  <a:lnTo>
                    <a:pt x="995426" y="141224"/>
                  </a:lnTo>
                  <a:lnTo>
                    <a:pt x="952881" y="87376"/>
                  </a:lnTo>
                  <a:lnTo>
                    <a:pt x="919911" y="50673"/>
                  </a:lnTo>
                  <a:lnTo>
                    <a:pt x="914400" y="45339"/>
                  </a:lnTo>
                  <a:lnTo>
                    <a:pt x="879094" y="22860"/>
                  </a:lnTo>
                  <a:lnTo>
                    <a:pt x="837946" y="8382"/>
                  </a:lnTo>
                  <a:lnTo>
                    <a:pt x="791718" y="1270"/>
                  </a:lnTo>
                  <a:lnTo>
                    <a:pt x="766699" y="0"/>
                  </a:lnTo>
                  <a:lnTo>
                    <a:pt x="740791" y="254"/>
                  </a:lnTo>
                  <a:lnTo>
                    <a:pt x="685800" y="5461"/>
                  </a:lnTo>
                  <a:lnTo>
                    <a:pt x="627126" y="16129"/>
                  </a:lnTo>
                  <a:lnTo>
                    <a:pt x="565277" y="32004"/>
                  </a:lnTo>
                  <a:lnTo>
                    <a:pt x="501015" y="53213"/>
                  </a:lnTo>
                  <a:lnTo>
                    <a:pt x="434721" y="79248"/>
                  </a:lnTo>
                  <a:lnTo>
                    <a:pt x="367284" y="109855"/>
                  </a:lnTo>
                  <a:lnTo>
                    <a:pt x="333121" y="126873"/>
                  </a:lnTo>
                  <a:lnTo>
                    <a:pt x="298958" y="144907"/>
                  </a:lnTo>
                  <a:lnTo>
                    <a:pt x="264541" y="164084"/>
                  </a:lnTo>
                  <a:lnTo>
                    <a:pt x="230505" y="184277"/>
                  </a:lnTo>
                  <a:lnTo>
                    <a:pt x="196469" y="205486"/>
                  </a:lnTo>
                  <a:lnTo>
                    <a:pt x="162560" y="227584"/>
                  </a:lnTo>
                  <a:lnTo>
                    <a:pt x="129032" y="250825"/>
                  </a:lnTo>
                  <a:lnTo>
                    <a:pt x="95885" y="274955"/>
                  </a:lnTo>
                  <a:lnTo>
                    <a:pt x="63246" y="299847"/>
                  </a:lnTo>
                  <a:lnTo>
                    <a:pt x="30988" y="325755"/>
                  </a:lnTo>
                  <a:lnTo>
                    <a:pt x="0" y="352044"/>
                  </a:lnTo>
                  <a:lnTo>
                    <a:pt x="32766" y="390779"/>
                  </a:lnTo>
                  <a:lnTo>
                    <a:pt x="63754" y="364490"/>
                  </a:lnTo>
                  <a:lnTo>
                    <a:pt x="94996" y="339471"/>
                  </a:lnTo>
                  <a:lnTo>
                    <a:pt x="126746" y="315214"/>
                  </a:lnTo>
                  <a:lnTo>
                    <a:pt x="158877" y="291973"/>
                  </a:lnTo>
                  <a:lnTo>
                    <a:pt x="191516" y="269367"/>
                  </a:lnTo>
                  <a:lnTo>
                    <a:pt x="224282" y="247904"/>
                  </a:lnTo>
                  <a:lnTo>
                    <a:pt x="257302" y="227457"/>
                  </a:lnTo>
                  <a:lnTo>
                    <a:pt x="290449" y="207772"/>
                  </a:lnTo>
                  <a:lnTo>
                    <a:pt x="356870" y="171704"/>
                  </a:lnTo>
                  <a:lnTo>
                    <a:pt x="422656" y="139954"/>
                  </a:lnTo>
                  <a:lnTo>
                    <a:pt x="487299" y="112649"/>
                  </a:lnTo>
                  <a:lnTo>
                    <a:pt x="550037" y="90043"/>
                  </a:lnTo>
                  <a:lnTo>
                    <a:pt x="610108" y="72390"/>
                  </a:lnTo>
                  <a:lnTo>
                    <a:pt x="666877" y="59817"/>
                  </a:lnTo>
                  <a:lnTo>
                    <a:pt x="719582" y="52578"/>
                  </a:lnTo>
                  <a:lnTo>
                    <a:pt x="767334" y="50673"/>
                  </a:lnTo>
                  <a:lnTo>
                    <a:pt x="789051" y="51943"/>
                  </a:lnTo>
                  <a:lnTo>
                    <a:pt x="827913" y="58293"/>
                  </a:lnTo>
                  <a:lnTo>
                    <a:pt x="872744" y="77343"/>
                  </a:lnTo>
                  <a:lnTo>
                    <a:pt x="914146" y="120269"/>
                  </a:lnTo>
                  <a:lnTo>
                    <a:pt x="955294" y="172339"/>
                  </a:lnTo>
                  <a:lnTo>
                    <a:pt x="991870" y="223774"/>
                  </a:lnTo>
                  <a:lnTo>
                    <a:pt x="1017714" y="268109"/>
                  </a:lnTo>
                  <a:lnTo>
                    <a:pt x="972566" y="283845"/>
                  </a:lnTo>
                  <a:lnTo>
                    <a:pt x="1094740" y="402590"/>
                  </a:lnTo>
                  <a:lnTo>
                    <a:pt x="1108710" y="293878"/>
                  </a:lnTo>
                  <a:lnTo>
                    <a:pt x="1116457" y="233680"/>
                  </a:lnTo>
                  <a:close/>
                </a:path>
                <a:path w="1882140" h="1620520">
                  <a:moveTo>
                    <a:pt x="1881886" y="1241425"/>
                  </a:moveTo>
                  <a:lnTo>
                    <a:pt x="1870125" y="1192911"/>
                  </a:lnTo>
                  <a:lnTo>
                    <a:pt x="1841754" y="1075817"/>
                  </a:lnTo>
                  <a:lnTo>
                    <a:pt x="1733296" y="1207389"/>
                  </a:lnTo>
                  <a:lnTo>
                    <a:pt x="1781759" y="1218501"/>
                  </a:lnTo>
                  <a:lnTo>
                    <a:pt x="1781454" y="1219631"/>
                  </a:lnTo>
                  <a:lnTo>
                    <a:pt x="1774444" y="1232789"/>
                  </a:lnTo>
                  <a:lnTo>
                    <a:pt x="1736344" y="1298067"/>
                  </a:lnTo>
                  <a:lnTo>
                    <a:pt x="1713992" y="1332865"/>
                  </a:lnTo>
                  <a:lnTo>
                    <a:pt x="1689608" y="1368425"/>
                  </a:lnTo>
                  <a:lnTo>
                    <a:pt x="1663700" y="1404493"/>
                  </a:lnTo>
                  <a:lnTo>
                    <a:pt x="1636153" y="1440815"/>
                  </a:lnTo>
                  <a:lnTo>
                    <a:pt x="1607439" y="1476629"/>
                  </a:lnTo>
                  <a:lnTo>
                    <a:pt x="1577975" y="1511554"/>
                  </a:lnTo>
                  <a:lnTo>
                    <a:pt x="1547368" y="1537462"/>
                  </a:lnTo>
                  <a:lnTo>
                    <a:pt x="1505839" y="1556131"/>
                  </a:lnTo>
                  <a:lnTo>
                    <a:pt x="1454150" y="1566926"/>
                  </a:lnTo>
                  <a:lnTo>
                    <a:pt x="1392301" y="1569593"/>
                  </a:lnTo>
                  <a:lnTo>
                    <a:pt x="1358011" y="1567815"/>
                  </a:lnTo>
                  <a:lnTo>
                    <a:pt x="1283843" y="1558036"/>
                  </a:lnTo>
                  <a:lnTo>
                    <a:pt x="1244219" y="1550289"/>
                  </a:lnTo>
                  <a:lnTo>
                    <a:pt x="1203071" y="1540383"/>
                  </a:lnTo>
                  <a:lnTo>
                    <a:pt x="1160526" y="1528572"/>
                  </a:lnTo>
                  <a:lnTo>
                    <a:pt x="1116711" y="1514983"/>
                  </a:lnTo>
                  <a:lnTo>
                    <a:pt x="1071753" y="1499362"/>
                  </a:lnTo>
                  <a:lnTo>
                    <a:pt x="1025779" y="1482090"/>
                  </a:lnTo>
                  <a:lnTo>
                    <a:pt x="978916" y="1463040"/>
                  </a:lnTo>
                  <a:lnTo>
                    <a:pt x="931418" y="1442339"/>
                  </a:lnTo>
                  <a:lnTo>
                    <a:pt x="883285" y="1419733"/>
                  </a:lnTo>
                  <a:lnTo>
                    <a:pt x="834644" y="1395730"/>
                  </a:lnTo>
                  <a:lnTo>
                    <a:pt x="785495" y="1370076"/>
                  </a:lnTo>
                  <a:lnTo>
                    <a:pt x="736219" y="1342898"/>
                  </a:lnTo>
                  <a:lnTo>
                    <a:pt x="686816" y="1314069"/>
                  </a:lnTo>
                  <a:lnTo>
                    <a:pt x="637413" y="1283970"/>
                  </a:lnTo>
                  <a:lnTo>
                    <a:pt x="588010" y="1252347"/>
                  </a:lnTo>
                  <a:lnTo>
                    <a:pt x="538988" y="1219581"/>
                  </a:lnTo>
                  <a:lnTo>
                    <a:pt x="490347" y="1185291"/>
                  </a:lnTo>
                  <a:lnTo>
                    <a:pt x="442087" y="1149731"/>
                  </a:lnTo>
                  <a:lnTo>
                    <a:pt x="394589" y="1113028"/>
                  </a:lnTo>
                  <a:lnTo>
                    <a:pt x="347726" y="1075182"/>
                  </a:lnTo>
                  <a:lnTo>
                    <a:pt x="301244" y="1035685"/>
                  </a:lnTo>
                  <a:lnTo>
                    <a:pt x="268351" y="1074420"/>
                  </a:lnTo>
                  <a:lnTo>
                    <a:pt x="314833" y="1113917"/>
                  </a:lnTo>
                  <a:lnTo>
                    <a:pt x="362585" y="1152525"/>
                  </a:lnTo>
                  <a:lnTo>
                    <a:pt x="411099" y="1189990"/>
                  </a:lnTo>
                  <a:lnTo>
                    <a:pt x="460121" y="1226185"/>
                  </a:lnTo>
                  <a:lnTo>
                    <a:pt x="509778" y="1261110"/>
                  </a:lnTo>
                  <a:lnTo>
                    <a:pt x="559816" y="1294638"/>
                  </a:lnTo>
                  <a:lnTo>
                    <a:pt x="609981" y="1326769"/>
                  </a:lnTo>
                  <a:lnTo>
                    <a:pt x="660400" y="1357503"/>
                  </a:lnTo>
                  <a:lnTo>
                    <a:pt x="710692" y="1386840"/>
                  </a:lnTo>
                  <a:lnTo>
                    <a:pt x="760984" y="1414526"/>
                  </a:lnTo>
                  <a:lnTo>
                    <a:pt x="811022" y="1440815"/>
                  </a:lnTo>
                  <a:lnTo>
                    <a:pt x="860679" y="1465326"/>
                  </a:lnTo>
                  <a:lnTo>
                    <a:pt x="909955" y="1488313"/>
                  </a:lnTo>
                  <a:lnTo>
                    <a:pt x="958723" y="1509522"/>
                  </a:lnTo>
                  <a:lnTo>
                    <a:pt x="1006602" y="1529080"/>
                  </a:lnTo>
                  <a:lnTo>
                    <a:pt x="1053846" y="1546860"/>
                  </a:lnTo>
                  <a:lnTo>
                    <a:pt x="1100074" y="1562989"/>
                  </a:lnTo>
                  <a:lnTo>
                    <a:pt x="1145413" y="1577086"/>
                  </a:lnTo>
                  <a:lnTo>
                    <a:pt x="1189482" y="1589278"/>
                  </a:lnTo>
                  <a:lnTo>
                    <a:pt x="1232408" y="1599692"/>
                  </a:lnTo>
                  <a:lnTo>
                    <a:pt x="1273937" y="1607820"/>
                  </a:lnTo>
                  <a:lnTo>
                    <a:pt x="1314069" y="1614170"/>
                  </a:lnTo>
                  <a:lnTo>
                    <a:pt x="1352677" y="1618361"/>
                  </a:lnTo>
                  <a:lnTo>
                    <a:pt x="1389507" y="1620266"/>
                  </a:lnTo>
                  <a:lnTo>
                    <a:pt x="1424686" y="1620012"/>
                  </a:lnTo>
                  <a:lnTo>
                    <a:pt x="1489583" y="1612646"/>
                  </a:lnTo>
                  <a:lnTo>
                    <a:pt x="1533779" y="1600200"/>
                  </a:lnTo>
                  <a:lnTo>
                    <a:pt x="1572387" y="1581785"/>
                  </a:lnTo>
                  <a:lnTo>
                    <a:pt x="1589836" y="1569593"/>
                  </a:lnTo>
                  <a:lnTo>
                    <a:pt x="1595120" y="1565529"/>
                  </a:lnTo>
                  <a:lnTo>
                    <a:pt x="1646174" y="1509395"/>
                  </a:lnTo>
                  <a:lnTo>
                    <a:pt x="1675892" y="1472438"/>
                  </a:lnTo>
                  <a:lnTo>
                    <a:pt x="1704213" y="1435100"/>
                  </a:lnTo>
                  <a:lnTo>
                    <a:pt x="1730883" y="1398143"/>
                  </a:lnTo>
                  <a:lnTo>
                    <a:pt x="1755902" y="1361567"/>
                  </a:lnTo>
                  <a:lnTo>
                    <a:pt x="1779016" y="1325626"/>
                  </a:lnTo>
                  <a:lnTo>
                    <a:pt x="1800098" y="1290955"/>
                  </a:lnTo>
                  <a:lnTo>
                    <a:pt x="1819021" y="1257173"/>
                  </a:lnTo>
                  <a:lnTo>
                    <a:pt x="1831390" y="1229868"/>
                  </a:lnTo>
                  <a:lnTo>
                    <a:pt x="1881886" y="12414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961387" y="2313660"/>
              <a:ext cx="1019175" cy="504825"/>
            </a:xfrm>
            <a:custGeom>
              <a:avLst/>
              <a:gdLst/>
              <a:ahLst/>
              <a:cxnLst/>
              <a:rect l="l" t="t" r="r" b="b"/>
              <a:pathLst>
                <a:path w="1019175" h="504825">
                  <a:moveTo>
                    <a:pt x="628632" y="0"/>
                  </a:moveTo>
                  <a:lnTo>
                    <a:pt x="589474" y="3470"/>
                  </a:lnTo>
                  <a:lnTo>
                    <a:pt x="555103" y="16585"/>
                  </a:lnTo>
                  <a:lnTo>
                    <a:pt x="529959" y="38379"/>
                  </a:lnTo>
                  <a:lnTo>
                    <a:pt x="523251" y="34188"/>
                  </a:lnTo>
                  <a:lnTo>
                    <a:pt x="516116" y="30378"/>
                  </a:lnTo>
                  <a:lnTo>
                    <a:pt x="508599" y="26949"/>
                  </a:lnTo>
                  <a:lnTo>
                    <a:pt x="500749" y="23901"/>
                  </a:lnTo>
                  <a:lnTo>
                    <a:pt x="452798" y="14287"/>
                  </a:lnTo>
                  <a:lnTo>
                    <a:pt x="404800" y="17662"/>
                  </a:lnTo>
                  <a:lnTo>
                    <a:pt x="362231" y="32920"/>
                  </a:lnTo>
                  <a:lnTo>
                    <a:pt x="330569" y="58953"/>
                  </a:lnTo>
                  <a:lnTo>
                    <a:pt x="306560" y="51274"/>
                  </a:lnTo>
                  <a:lnTo>
                    <a:pt x="281181" y="46380"/>
                  </a:lnTo>
                  <a:lnTo>
                    <a:pt x="254970" y="44344"/>
                  </a:lnTo>
                  <a:lnTo>
                    <a:pt x="228461" y="45237"/>
                  </a:lnTo>
                  <a:lnTo>
                    <a:pt x="179626" y="55238"/>
                  </a:lnTo>
                  <a:lnTo>
                    <a:pt x="139319" y="74309"/>
                  </a:lnTo>
                  <a:lnTo>
                    <a:pt x="109790" y="100458"/>
                  </a:lnTo>
                  <a:lnTo>
                    <a:pt x="92063" y="166014"/>
                  </a:lnTo>
                  <a:lnTo>
                    <a:pt x="91174" y="167665"/>
                  </a:lnTo>
                  <a:lnTo>
                    <a:pt x="46184" y="178286"/>
                  </a:lnTo>
                  <a:lnTo>
                    <a:pt x="13196" y="201574"/>
                  </a:lnTo>
                  <a:lnTo>
                    <a:pt x="0" y="227669"/>
                  </a:lnTo>
                  <a:lnTo>
                    <a:pt x="2496" y="254216"/>
                  </a:lnTo>
                  <a:lnTo>
                    <a:pt x="19518" y="278191"/>
                  </a:lnTo>
                  <a:lnTo>
                    <a:pt x="49899" y="296570"/>
                  </a:lnTo>
                  <a:lnTo>
                    <a:pt x="36439" y="308631"/>
                  </a:lnTo>
                  <a:lnTo>
                    <a:pt x="27277" y="322193"/>
                  </a:lnTo>
                  <a:lnTo>
                    <a:pt x="22663" y="336754"/>
                  </a:lnTo>
                  <a:lnTo>
                    <a:pt x="22848" y="351815"/>
                  </a:lnTo>
                  <a:lnTo>
                    <a:pt x="35526" y="377926"/>
                  </a:lnTo>
                  <a:lnTo>
                    <a:pt x="61217" y="398012"/>
                  </a:lnTo>
                  <a:lnTo>
                    <a:pt x="96267" y="410144"/>
                  </a:lnTo>
                  <a:lnTo>
                    <a:pt x="137021" y="412394"/>
                  </a:lnTo>
                  <a:lnTo>
                    <a:pt x="138926" y="414680"/>
                  </a:lnTo>
                  <a:lnTo>
                    <a:pt x="169452" y="440469"/>
                  </a:lnTo>
                  <a:lnTo>
                    <a:pt x="207623" y="459276"/>
                  </a:lnTo>
                  <a:lnTo>
                    <a:pt x="251051" y="470703"/>
                  </a:lnTo>
                  <a:lnTo>
                    <a:pt x="297346" y="474351"/>
                  </a:lnTo>
                  <a:lnTo>
                    <a:pt x="344122" y="469822"/>
                  </a:lnTo>
                  <a:lnTo>
                    <a:pt x="388989" y="456717"/>
                  </a:lnTo>
                  <a:lnTo>
                    <a:pt x="406124" y="471179"/>
                  </a:lnTo>
                  <a:lnTo>
                    <a:pt x="426533" y="483356"/>
                  </a:lnTo>
                  <a:lnTo>
                    <a:pt x="449728" y="493008"/>
                  </a:lnTo>
                  <a:lnTo>
                    <a:pt x="475222" y="499897"/>
                  </a:lnTo>
                  <a:lnTo>
                    <a:pt x="525775" y="504529"/>
                  </a:lnTo>
                  <a:lnTo>
                    <a:pt x="574206" y="498487"/>
                  </a:lnTo>
                  <a:lnTo>
                    <a:pt x="617237" y="482953"/>
                  </a:lnTo>
                  <a:lnTo>
                    <a:pt x="651587" y="459111"/>
                  </a:lnTo>
                  <a:lnTo>
                    <a:pt x="673977" y="428142"/>
                  </a:lnTo>
                  <a:lnTo>
                    <a:pt x="690554" y="434040"/>
                  </a:lnTo>
                  <a:lnTo>
                    <a:pt x="708108" y="438366"/>
                  </a:lnTo>
                  <a:lnTo>
                    <a:pt x="726376" y="441072"/>
                  </a:lnTo>
                  <a:lnTo>
                    <a:pt x="745097" y="442112"/>
                  </a:lnTo>
                  <a:lnTo>
                    <a:pt x="798343" y="435151"/>
                  </a:lnTo>
                  <a:lnTo>
                    <a:pt x="841982" y="415665"/>
                  </a:lnTo>
                  <a:lnTo>
                    <a:pt x="871595" y="386605"/>
                  </a:lnTo>
                  <a:lnTo>
                    <a:pt x="882765" y="350926"/>
                  </a:lnTo>
                  <a:lnTo>
                    <a:pt x="902846" y="348077"/>
                  </a:lnTo>
                  <a:lnTo>
                    <a:pt x="940486" y="337425"/>
                  </a:lnTo>
                  <a:lnTo>
                    <a:pt x="999245" y="297497"/>
                  </a:lnTo>
                  <a:lnTo>
                    <a:pt x="1018670" y="258359"/>
                  </a:lnTo>
                  <a:lnTo>
                    <a:pt x="1014878" y="217150"/>
                  </a:lnTo>
                  <a:lnTo>
                    <a:pt x="986905" y="178714"/>
                  </a:lnTo>
                  <a:lnTo>
                    <a:pt x="989191" y="175158"/>
                  </a:lnTo>
                  <a:lnTo>
                    <a:pt x="991223" y="171475"/>
                  </a:lnTo>
                  <a:lnTo>
                    <a:pt x="992747" y="167665"/>
                  </a:lnTo>
                  <a:lnTo>
                    <a:pt x="996027" y="133979"/>
                  </a:lnTo>
                  <a:lnTo>
                    <a:pt x="980507" y="103149"/>
                  </a:lnTo>
                  <a:lnTo>
                    <a:pt x="949009" y="78511"/>
                  </a:lnTo>
                  <a:lnTo>
                    <a:pt x="904355" y="63398"/>
                  </a:lnTo>
                  <a:lnTo>
                    <a:pt x="899177" y="50532"/>
                  </a:lnTo>
                  <a:lnTo>
                    <a:pt x="865620" y="18313"/>
                  </a:lnTo>
                  <a:lnTo>
                    <a:pt x="825769" y="3522"/>
                  </a:lnTo>
                  <a:lnTo>
                    <a:pt x="782085" y="279"/>
                  </a:lnTo>
                  <a:lnTo>
                    <a:pt x="739782" y="8276"/>
                  </a:lnTo>
                  <a:lnTo>
                    <a:pt x="704076" y="27203"/>
                  </a:lnTo>
                  <a:lnTo>
                    <a:pt x="696424" y="21210"/>
                  </a:lnTo>
                  <a:lnTo>
                    <a:pt x="687820" y="15837"/>
                  </a:lnTo>
                  <a:lnTo>
                    <a:pt x="678358" y="11130"/>
                  </a:lnTo>
                  <a:lnTo>
                    <a:pt x="668135" y="7137"/>
                  </a:lnTo>
                  <a:lnTo>
                    <a:pt x="6286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961387" y="2313660"/>
              <a:ext cx="1019175" cy="504825"/>
            </a:xfrm>
            <a:custGeom>
              <a:avLst/>
              <a:gdLst/>
              <a:ahLst/>
              <a:cxnLst/>
              <a:rect l="l" t="t" r="r" b="b"/>
              <a:pathLst>
                <a:path w="1019175" h="504825">
                  <a:moveTo>
                    <a:pt x="92063" y="166014"/>
                  </a:moveTo>
                  <a:lnTo>
                    <a:pt x="109790" y="100458"/>
                  </a:lnTo>
                  <a:lnTo>
                    <a:pt x="139319" y="74309"/>
                  </a:lnTo>
                  <a:lnTo>
                    <a:pt x="179626" y="55238"/>
                  </a:lnTo>
                  <a:lnTo>
                    <a:pt x="228461" y="45237"/>
                  </a:lnTo>
                  <a:lnTo>
                    <a:pt x="254970" y="44344"/>
                  </a:lnTo>
                  <a:lnTo>
                    <a:pt x="281181" y="46380"/>
                  </a:lnTo>
                  <a:lnTo>
                    <a:pt x="306560" y="51274"/>
                  </a:lnTo>
                  <a:lnTo>
                    <a:pt x="330569" y="58953"/>
                  </a:lnTo>
                  <a:lnTo>
                    <a:pt x="362231" y="32920"/>
                  </a:lnTo>
                  <a:lnTo>
                    <a:pt x="404800" y="17662"/>
                  </a:lnTo>
                  <a:lnTo>
                    <a:pt x="452798" y="14287"/>
                  </a:lnTo>
                  <a:lnTo>
                    <a:pt x="500749" y="23901"/>
                  </a:lnTo>
                  <a:lnTo>
                    <a:pt x="508599" y="26949"/>
                  </a:lnTo>
                  <a:lnTo>
                    <a:pt x="516116" y="30378"/>
                  </a:lnTo>
                  <a:lnTo>
                    <a:pt x="523251" y="34188"/>
                  </a:lnTo>
                  <a:lnTo>
                    <a:pt x="529959" y="38379"/>
                  </a:lnTo>
                  <a:lnTo>
                    <a:pt x="555103" y="16585"/>
                  </a:lnTo>
                  <a:lnTo>
                    <a:pt x="589474" y="3470"/>
                  </a:lnTo>
                  <a:lnTo>
                    <a:pt x="628632" y="0"/>
                  </a:lnTo>
                  <a:lnTo>
                    <a:pt x="668135" y="7137"/>
                  </a:lnTo>
                  <a:lnTo>
                    <a:pt x="678358" y="11130"/>
                  </a:lnTo>
                  <a:lnTo>
                    <a:pt x="687820" y="15837"/>
                  </a:lnTo>
                  <a:lnTo>
                    <a:pt x="696424" y="21210"/>
                  </a:lnTo>
                  <a:lnTo>
                    <a:pt x="704076" y="27203"/>
                  </a:lnTo>
                  <a:lnTo>
                    <a:pt x="739782" y="8276"/>
                  </a:lnTo>
                  <a:lnTo>
                    <a:pt x="782085" y="279"/>
                  </a:lnTo>
                  <a:lnTo>
                    <a:pt x="825769" y="3522"/>
                  </a:lnTo>
                  <a:lnTo>
                    <a:pt x="865620" y="18313"/>
                  </a:lnTo>
                  <a:lnTo>
                    <a:pt x="879584" y="27751"/>
                  </a:lnTo>
                  <a:lnTo>
                    <a:pt x="890845" y="38570"/>
                  </a:lnTo>
                  <a:lnTo>
                    <a:pt x="899177" y="50532"/>
                  </a:lnTo>
                  <a:lnTo>
                    <a:pt x="904355" y="63398"/>
                  </a:lnTo>
                  <a:lnTo>
                    <a:pt x="949009" y="78511"/>
                  </a:lnTo>
                  <a:lnTo>
                    <a:pt x="980507" y="103149"/>
                  </a:lnTo>
                  <a:lnTo>
                    <a:pt x="996027" y="133979"/>
                  </a:lnTo>
                  <a:lnTo>
                    <a:pt x="992747" y="167665"/>
                  </a:lnTo>
                  <a:lnTo>
                    <a:pt x="991223" y="171475"/>
                  </a:lnTo>
                  <a:lnTo>
                    <a:pt x="989191" y="175158"/>
                  </a:lnTo>
                  <a:lnTo>
                    <a:pt x="986905" y="178714"/>
                  </a:lnTo>
                  <a:lnTo>
                    <a:pt x="1014878" y="217150"/>
                  </a:lnTo>
                  <a:lnTo>
                    <a:pt x="1018670" y="258359"/>
                  </a:lnTo>
                  <a:lnTo>
                    <a:pt x="999245" y="297497"/>
                  </a:lnTo>
                  <a:lnTo>
                    <a:pt x="957568" y="329717"/>
                  </a:lnTo>
                  <a:lnTo>
                    <a:pt x="902846" y="348077"/>
                  </a:lnTo>
                  <a:lnTo>
                    <a:pt x="882765" y="350926"/>
                  </a:lnTo>
                  <a:lnTo>
                    <a:pt x="871595" y="386605"/>
                  </a:lnTo>
                  <a:lnTo>
                    <a:pt x="841982" y="415665"/>
                  </a:lnTo>
                  <a:lnTo>
                    <a:pt x="798343" y="435151"/>
                  </a:lnTo>
                  <a:lnTo>
                    <a:pt x="745097" y="442112"/>
                  </a:lnTo>
                  <a:lnTo>
                    <a:pt x="726376" y="441072"/>
                  </a:lnTo>
                  <a:lnTo>
                    <a:pt x="708108" y="438366"/>
                  </a:lnTo>
                  <a:lnTo>
                    <a:pt x="690554" y="434040"/>
                  </a:lnTo>
                  <a:lnTo>
                    <a:pt x="673977" y="428142"/>
                  </a:lnTo>
                  <a:lnTo>
                    <a:pt x="651587" y="459111"/>
                  </a:lnTo>
                  <a:lnTo>
                    <a:pt x="617237" y="482953"/>
                  </a:lnTo>
                  <a:lnTo>
                    <a:pt x="574206" y="498487"/>
                  </a:lnTo>
                  <a:lnTo>
                    <a:pt x="525775" y="504529"/>
                  </a:lnTo>
                  <a:lnTo>
                    <a:pt x="475222" y="499897"/>
                  </a:lnTo>
                  <a:lnTo>
                    <a:pt x="449728" y="493008"/>
                  </a:lnTo>
                  <a:lnTo>
                    <a:pt x="426533" y="483356"/>
                  </a:lnTo>
                  <a:lnTo>
                    <a:pt x="406124" y="471179"/>
                  </a:lnTo>
                  <a:lnTo>
                    <a:pt x="388989" y="456717"/>
                  </a:lnTo>
                  <a:lnTo>
                    <a:pt x="344122" y="469822"/>
                  </a:lnTo>
                  <a:lnTo>
                    <a:pt x="297346" y="474351"/>
                  </a:lnTo>
                  <a:lnTo>
                    <a:pt x="251051" y="470703"/>
                  </a:lnTo>
                  <a:lnTo>
                    <a:pt x="207623" y="459276"/>
                  </a:lnTo>
                  <a:lnTo>
                    <a:pt x="169452" y="440469"/>
                  </a:lnTo>
                  <a:lnTo>
                    <a:pt x="138926" y="414680"/>
                  </a:lnTo>
                  <a:lnTo>
                    <a:pt x="138291" y="413918"/>
                  </a:lnTo>
                  <a:lnTo>
                    <a:pt x="137656" y="413156"/>
                  </a:lnTo>
                  <a:lnTo>
                    <a:pt x="137021" y="412394"/>
                  </a:lnTo>
                  <a:lnTo>
                    <a:pt x="96267" y="410144"/>
                  </a:lnTo>
                  <a:lnTo>
                    <a:pt x="35526" y="377926"/>
                  </a:lnTo>
                  <a:lnTo>
                    <a:pt x="22663" y="336754"/>
                  </a:lnTo>
                  <a:lnTo>
                    <a:pt x="27277" y="322193"/>
                  </a:lnTo>
                  <a:lnTo>
                    <a:pt x="36439" y="308631"/>
                  </a:lnTo>
                  <a:lnTo>
                    <a:pt x="49899" y="296570"/>
                  </a:lnTo>
                  <a:lnTo>
                    <a:pt x="19518" y="278191"/>
                  </a:lnTo>
                  <a:lnTo>
                    <a:pt x="2496" y="254216"/>
                  </a:lnTo>
                  <a:lnTo>
                    <a:pt x="0" y="227669"/>
                  </a:lnTo>
                  <a:lnTo>
                    <a:pt x="13196" y="201574"/>
                  </a:lnTo>
                  <a:lnTo>
                    <a:pt x="27773" y="188543"/>
                  </a:lnTo>
                  <a:lnTo>
                    <a:pt x="46184" y="178286"/>
                  </a:lnTo>
                  <a:lnTo>
                    <a:pt x="67595" y="171196"/>
                  </a:lnTo>
                  <a:lnTo>
                    <a:pt x="91174" y="167665"/>
                  </a:lnTo>
                  <a:lnTo>
                    <a:pt x="92063" y="166014"/>
                  </a:lnTo>
                  <a:close/>
                </a:path>
                <a:path w="1019175" h="504825">
                  <a:moveTo>
                    <a:pt x="110732" y="303936"/>
                  </a:moveTo>
                  <a:lnTo>
                    <a:pt x="95152" y="303916"/>
                  </a:lnTo>
                  <a:lnTo>
                    <a:pt x="79823" y="302349"/>
                  </a:lnTo>
                  <a:lnTo>
                    <a:pt x="64994" y="299257"/>
                  </a:lnTo>
                  <a:lnTo>
                    <a:pt x="50915" y="294665"/>
                  </a:lnTo>
                </a:path>
                <a:path w="1019175" h="504825">
                  <a:moveTo>
                    <a:pt x="163437" y="405790"/>
                  </a:moveTo>
                  <a:lnTo>
                    <a:pt x="157081" y="407288"/>
                  </a:lnTo>
                  <a:lnTo>
                    <a:pt x="150594" y="408537"/>
                  </a:lnTo>
                  <a:lnTo>
                    <a:pt x="143988" y="409523"/>
                  </a:lnTo>
                  <a:lnTo>
                    <a:pt x="137275" y="410235"/>
                  </a:lnTo>
                </a:path>
                <a:path w="1019175" h="504825">
                  <a:moveTo>
                    <a:pt x="388862" y="454685"/>
                  </a:moveTo>
                  <a:lnTo>
                    <a:pt x="384311" y="449832"/>
                  </a:lnTo>
                  <a:lnTo>
                    <a:pt x="380178" y="444811"/>
                  </a:lnTo>
                  <a:lnTo>
                    <a:pt x="376449" y="439648"/>
                  </a:lnTo>
                  <a:lnTo>
                    <a:pt x="373114" y="434365"/>
                  </a:lnTo>
                </a:path>
                <a:path w="1019175" h="504825">
                  <a:moveTo>
                    <a:pt x="680327" y="404012"/>
                  </a:moveTo>
                  <a:lnTo>
                    <a:pt x="679438" y="411632"/>
                  </a:lnTo>
                  <a:lnTo>
                    <a:pt x="677279" y="419125"/>
                  </a:lnTo>
                  <a:lnTo>
                    <a:pt x="673977" y="426364"/>
                  </a:lnTo>
                </a:path>
                <a:path w="1019175" h="504825">
                  <a:moveTo>
                    <a:pt x="805422" y="266217"/>
                  </a:moveTo>
                  <a:lnTo>
                    <a:pt x="837465" y="280862"/>
                  </a:lnTo>
                  <a:lnTo>
                    <a:pt x="861746" y="300507"/>
                  </a:lnTo>
                  <a:lnTo>
                    <a:pt x="877073" y="323867"/>
                  </a:lnTo>
                  <a:lnTo>
                    <a:pt x="882257" y="349656"/>
                  </a:lnTo>
                </a:path>
                <a:path w="1019175" h="504825">
                  <a:moveTo>
                    <a:pt x="986397" y="177571"/>
                  </a:moveTo>
                  <a:lnTo>
                    <a:pt x="979933" y="186346"/>
                  </a:lnTo>
                  <a:lnTo>
                    <a:pt x="972030" y="194526"/>
                  </a:lnTo>
                  <a:lnTo>
                    <a:pt x="962769" y="202039"/>
                  </a:lnTo>
                  <a:lnTo>
                    <a:pt x="952234" y="208813"/>
                  </a:lnTo>
                </a:path>
                <a:path w="1019175" h="504825">
                  <a:moveTo>
                    <a:pt x="904482" y="61620"/>
                  </a:moveTo>
                  <a:lnTo>
                    <a:pt x="905752" y="66446"/>
                  </a:lnTo>
                  <a:lnTo>
                    <a:pt x="906387" y="71399"/>
                  </a:lnTo>
                  <a:lnTo>
                    <a:pt x="906260" y="76352"/>
                  </a:lnTo>
                </a:path>
                <a:path w="1019175" h="504825">
                  <a:moveTo>
                    <a:pt x="686296" y="44348"/>
                  </a:moveTo>
                  <a:lnTo>
                    <a:pt x="689889" y="39375"/>
                  </a:lnTo>
                  <a:lnTo>
                    <a:pt x="693995" y="34569"/>
                  </a:lnTo>
                  <a:lnTo>
                    <a:pt x="698601" y="29954"/>
                  </a:lnTo>
                  <a:lnTo>
                    <a:pt x="703695" y="25552"/>
                  </a:lnTo>
                </a:path>
                <a:path w="1019175" h="504825">
                  <a:moveTo>
                    <a:pt x="522593" y="53365"/>
                  </a:moveTo>
                  <a:lnTo>
                    <a:pt x="524371" y="47777"/>
                  </a:lnTo>
                  <a:lnTo>
                    <a:pt x="527165" y="42316"/>
                  </a:lnTo>
                  <a:lnTo>
                    <a:pt x="530975" y="37109"/>
                  </a:lnTo>
                </a:path>
                <a:path w="1019175" h="504825">
                  <a:moveTo>
                    <a:pt x="330442" y="58826"/>
                  </a:moveTo>
                  <a:lnTo>
                    <a:pt x="338582" y="62323"/>
                  </a:lnTo>
                  <a:lnTo>
                    <a:pt x="346412" y="66129"/>
                  </a:lnTo>
                  <a:lnTo>
                    <a:pt x="353909" y="70221"/>
                  </a:lnTo>
                  <a:lnTo>
                    <a:pt x="361049" y="74574"/>
                  </a:lnTo>
                </a:path>
                <a:path w="1019175" h="504825">
                  <a:moveTo>
                    <a:pt x="97397" y="182651"/>
                  </a:moveTo>
                  <a:lnTo>
                    <a:pt x="94984" y="177190"/>
                  </a:lnTo>
                  <a:lnTo>
                    <a:pt x="93206" y="171602"/>
                  </a:lnTo>
                  <a:lnTo>
                    <a:pt x="92063" y="166014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8209280" y="2396997"/>
            <a:ext cx="453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t</a:t>
            </a:r>
            <a:r>
              <a:rPr sz="1800" spc="-10" dirty="0">
                <a:latin typeface="Trebuchet MS"/>
                <a:cs typeface="Trebuchet MS"/>
              </a:rPr>
              <a:t>r</a:t>
            </a:r>
            <a:r>
              <a:rPr sz="1800" spc="-5" dirty="0">
                <a:latin typeface="Trebuchet MS"/>
                <a:cs typeface="Trebuchet MS"/>
              </a:rPr>
              <a:t>ue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8750855" y="4445736"/>
            <a:ext cx="1125220" cy="516890"/>
            <a:chOff x="8750855" y="4445736"/>
            <a:chExt cx="1125220" cy="516890"/>
          </a:xfrm>
        </p:grpSpPr>
        <p:sp>
          <p:nvSpPr>
            <p:cNvPr id="30" name="object 30"/>
            <p:cNvSpPr/>
            <p:nvPr/>
          </p:nvSpPr>
          <p:spPr>
            <a:xfrm>
              <a:off x="8756951" y="4451832"/>
              <a:ext cx="1113155" cy="504825"/>
            </a:xfrm>
            <a:custGeom>
              <a:avLst/>
              <a:gdLst/>
              <a:ahLst/>
              <a:cxnLst/>
              <a:rect l="l" t="t" r="r" b="b"/>
              <a:pathLst>
                <a:path w="1113154" h="504825">
                  <a:moveTo>
                    <a:pt x="685930" y="0"/>
                  </a:moveTo>
                  <a:lnTo>
                    <a:pt x="643207" y="3470"/>
                  </a:lnTo>
                  <a:lnTo>
                    <a:pt x="605722" y="16585"/>
                  </a:lnTo>
                  <a:lnTo>
                    <a:pt x="578310" y="38379"/>
                  </a:lnTo>
                  <a:lnTo>
                    <a:pt x="570934" y="34188"/>
                  </a:lnTo>
                  <a:lnTo>
                    <a:pt x="563117" y="30378"/>
                  </a:lnTo>
                  <a:lnTo>
                    <a:pt x="554896" y="26949"/>
                  </a:lnTo>
                  <a:lnTo>
                    <a:pt x="546306" y="23901"/>
                  </a:lnTo>
                  <a:lnTo>
                    <a:pt x="494059" y="14287"/>
                  </a:lnTo>
                  <a:lnTo>
                    <a:pt x="441705" y="17662"/>
                  </a:lnTo>
                  <a:lnTo>
                    <a:pt x="395233" y="32920"/>
                  </a:lnTo>
                  <a:lnTo>
                    <a:pt x="360632" y="58953"/>
                  </a:lnTo>
                  <a:lnTo>
                    <a:pt x="334514" y="51274"/>
                  </a:lnTo>
                  <a:lnTo>
                    <a:pt x="306847" y="46380"/>
                  </a:lnTo>
                  <a:lnTo>
                    <a:pt x="278229" y="44344"/>
                  </a:lnTo>
                  <a:lnTo>
                    <a:pt x="249253" y="45237"/>
                  </a:lnTo>
                  <a:lnTo>
                    <a:pt x="196002" y="55238"/>
                  </a:lnTo>
                  <a:lnTo>
                    <a:pt x="152036" y="74309"/>
                  </a:lnTo>
                  <a:lnTo>
                    <a:pt x="119810" y="100458"/>
                  </a:lnTo>
                  <a:lnTo>
                    <a:pt x="100409" y="166014"/>
                  </a:lnTo>
                  <a:lnTo>
                    <a:pt x="99393" y="167665"/>
                  </a:lnTo>
                  <a:lnTo>
                    <a:pt x="50339" y="178286"/>
                  </a:lnTo>
                  <a:lnTo>
                    <a:pt x="14430" y="201574"/>
                  </a:lnTo>
                  <a:lnTo>
                    <a:pt x="0" y="227669"/>
                  </a:lnTo>
                  <a:lnTo>
                    <a:pt x="2714" y="254216"/>
                  </a:lnTo>
                  <a:lnTo>
                    <a:pt x="21288" y="278191"/>
                  </a:lnTo>
                  <a:lnTo>
                    <a:pt x="54435" y="296570"/>
                  </a:lnTo>
                  <a:lnTo>
                    <a:pt x="39739" y="308631"/>
                  </a:lnTo>
                  <a:lnTo>
                    <a:pt x="29733" y="322193"/>
                  </a:lnTo>
                  <a:lnTo>
                    <a:pt x="24681" y="336754"/>
                  </a:lnTo>
                  <a:lnTo>
                    <a:pt x="24844" y="351815"/>
                  </a:lnTo>
                  <a:lnTo>
                    <a:pt x="38703" y="377926"/>
                  </a:lnTo>
                  <a:lnTo>
                    <a:pt x="66754" y="398012"/>
                  </a:lnTo>
                  <a:lnTo>
                    <a:pt x="104997" y="410144"/>
                  </a:lnTo>
                  <a:lnTo>
                    <a:pt x="149431" y="412394"/>
                  </a:lnTo>
                  <a:lnTo>
                    <a:pt x="151590" y="414680"/>
                  </a:lnTo>
                  <a:lnTo>
                    <a:pt x="184885" y="440469"/>
                  </a:lnTo>
                  <a:lnTo>
                    <a:pt x="226520" y="459276"/>
                  </a:lnTo>
                  <a:lnTo>
                    <a:pt x="273891" y="470703"/>
                  </a:lnTo>
                  <a:lnTo>
                    <a:pt x="324395" y="474351"/>
                  </a:lnTo>
                  <a:lnTo>
                    <a:pt x="375427" y="469822"/>
                  </a:lnTo>
                  <a:lnTo>
                    <a:pt x="424386" y="456717"/>
                  </a:lnTo>
                  <a:lnTo>
                    <a:pt x="443108" y="471179"/>
                  </a:lnTo>
                  <a:lnTo>
                    <a:pt x="465391" y="483356"/>
                  </a:lnTo>
                  <a:lnTo>
                    <a:pt x="490698" y="493008"/>
                  </a:lnTo>
                  <a:lnTo>
                    <a:pt x="518493" y="499897"/>
                  </a:lnTo>
                  <a:lnTo>
                    <a:pt x="573678" y="504529"/>
                  </a:lnTo>
                  <a:lnTo>
                    <a:pt x="626522" y="498487"/>
                  </a:lnTo>
                  <a:lnTo>
                    <a:pt x="673465" y="482953"/>
                  </a:lnTo>
                  <a:lnTo>
                    <a:pt x="710948" y="459111"/>
                  </a:lnTo>
                  <a:lnTo>
                    <a:pt x="735409" y="428142"/>
                  </a:lnTo>
                  <a:lnTo>
                    <a:pt x="753481" y="434038"/>
                  </a:lnTo>
                  <a:lnTo>
                    <a:pt x="772636" y="438350"/>
                  </a:lnTo>
                  <a:lnTo>
                    <a:pt x="792577" y="441019"/>
                  </a:lnTo>
                  <a:lnTo>
                    <a:pt x="813006" y="441985"/>
                  </a:lnTo>
                  <a:lnTo>
                    <a:pt x="871110" y="435098"/>
                  </a:lnTo>
                  <a:lnTo>
                    <a:pt x="918749" y="415649"/>
                  </a:lnTo>
                  <a:lnTo>
                    <a:pt x="951077" y="386603"/>
                  </a:lnTo>
                  <a:lnTo>
                    <a:pt x="963247" y="350926"/>
                  </a:lnTo>
                  <a:lnTo>
                    <a:pt x="985184" y="348077"/>
                  </a:lnTo>
                  <a:lnTo>
                    <a:pt x="1026201" y="337425"/>
                  </a:lnTo>
                  <a:lnTo>
                    <a:pt x="1083114" y="304650"/>
                  </a:lnTo>
                  <a:lnTo>
                    <a:pt x="1112968" y="241853"/>
                  </a:lnTo>
                  <a:lnTo>
                    <a:pt x="1103441" y="209086"/>
                  </a:lnTo>
                  <a:lnTo>
                    <a:pt x="1076912" y="178714"/>
                  </a:lnTo>
                  <a:lnTo>
                    <a:pt x="1079452" y="175158"/>
                  </a:lnTo>
                  <a:lnTo>
                    <a:pt x="1081484" y="171475"/>
                  </a:lnTo>
                  <a:lnTo>
                    <a:pt x="1083135" y="167665"/>
                  </a:lnTo>
                  <a:lnTo>
                    <a:pt x="1086772" y="133979"/>
                  </a:lnTo>
                  <a:lnTo>
                    <a:pt x="1069848" y="103149"/>
                  </a:lnTo>
                  <a:lnTo>
                    <a:pt x="1035468" y="78511"/>
                  </a:lnTo>
                  <a:lnTo>
                    <a:pt x="986742" y="63398"/>
                  </a:lnTo>
                  <a:lnTo>
                    <a:pt x="981118" y="50532"/>
                  </a:lnTo>
                  <a:lnTo>
                    <a:pt x="944578" y="18313"/>
                  </a:lnTo>
                  <a:lnTo>
                    <a:pt x="901066" y="3522"/>
                  </a:lnTo>
                  <a:lnTo>
                    <a:pt x="853376" y="279"/>
                  </a:lnTo>
                  <a:lnTo>
                    <a:pt x="807186" y="8276"/>
                  </a:lnTo>
                  <a:lnTo>
                    <a:pt x="768175" y="27203"/>
                  </a:lnTo>
                  <a:lnTo>
                    <a:pt x="759831" y="21210"/>
                  </a:lnTo>
                  <a:lnTo>
                    <a:pt x="750474" y="15837"/>
                  </a:lnTo>
                  <a:lnTo>
                    <a:pt x="740189" y="11130"/>
                  </a:lnTo>
                  <a:lnTo>
                    <a:pt x="729059" y="7137"/>
                  </a:lnTo>
                  <a:lnTo>
                    <a:pt x="6859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756951" y="4451832"/>
              <a:ext cx="1113155" cy="504825"/>
            </a:xfrm>
            <a:custGeom>
              <a:avLst/>
              <a:gdLst/>
              <a:ahLst/>
              <a:cxnLst/>
              <a:rect l="l" t="t" r="r" b="b"/>
              <a:pathLst>
                <a:path w="1113154" h="504825">
                  <a:moveTo>
                    <a:pt x="100409" y="166014"/>
                  </a:moveTo>
                  <a:lnTo>
                    <a:pt x="119810" y="100458"/>
                  </a:lnTo>
                  <a:lnTo>
                    <a:pt x="152036" y="74309"/>
                  </a:lnTo>
                  <a:lnTo>
                    <a:pt x="196002" y="55238"/>
                  </a:lnTo>
                  <a:lnTo>
                    <a:pt x="249253" y="45237"/>
                  </a:lnTo>
                  <a:lnTo>
                    <a:pt x="278229" y="44344"/>
                  </a:lnTo>
                  <a:lnTo>
                    <a:pt x="306847" y="46380"/>
                  </a:lnTo>
                  <a:lnTo>
                    <a:pt x="334514" y="51274"/>
                  </a:lnTo>
                  <a:lnTo>
                    <a:pt x="360632" y="58953"/>
                  </a:lnTo>
                  <a:lnTo>
                    <a:pt x="395233" y="32920"/>
                  </a:lnTo>
                  <a:lnTo>
                    <a:pt x="441705" y="17662"/>
                  </a:lnTo>
                  <a:lnTo>
                    <a:pt x="494059" y="14287"/>
                  </a:lnTo>
                  <a:lnTo>
                    <a:pt x="546306" y="23901"/>
                  </a:lnTo>
                  <a:lnTo>
                    <a:pt x="554896" y="26949"/>
                  </a:lnTo>
                  <a:lnTo>
                    <a:pt x="563117" y="30378"/>
                  </a:lnTo>
                  <a:lnTo>
                    <a:pt x="570934" y="34188"/>
                  </a:lnTo>
                  <a:lnTo>
                    <a:pt x="578310" y="38379"/>
                  </a:lnTo>
                  <a:lnTo>
                    <a:pt x="605722" y="16585"/>
                  </a:lnTo>
                  <a:lnTo>
                    <a:pt x="643207" y="3470"/>
                  </a:lnTo>
                  <a:lnTo>
                    <a:pt x="685930" y="0"/>
                  </a:lnTo>
                  <a:lnTo>
                    <a:pt x="729059" y="7137"/>
                  </a:lnTo>
                  <a:lnTo>
                    <a:pt x="740189" y="11130"/>
                  </a:lnTo>
                  <a:lnTo>
                    <a:pt x="750474" y="15837"/>
                  </a:lnTo>
                  <a:lnTo>
                    <a:pt x="759831" y="21210"/>
                  </a:lnTo>
                  <a:lnTo>
                    <a:pt x="768175" y="27203"/>
                  </a:lnTo>
                  <a:lnTo>
                    <a:pt x="807186" y="8276"/>
                  </a:lnTo>
                  <a:lnTo>
                    <a:pt x="853376" y="279"/>
                  </a:lnTo>
                  <a:lnTo>
                    <a:pt x="901066" y="3522"/>
                  </a:lnTo>
                  <a:lnTo>
                    <a:pt x="944578" y="18313"/>
                  </a:lnTo>
                  <a:lnTo>
                    <a:pt x="959774" y="27751"/>
                  </a:lnTo>
                  <a:lnTo>
                    <a:pt x="972042" y="38570"/>
                  </a:lnTo>
                  <a:lnTo>
                    <a:pt x="981118" y="50532"/>
                  </a:lnTo>
                  <a:lnTo>
                    <a:pt x="986742" y="63398"/>
                  </a:lnTo>
                  <a:lnTo>
                    <a:pt x="1035468" y="78511"/>
                  </a:lnTo>
                  <a:lnTo>
                    <a:pt x="1069848" y="103149"/>
                  </a:lnTo>
                  <a:lnTo>
                    <a:pt x="1086772" y="133979"/>
                  </a:lnTo>
                  <a:lnTo>
                    <a:pt x="1083135" y="167665"/>
                  </a:lnTo>
                  <a:lnTo>
                    <a:pt x="1081484" y="171475"/>
                  </a:lnTo>
                  <a:lnTo>
                    <a:pt x="1079452" y="175158"/>
                  </a:lnTo>
                  <a:lnTo>
                    <a:pt x="1076912" y="178714"/>
                  </a:lnTo>
                  <a:lnTo>
                    <a:pt x="1103441" y="209086"/>
                  </a:lnTo>
                  <a:lnTo>
                    <a:pt x="1112968" y="241853"/>
                  </a:lnTo>
                  <a:lnTo>
                    <a:pt x="1106017" y="274534"/>
                  </a:lnTo>
                  <a:lnTo>
                    <a:pt x="1083114" y="304650"/>
                  </a:lnTo>
                  <a:lnTo>
                    <a:pt x="1044781" y="329717"/>
                  </a:lnTo>
                  <a:lnTo>
                    <a:pt x="1006252" y="343560"/>
                  </a:lnTo>
                  <a:lnTo>
                    <a:pt x="963247" y="350926"/>
                  </a:lnTo>
                  <a:lnTo>
                    <a:pt x="951077" y="386603"/>
                  </a:lnTo>
                  <a:lnTo>
                    <a:pt x="918749" y="415649"/>
                  </a:lnTo>
                  <a:lnTo>
                    <a:pt x="871110" y="435098"/>
                  </a:lnTo>
                  <a:lnTo>
                    <a:pt x="813006" y="441985"/>
                  </a:lnTo>
                  <a:lnTo>
                    <a:pt x="792577" y="441019"/>
                  </a:lnTo>
                  <a:lnTo>
                    <a:pt x="772636" y="438350"/>
                  </a:lnTo>
                  <a:lnTo>
                    <a:pt x="753481" y="434038"/>
                  </a:lnTo>
                  <a:lnTo>
                    <a:pt x="735409" y="428142"/>
                  </a:lnTo>
                  <a:lnTo>
                    <a:pt x="710948" y="459111"/>
                  </a:lnTo>
                  <a:lnTo>
                    <a:pt x="673465" y="482953"/>
                  </a:lnTo>
                  <a:lnTo>
                    <a:pt x="626522" y="498487"/>
                  </a:lnTo>
                  <a:lnTo>
                    <a:pt x="573678" y="504529"/>
                  </a:lnTo>
                  <a:lnTo>
                    <a:pt x="518493" y="499897"/>
                  </a:lnTo>
                  <a:lnTo>
                    <a:pt x="490698" y="493008"/>
                  </a:lnTo>
                  <a:lnTo>
                    <a:pt x="465391" y="483356"/>
                  </a:lnTo>
                  <a:lnTo>
                    <a:pt x="443108" y="471179"/>
                  </a:lnTo>
                  <a:lnTo>
                    <a:pt x="424386" y="456717"/>
                  </a:lnTo>
                  <a:lnTo>
                    <a:pt x="375427" y="469822"/>
                  </a:lnTo>
                  <a:lnTo>
                    <a:pt x="324395" y="474351"/>
                  </a:lnTo>
                  <a:lnTo>
                    <a:pt x="273891" y="470703"/>
                  </a:lnTo>
                  <a:lnTo>
                    <a:pt x="226520" y="459276"/>
                  </a:lnTo>
                  <a:lnTo>
                    <a:pt x="184885" y="440469"/>
                  </a:lnTo>
                  <a:lnTo>
                    <a:pt x="151590" y="414680"/>
                  </a:lnTo>
                  <a:lnTo>
                    <a:pt x="150828" y="413918"/>
                  </a:lnTo>
                  <a:lnTo>
                    <a:pt x="150193" y="413156"/>
                  </a:lnTo>
                  <a:lnTo>
                    <a:pt x="149431" y="412394"/>
                  </a:lnTo>
                  <a:lnTo>
                    <a:pt x="104997" y="410144"/>
                  </a:lnTo>
                  <a:lnTo>
                    <a:pt x="66754" y="398012"/>
                  </a:lnTo>
                  <a:lnTo>
                    <a:pt x="24844" y="351815"/>
                  </a:lnTo>
                  <a:lnTo>
                    <a:pt x="24681" y="336754"/>
                  </a:lnTo>
                  <a:lnTo>
                    <a:pt x="29733" y="322193"/>
                  </a:lnTo>
                  <a:lnTo>
                    <a:pt x="39739" y="308631"/>
                  </a:lnTo>
                  <a:lnTo>
                    <a:pt x="54435" y="296570"/>
                  </a:lnTo>
                  <a:lnTo>
                    <a:pt x="21288" y="278191"/>
                  </a:lnTo>
                  <a:lnTo>
                    <a:pt x="2714" y="254216"/>
                  </a:lnTo>
                  <a:lnTo>
                    <a:pt x="0" y="227669"/>
                  </a:lnTo>
                  <a:lnTo>
                    <a:pt x="14430" y="201574"/>
                  </a:lnTo>
                  <a:lnTo>
                    <a:pt x="30277" y="188543"/>
                  </a:lnTo>
                  <a:lnTo>
                    <a:pt x="50339" y="178286"/>
                  </a:lnTo>
                  <a:lnTo>
                    <a:pt x="73687" y="171195"/>
                  </a:lnTo>
                  <a:lnTo>
                    <a:pt x="99393" y="167665"/>
                  </a:lnTo>
                  <a:lnTo>
                    <a:pt x="100409" y="166014"/>
                  </a:lnTo>
                  <a:close/>
                </a:path>
                <a:path w="1113154" h="504825">
                  <a:moveTo>
                    <a:pt x="120856" y="303936"/>
                  </a:moveTo>
                  <a:lnTo>
                    <a:pt x="103780" y="303916"/>
                  </a:lnTo>
                  <a:lnTo>
                    <a:pt x="87026" y="302349"/>
                  </a:lnTo>
                  <a:lnTo>
                    <a:pt x="70867" y="299257"/>
                  </a:lnTo>
                  <a:lnTo>
                    <a:pt x="55578" y="294665"/>
                  </a:lnTo>
                </a:path>
                <a:path w="1113154" h="504825">
                  <a:moveTo>
                    <a:pt x="178387" y="405790"/>
                  </a:moveTo>
                  <a:lnTo>
                    <a:pt x="171440" y="407288"/>
                  </a:lnTo>
                  <a:lnTo>
                    <a:pt x="164337" y="408537"/>
                  </a:lnTo>
                  <a:lnTo>
                    <a:pt x="157116" y="409523"/>
                  </a:lnTo>
                  <a:lnTo>
                    <a:pt x="149812" y="410235"/>
                  </a:lnTo>
                </a:path>
                <a:path w="1113154" h="504825">
                  <a:moveTo>
                    <a:pt x="424259" y="454685"/>
                  </a:moveTo>
                  <a:lnTo>
                    <a:pt x="419330" y="449832"/>
                  </a:lnTo>
                  <a:lnTo>
                    <a:pt x="414829" y="444811"/>
                  </a:lnTo>
                  <a:lnTo>
                    <a:pt x="410757" y="439648"/>
                  </a:lnTo>
                  <a:lnTo>
                    <a:pt x="407114" y="434365"/>
                  </a:lnTo>
                </a:path>
                <a:path w="1113154" h="504825">
                  <a:moveTo>
                    <a:pt x="742267" y="404012"/>
                  </a:moveTo>
                  <a:lnTo>
                    <a:pt x="741251" y="411632"/>
                  </a:lnTo>
                  <a:lnTo>
                    <a:pt x="738965" y="419125"/>
                  </a:lnTo>
                  <a:lnTo>
                    <a:pt x="735409" y="426364"/>
                  </a:lnTo>
                </a:path>
                <a:path w="1113154" h="504825">
                  <a:moveTo>
                    <a:pt x="878919" y="266217"/>
                  </a:moveTo>
                  <a:lnTo>
                    <a:pt x="913820" y="280862"/>
                  </a:lnTo>
                  <a:lnTo>
                    <a:pt x="940292" y="300507"/>
                  </a:lnTo>
                  <a:lnTo>
                    <a:pt x="957000" y="323867"/>
                  </a:lnTo>
                  <a:lnTo>
                    <a:pt x="962612" y="349656"/>
                  </a:lnTo>
                </a:path>
                <a:path w="1113154" h="504825">
                  <a:moveTo>
                    <a:pt x="1076404" y="177571"/>
                  </a:moveTo>
                  <a:lnTo>
                    <a:pt x="1069302" y="186346"/>
                  </a:lnTo>
                  <a:lnTo>
                    <a:pt x="1060640" y="194526"/>
                  </a:lnTo>
                  <a:lnTo>
                    <a:pt x="1050526" y="202039"/>
                  </a:lnTo>
                  <a:lnTo>
                    <a:pt x="1039066" y="208813"/>
                  </a:lnTo>
                </a:path>
                <a:path w="1113154" h="504825">
                  <a:moveTo>
                    <a:pt x="986869" y="61620"/>
                  </a:moveTo>
                  <a:lnTo>
                    <a:pt x="988266" y="66446"/>
                  </a:lnTo>
                  <a:lnTo>
                    <a:pt x="989028" y="71399"/>
                  </a:lnTo>
                  <a:lnTo>
                    <a:pt x="988901" y="76352"/>
                  </a:lnTo>
                </a:path>
                <a:path w="1113154" h="504825">
                  <a:moveTo>
                    <a:pt x="748744" y="44348"/>
                  </a:moveTo>
                  <a:lnTo>
                    <a:pt x="752723" y="39375"/>
                  </a:lnTo>
                  <a:lnTo>
                    <a:pt x="757237" y="34569"/>
                  </a:lnTo>
                  <a:lnTo>
                    <a:pt x="762299" y="29954"/>
                  </a:lnTo>
                  <a:lnTo>
                    <a:pt x="767921" y="25552"/>
                  </a:lnTo>
                </a:path>
                <a:path w="1113154" h="504825">
                  <a:moveTo>
                    <a:pt x="570182" y="53365"/>
                  </a:moveTo>
                  <a:lnTo>
                    <a:pt x="572087" y="47777"/>
                  </a:lnTo>
                  <a:lnTo>
                    <a:pt x="575262" y="42316"/>
                  </a:lnTo>
                  <a:lnTo>
                    <a:pt x="579453" y="37109"/>
                  </a:lnTo>
                </a:path>
                <a:path w="1113154" h="504825">
                  <a:moveTo>
                    <a:pt x="360505" y="58826"/>
                  </a:moveTo>
                  <a:lnTo>
                    <a:pt x="369456" y="62323"/>
                  </a:lnTo>
                  <a:lnTo>
                    <a:pt x="378015" y="66129"/>
                  </a:lnTo>
                  <a:lnTo>
                    <a:pt x="386169" y="70221"/>
                  </a:lnTo>
                  <a:lnTo>
                    <a:pt x="393906" y="74574"/>
                  </a:lnTo>
                </a:path>
                <a:path w="1113154" h="504825">
                  <a:moveTo>
                    <a:pt x="106251" y="182651"/>
                  </a:moveTo>
                  <a:lnTo>
                    <a:pt x="103584" y="177190"/>
                  </a:lnTo>
                  <a:lnTo>
                    <a:pt x="101679" y="171602"/>
                  </a:lnTo>
                  <a:lnTo>
                    <a:pt x="100409" y="166014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9016745" y="4535804"/>
            <a:ext cx="513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false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777228" y="4887467"/>
            <a:ext cx="1630680" cy="413384"/>
          </a:xfrm>
          <a:prstGeom prst="rect">
            <a:avLst/>
          </a:prstGeom>
          <a:solidFill>
            <a:srgbClr val="F49D50"/>
          </a:solidFill>
          <a:ln w="12192">
            <a:solidFill>
              <a:srgbClr val="2795AA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215265">
              <a:lnSpc>
                <a:spcPct val="100000"/>
              </a:lnSpc>
              <a:spcBef>
                <a:spcPts val="500"/>
              </a:spcBef>
            </a:pPr>
            <a:r>
              <a:rPr sz="1800" spc="-5" dirty="0">
                <a:latin typeface="Trebuchet MS"/>
                <a:cs typeface="Trebuchet MS"/>
              </a:rPr>
              <a:t>Explanation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595871" y="5358384"/>
            <a:ext cx="5440680" cy="12420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595871" y="5358384"/>
            <a:ext cx="5440680" cy="1242060"/>
          </a:xfrm>
          <a:prstGeom prst="rect">
            <a:avLst/>
          </a:prstGeom>
          <a:ln w="9144">
            <a:solidFill>
              <a:srgbClr val="39CDE7"/>
            </a:solidFill>
          </a:ln>
        </p:spPr>
        <p:txBody>
          <a:bodyPr vert="horz" wrap="square" lIns="0" tIns="205104" rIns="0" bIns="0" rtlCol="0">
            <a:spAutoFit/>
          </a:bodyPr>
          <a:lstStyle/>
          <a:p>
            <a:pPr marL="434340" indent="-344170">
              <a:lnSpc>
                <a:spcPct val="100000"/>
              </a:lnSpc>
              <a:spcBef>
                <a:spcPts val="1614"/>
              </a:spcBef>
              <a:buAutoNum type="arabicPeriod"/>
              <a:tabLst>
                <a:tab pos="434340" algn="l"/>
                <a:tab pos="434975" algn="l"/>
              </a:tabLst>
            </a:pPr>
            <a:r>
              <a:rPr sz="1800" spc="-5" dirty="0">
                <a:latin typeface="Trebuchet MS"/>
                <a:cs typeface="Trebuchet MS"/>
              </a:rPr>
              <a:t>Expression </a:t>
            </a:r>
            <a:r>
              <a:rPr sz="1800" dirty="0">
                <a:latin typeface="Trebuchet MS"/>
                <a:cs typeface="Trebuchet MS"/>
              </a:rPr>
              <a:t>1 is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evaluated</a:t>
            </a:r>
            <a:endParaRPr sz="1800">
              <a:latin typeface="Trebuchet MS"/>
              <a:cs typeface="Trebuchet MS"/>
            </a:endParaRPr>
          </a:p>
          <a:p>
            <a:pPr marL="434340" indent="-344170">
              <a:lnSpc>
                <a:spcPct val="100000"/>
              </a:lnSpc>
              <a:buAutoNum type="arabicPeriod"/>
              <a:tabLst>
                <a:tab pos="434340" algn="l"/>
                <a:tab pos="434975" algn="l"/>
              </a:tabLst>
            </a:pPr>
            <a:r>
              <a:rPr sz="1800" spc="-5" dirty="0">
                <a:latin typeface="Trebuchet MS"/>
                <a:cs typeface="Trebuchet MS"/>
              </a:rPr>
              <a:t>If it returns true, expression </a:t>
            </a:r>
            <a:r>
              <a:rPr sz="1800" dirty="0">
                <a:latin typeface="Trebuchet MS"/>
                <a:cs typeface="Trebuchet MS"/>
              </a:rPr>
              <a:t>2 is </a:t>
            </a:r>
            <a:r>
              <a:rPr sz="1800" spc="-5" dirty="0">
                <a:latin typeface="Trebuchet MS"/>
                <a:cs typeface="Trebuchet MS"/>
              </a:rPr>
              <a:t>carried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out.</a:t>
            </a:r>
            <a:endParaRPr sz="1800">
              <a:latin typeface="Trebuchet MS"/>
              <a:cs typeface="Trebuchet MS"/>
            </a:endParaRPr>
          </a:p>
          <a:p>
            <a:pPr marL="434340" indent="-344170">
              <a:lnSpc>
                <a:spcPct val="100000"/>
              </a:lnSpc>
              <a:buAutoNum type="arabicPeriod"/>
              <a:tabLst>
                <a:tab pos="434340" algn="l"/>
                <a:tab pos="434975" algn="l"/>
              </a:tabLst>
            </a:pPr>
            <a:r>
              <a:rPr sz="1800" spc="-5" dirty="0">
                <a:latin typeface="Trebuchet MS"/>
                <a:cs typeface="Trebuchet MS"/>
              </a:rPr>
              <a:t>If it returns false, expression </a:t>
            </a:r>
            <a:r>
              <a:rPr sz="1800" dirty="0">
                <a:latin typeface="Trebuchet MS"/>
                <a:cs typeface="Trebuchet MS"/>
              </a:rPr>
              <a:t>3 is </a:t>
            </a:r>
            <a:r>
              <a:rPr sz="1800" spc="-5" dirty="0">
                <a:latin typeface="Trebuchet MS"/>
                <a:cs typeface="Trebuchet MS"/>
              </a:rPr>
              <a:t>carried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out.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970532"/>
            <a:ext cx="10437876" cy="3215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85704" y="1970532"/>
            <a:ext cx="1603248" cy="1447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09600"/>
            <a:ext cx="10438130" cy="1369060"/>
          </a:xfrm>
          <a:custGeom>
            <a:avLst/>
            <a:gdLst/>
            <a:ahLst/>
            <a:cxnLst/>
            <a:rect l="l" t="t" r="r" b="b"/>
            <a:pathLst>
              <a:path w="10438130" h="1369060">
                <a:moveTo>
                  <a:pt x="10437876" y="0"/>
                </a:moveTo>
                <a:lnTo>
                  <a:pt x="0" y="0"/>
                </a:lnTo>
                <a:lnTo>
                  <a:pt x="0" y="1368552"/>
                </a:lnTo>
                <a:lnTo>
                  <a:pt x="10437876" y="1368552"/>
                </a:lnTo>
                <a:lnTo>
                  <a:pt x="10437876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585704" y="609600"/>
            <a:ext cx="1603375" cy="1369060"/>
          </a:xfrm>
          <a:custGeom>
            <a:avLst/>
            <a:gdLst/>
            <a:ahLst/>
            <a:cxnLst/>
            <a:rect l="l" t="t" r="r" b="b"/>
            <a:pathLst>
              <a:path w="1603375" h="1369060">
                <a:moveTo>
                  <a:pt x="1603248" y="0"/>
                </a:moveTo>
                <a:lnTo>
                  <a:pt x="0" y="0"/>
                </a:lnTo>
                <a:lnTo>
                  <a:pt x="0" y="1368552"/>
                </a:lnTo>
                <a:lnTo>
                  <a:pt x="1603248" y="1368552"/>
                </a:lnTo>
                <a:lnTo>
                  <a:pt x="1603248" y="0"/>
                </a:lnTo>
                <a:close/>
              </a:path>
            </a:pathLst>
          </a:custGeom>
          <a:solidFill>
            <a:srgbClr val="39C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68160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Conditional </a:t>
            </a:r>
            <a:r>
              <a:rPr dirty="0"/>
              <a:t>operator:</a:t>
            </a:r>
            <a:r>
              <a:rPr spc="-75" dirty="0"/>
              <a:t> </a:t>
            </a:r>
            <a:r>
              <a:rPr spc="-5" dirty="0"/>
              <a:t>illustration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0555" y="1949957"/>
            <a:ext cx="92233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The value generated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by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conditional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operator can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also be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assigned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variable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0555" y="2350770"/>
            <a:ext cx="57264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Thus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the previous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program can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also be written</a:t>
            </a:r>
            <a:r>
              <a:rPr sz="2000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as: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66216" y="3125723"/>
            <a:ext cx="5567680" cy="2092960"/>
            <a:chOff x="966216" y="3125723"/>
            <a:chExt cx="5567680" cy="2092960"/>
          </a:xfrm>
        </p:grpSpPr>
        <p:sp>
          <p:nvSpPr>
            <p:cNvPr id="11" name="object 11"/>
            <p:cNvSpPr/>
            <p:nvPr/>
          </p:nvSpPr>
          <p:spPr>
            <a:xfrm>
              <a:off x="972312" y="3131819"/>
              <a:ext cx="5554980" cy="2080260"/>
            </a:xfrm>
            <a:custGeom>
              <a:avLst/>
              <a:gdLst/>
              <a:ahLst/>
              <a:cxnLst/>
              <a:rect l="l" t="t" r="r" b="b"/>
              <a:pathLst>
                <a:path w="5554980" h="2080260">
                  <a:moveTo>
                    <a:pt x="5554980" y="0"/>
                  </a:moveTo>
                  <a:lnTo>
                    <a:pt x="0" y="0"/>
                  </a:lnTo>
                  <a:lnTo>
                    <a:pt x="0" y="32004"/>
                  </a:lnTo>
                  <a:lnTo>
                    <a:pt x="0" y="1813560"/>
                  </a:lnTo>
                  <a:lnTo>
                    <a:pt x="0" y="2080260"/>
                  </a:lnTo>
                  <a:lnTo>
                    <a:pt x="5554980" y="2080260"/>
                  </a:lnTo>
                  <a:lnTo>
                    <a:pt x="5554980" y="1813560"/>
                  </a:lnTo>
                  <a:lnTo>
                    <a:pt x="5554980" y="32004"/>
                  </a:lnTo>
                  <a:lnTo>
                    <a:pt x="55549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72312" y="3131819"/>
              <a:ext cx="5554980" cy="2080260"/>
            </a:xfrm>
            <a:custGeom>
              <a:avLst/>
              <a:gdLst/>
              <a:ahLst/>
              <a:cxnLst/>
              <a:rect l="l" t="t" r="r" b="b"/>
              <a:pathLst>
                <a:path w="5554980" h="2080260">
                  <a:moveTo>
                    <a:pt x="0" y="2080259"/>
                  </a:moveTo>
                  <a:lnTo>
                    <a:pt x="5554980" y="2080259"/>
                  </a:lnTo>
                  <a:lnTo>
                    <a:pt x="5554980" y="0"/>
                  </a:lnTo>
                  <a:lnTo>
                    <a:pt x="0" y="0"/>
                  </a:lnTo>
                  <a:lnTo>
                    <a:pt x="0" y="208025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050442" y="3056635"/>
            <a:ext cx="2238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#include&lt;iostream.h&gt;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50442" y="3330955"/>
            <a:ext cx="382714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void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main()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513715" algn="l"/>
              </a:tabLst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{int	a,b,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large;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cout&lt;&lt;“Enter two numbers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:”&lt;&lt;endl; 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cin&gt;&gt;a&gt;&gt;b;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large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=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a&gt;b?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 :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b;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cout&lt;&lt;“\n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larger no is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:”&lt;&lt;large;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63142" y="5003782"/>
            <a:ext cx="84455" cy="26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35736" y="5416296"/>
            <a:ext cx="5567680" cy="127762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8382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66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Enter two numbers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 marL="9652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24</a:t>
            </a:r>
            <a:endParaRPr sz="1800">
              <a:latin typeface="Trebuchet MS"/>
              <a:cs typeface="Trebuchet MS"/>
            </a:endParaRPr>
          </a:p>
          <a:p>
            <a:pPr marL="9652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22</a:t>
            </a:r>
            <a:endParaRPr sz="1800">
              <a:latin typeface="Trebuchet MS"/>
              <a:cs typeface="Trebuchet MS"/>
            </a:endParaRPr>
          </a:p>
          <a:p>
            <a:pPr marL="9652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larger no is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24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5260" y="2750820"/>
            <a:ext cx="1155700" cy="413384"/>
          </a:xfrm>
          <a:prstGeom prst="rect">
            <a:avLst/>
          </a:prstGeom>
          <a:solidFill>
            <a:srgbClr val="F49D50"/>
          </a:solidFill>
          <a:ln w="12192">
            <a:solidFill>
              <a:srgbClr val="2795AA"/>
            </a:solidFill>
          </a:ln>
        </p:spPr>
        <p:txBody>
          <a:bodyPr vert="horz" wrap="square" lIns="0" tIns="64769" rIns="0" bIns="0" rtlCol="0">
            <a:spAutoFit/>
          </a:bodyPr>
          <a:lstStyle/>
          <a:p>
            <a:pPr marL="333375">
              <a:lnSpc>
                <a:spcPct val="100000"/>
              </a:lnSpc>
              <a:spcBef>
                <a:spcPts val="509"/>
              </a:spcBef>
            </a:pPr>
            <a:r>
              <a:rPr sz="1800" spc="-5" dirty="0">
                <a:latin typeface="Trebuchet MS"/>
                <a:cs typeface="Trebuchet MS"/>
              </a:rPr>
              <a:t>code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9539" y="4945379"/>
            <a:ext cx="1155700" cy="413384"/>
          </a:xfrm>
          <a:prstGeom prst="rect">
            <a:avLst/>
          </a:prstGeom>
          <a:solidFill>
            <a:srgbClr val="F49D50"/>
          </a:solidFill>
          <a:ln w="12192">
            <a:solidFill>
              <a:srgbClr val="2795AA"/>
            </a:solidFill>
          </a:ln>
        </p:spPr>
        <p:txBody>
          <a:bodyPr vert="horz" wrap="square" lIns="0" tIns="64769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509"/>
              </a:spcBef>
            </a:pPr>
            <a:r>
              <a:rPr sz="1800" spc="-10" dirty="0">
                <a:latin typeface="Trebuchet MS"/>
                <a:cs typeface="Trebuchet MS"/>
              </a:rPr>
              <a:t>output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624828" y="2763011"/>
            <a:ext cx="1153795" cy="413384"/>
          </a:xfrm>
          <a:prstGeom prst="rect">
            <a:avLst/>
          </a:prstGeom>
          <a:solidFill>
            <a:srgbClr val="F49D50"/>
          </a:solidFill>
          <a:ln w="12192">
            <a:solidFill>
              <a:srgbClr val="2795AA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500"/>
              </a:spcBef>
            </a:pPr>
            <a:r>
              <a:rPr sz="1800" spc="-15" dirty="0">
                <a:latin typeface="Trebuchet MS"/>
                <a:cs typeface="Trebuchet MS"/>
              </a:rPr>
              <a:t>Working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080250" y="3239770"/>
            <a:ext cx="3578860" cy="1064260"/>
            <a:chOff x="7080250" y="3239770"/>
            <a:chExt cx="3578860" cy="1064260"/>
          </a:xfrm>
        </p:grpSpPr>
        <p:sp>
          <p:nvSpPr>
            <p:cNvPr id="21" name="object 21"/>
            <p:cNvSpPr/>
            <p:nvPr/>
          </p:nvSpPr>
          <p:spPr>
            <a:xfrm>
              <a:off x="7086600" y="3246120"/>
              <a:ext cx="3566160" cy="1051560"/>
            </a:xfrm>
            <a:custGeom>
              <a:avLst/>
              <a:gdLst/>
              <a:ahLst/>
              <a:cxnLst/>
              <a:rect l="l" t="t" r="r" b="b"/>
              <a:pathLst>
                <a:path w="3566159" h="1051560">
                  <a:moveTo>
                    <a:pt x="3566159" y="0"/>
                  </a:moveTo>
                  <a:lnTo>
                    <a:pt x="0" y="0"/>
                  </a:lnTo>
                  <a:lnTo>
                    <a:pt x="0" y="1051559"/>
                  </a:lnTo>
                  <a:lnTo>
                    <a:pt x="3566159" y="1051559"/>
                  </a:lnTo>
                  <a:lnTo>
                    <a:pt x="35661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086600" y="3246120"/>
              <a:ext cx="3566160" cy="1051560"/>
            </a:xfrm>
            <a:custGeom>
              <a:avLst/>
              <a:gdLst/>
              <a:ahLst/>
              <a:cxnLst/>
              <a:rect l="l" t="t" r="r" b="b"/>
              <a:pathLst>
                <a:path w="3566159" h="1051560">
                  <a:moveTo>
                    <a:pt x="0" y="1051559"/>
                  </a:moveTo>
                  <a:lnTo>
                    <a:pt x="3566159" y="1051559"/>
                  </a:lnTo>
                  <a:lnTo>
                    <a:pt x="3566159" y="0"/>
                  </a:lnTo>
                  <a:lnTo>
                    <a:pt x="0" y="0"/>
                  </a:lnTo>
                  <a:lnTo>
                    <a:pt x="0" y="105155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558278" y="3273678"/>
            <a:ext cx="660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lar</a:t>
            </a:r>
            <a:r>
              <a:rPr sz="1800" spc="-10" dirty="0">
                <a:latin typeface="Trebuchet MS"/>
                <a:cs typeface="Trebuchet MS"/>
              </a:rPr>
              <a:t>g</a:t>
            </a:r>
            <a:r>
              <a:rPr sz="1800" spc="-5" dirty="0">
                <a:latin typeface="Trebuchet MS"/>
                <a:cs typeface="Trebuchet MS"/>
              </a:rPr>
              <a:t>e=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8703309" y="3530853"/>
            <a:ext cx="1585595" cy="347980"/>
            <a:chOff x="8703309" y="3530853"/>
            <a:chExt cx="1585595" cy="347980"/>
          </a:xfrm>
        </p:grpSpPr>
        <p:sp>
          <p:nvSpPr>
            <p:cNvPr id="25" name="object 25"/>
            <p:cNvSpPr/>
            <p:nvPr/>
          </p:nvSpPr>
          <p:spPr>
            <a:xfrm>
              <a:off x="8709659" y="3541775"/>
              <a:ext cx="378460" cy="330835"/>
            </a:xfrm>
            <a:custGeom>
              <a:avLst/>
              <a:gdLst/>
              <a:ahLst/>
              <a:cxnLst/>
              <a:rect l="l" t="t" r="r" b="b"/>
              <a:pathLst>
                <a:path w="378459" h="330835">
                  <a:moveTo>
                    <a:pt x="188975" y="0"/>
                  </a:moveTo>
                  <a:lnTo>
                    <a:pt x="138729" y="5907"/>
                  </a:lnTo>
                  <a:lnTo>
                    <a:pt x="93584" y="22577"/>
                  </a:lnTo>
                  <a:lnTo>
                    <a:pt x="55340" y="48434"/>
                  </a:lnTo>
                  <a:lnTo>
                    <a:pt x="25795" y="81900"/>
                  </a:lnTo>
                  <a:lnTo>
                    <a:pt x="6748" y="121399"/>
                  </a:lnTo>
                  <a:lnTo>
                    <a:pt x="0" y="165354"/>
                  </a:lnTo>
                  <a:lnTo>
                    <a:pt x="6748" y="209308"/>
                  </a:lnTo>
                  <a:lnTo>
                    <a:pt x="25795" y="248807"/>
                  </a:lnTo>
                  <a:lnTo>
                    <a:pt x="55340" y="282273"/>
                  </a:lnTo>
                  <a:lnTo>
                    <a:pt x="93584" y="308130"/>
                  </a:lnTo>
                  <a:lnTo>
                    <a:pt x="138729" y="324800"/>
                  </a:lnTo>
                  <a:lnTo>
                    <a:pt x="188975" y="330707"/>
                  </a:lnTo>
                  <a:lnTo>
                    <a:pt x="239222" y="324800"/>
                  </a:lnTo>
                  <a:lnTo>
                    <a:pt x="284367" y="308130"/>
                  </a:lnTo>
                  <a:lnTo>
                    <a:pt x="322611" y="282273"/>
                  </a:lnTo>
                  <a:lnTo>
                    <a:pt x="352156" y="248807"/>
                  </a:lnTo>
                  <a:lnTo>
                    <a:pt x="371203" y="209308"/>
                  </a:lnTo>
                  <a:lnTo>
                    <a:pt x="377951" y="165354"/>
                  </a:lnTo>
                  <a:lnTo>
                    <a:pt x="371203" y="121399"/>
                  </a:lnTo>
                  <a:lnTo>
                    <a:pt x="352156" y="81900"/>
                  </a:lnTo>
                  <a:lnTo>
                    <a:pt x="322611" y="48434"/>
                  </a:lnTo>
                  <a:lnTo>
                    <a:pt x="284367" y="22577"/>
                  </a:lnTo>
                  <a:lnTo>
                    <a:pt x="239222" y="5907"/>
                  </a:lnTo>
                  <a:lnTo>
                    <a:pt x="188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709659" y="3541775"/>
              <a:ext cx="378460" cy="330835"/>
            </a:xfrm>
            <a:custGeom>
              <a:avLst/>
              <a:gdLst/>
              <a:ahLst/>
              <a:cxnLst/>
              <a:rect l="l" t="t" r="r" b="b"/>
              <a:pathLst>
                <a:path w="378459" h="330835">
                  <a:moveTo>
                    <a:pt x="0" y="165354"/>
                  </a:moveTo>
                  <a:lnTo>
                    <a:pt x="6748" y="121399"/>
                  </a:lnTo>
                  <a:lnTo>
                    <a:pt x="25795" y="81900"/>
                  </a:lnTo>
                  <a:lnTo>
                    <a:pt x="55340" y="48434"/>
                  </a:lnTo>
                  <a:lnTo>
                    <a:pt x="93584" y="22577"/>
                  </a:lnTo>
                  <a:lnTo>
                    <a:pt x="138729" y="5907"/>
                  </a:lnTo>
                  <a:lnTo>
                    <a:pt x="188975" y="0"/>
                  </a:lnTo>
                  <a:lnTo>
                    <a:pt x="239222" y="5907"/>
                  </a:lnTo>
                  <a:lnTo>
                    <a:pt x="284367" y="22577"/>
                  </a:lnTo>
                  <a:lnTo>
                    <a:pt x="322611" y="48434"/>
                  </a:lnTo>
                  <a:lnTo>
                    <a:pt x="352156" y="81900"/>
                  </a:lnTo>
                  <a:lnTo>
                    <a:pt x="371203" y="121399"/>
                  </a:lnTo>
                  <a:lnTo>
                    <a:pt x="377951" y="165354"/>
                  </a:lnTo>
                  <a:lnTo>
                    <a:pt x="371203" y="209308"/>
                  </a:lnTo>
                  <a:lnTo>
                    <a:pt x="352156" y="248807"/>
                  </a:lnTo>
                  <a:lnTo>
                    <a:pt x="322611" y="282273"/>
                  </a:lnTo>
                  <a:lnTo>
                    <a:pt x="284367" y="308130"/>
                  </a:lnTo>
                  <a:lnTo>
                    <a:pt x="239222" y="324800"/>
                  </a:lnTo>
                  <a:lnTo>
                    <a:pt x="188975" y="330707"/>
                  </a:lnTo>
                  <a:lnTo>
                    <a:pt x="138729" y="324800"/>
                  </a:lnTo>
                  <a:lnTo>
                    <a:pt x="93584" y="308130"/>
                  </a:lnTo>
                  <a:lnTo>
                    <a:pt x="55340" y="282273"/>
                  </a:lnTo>
                  <a:lnTo>
                    <a:pt x="25795" y="248807"/>
                  </a:lnTo>
                  <a:lnTo>
                    <a:pt x="6748" y="209308"/>
                  </a:lnTo>
                  <a:lnTo>
                    <a:pt x="0" y="16535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346691" y="3537203"/>
              <a:ext cx="378460" cy="329565"/>
            </a:xfrm>
            <a:custGeom>
              <a:avLst/>
              <a:gdLst/>
              <a:ahLst/>
              <a:cxnLst/>
              <a:rect l="l" t="t" r="r" b="b"/>
              <a:pathLst>
                <a:path w="378459" h="329564">
                  <a:moveTo>
                    <a:pt x="188975" y="0"/>
                  </a:moveTo>
                  <a:lnTo>
                    <a:pt x="138729" y="5877"/>
                  </a:lnTo>
                  <a:lnTo>
                    <a:pt x="93584" y="22464"/>
                  </a:lnTo>
                  <a:lnTo>
                    <a:pt x="55340" y="48196"/>
                  </a:lnTo>
                  <a:lnTo>
                    <a:pt x="25795" y="81505"/>
                  </a:lnTo>
                  <a:lnTo>
                    <a:pt x="6748" y="120826"/>
                  </a:lnTo>
                  <a:lnTo>
                    <a:pt x="0" y="164592"/>
                  </a:lnTo>
                  <a:lnTo>
                    <a:pt x="6748" y="208357"/>
                  </a:lnTo>
                  <a:lnTo>
                    <a:pt x="25795" y="247678"/>
                  </a:lnTo>
                  <a:lnTo>
                    <a:pt x="55340" y="280987"/>
                  </a:lnTo>
                  <a:lnTo>
                    <a:pt x="93584" y="306719"/>
                  </a:lnTo>
                  <a:lnTo>
                    <a:pt x="138729" y="323306"/>
                  </a:lnTo>
                  <a:lnTo>
                    <a:pt x="188975" y="329184"/>
                  </a:lnTo>
                  <a:lnTo>
                    <a:pt x="239222" y="323306"/>
                  </a:lnTo>
                  <a:lnTo>
                    <a:pt x="284367" y="306719"/>
                  </a:lnTo>
                  <a:lnTo>
                    <a:pt x="322611" y="280987"/>
                  </a:lnTo>
                  <a:lnTo>
                    <a:pt x="352156" y="247678"/>
                  </a:lnTo>
                  <a:lnTo>
                    <a:pt x="371203" y="208357"/>
                  </a:lnTo>
                  <a:lnTo>
                    <a:pt x="377951" y="164592"/>
                  </a:lnTo>
                  <a:lnTo>
                    <a:pt x="371203" y="120826"/>
                  </a:lnTo>
                  <a:lnTo>
                    <a:pt x="352156" y="81505"/>
                  </a:lnTo>
                  <a:lnTo>
                    <a:pt x="322611" y="48196"/>
                  </a:lnTo>
                  <a:lnTo>
                    <a:pt x="284367" y="22464"/>
                  </a:lnTo>
                  <a:lnTo>
                    <a:pt x="239222" y="5877"/>
                  </a:lnTo>
                  <a:lnTo>
                    <a:pt x="188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346691" y="3537203"/>
              <a:ext cx="378460" cy="329565"/>
            </a:xfrm>
            <a:custGeom>
              <a:avLst/>
              <a:gdLst/>
              <a:ahLst/>
              <a:cxnLst/>
              <a:rect l="l" t="t" r="r" b="b"/>
              <a:pathLst>
                <a:path w="378459" h="329564">
                  <a:moveTo>
                    <a:pt x="0" y="164592"/>
                  </a:moveTo>
                  <a:lnTo>
                    <a:pt x="6748" y="120826"/>
                  </a:lnTo>
                  <a:lnTo>
                    <a:pt x="25795" y="81505"/>
                  </a:lnTo>
                  <a:lnTo>
                    <a:pt x="55340" y="48196"/>
                  </a:lnTo>
                  <a:lnTo>
                    <a:pt x="93584" y="22464"/>
                  </a:lnTo>
                  <a:lnTo>
                    <a:pt x="138729" y="5877"/>
                  </a:lnTo>
                  <a:lnTo>
                    <a:pt x="188975" y="0"/>
                  </a:lnTo>
                  <a:lnTo>
                    <a:pt x="239222" y="5877"/>
                  </a:lnTo>
                  <a:lnTo>
                    <a:pt x="284367" y="22464"/>
                  </a:lnTo>
                  <a:lnTo>
                    <a:pt x="322611" y="48196"/>
                  </a:lnTo>
                  <a:lnTo>
                    <a:pt x="352156" y="81505"/>
                  </a:lnTo>
                  <a:lnTo>
                    <a:pt x="371203" y="120826"/>
                  </a:lnTo>
                  <a:lnTo>
                    <a:pt x="377951" y="164592"/>
                  </a:lnTo>
                  <a:lnTo>
                    <a:pt x="371203" y="208357"/>
                  </a:lnTo>
                  <a:lnTo>
                    <a:pt x="352156" y="247678"/>
                  </a:lnTo>
                  <a:lnTo>
                    <a:pt x="322611" y="280987"/>
                  </a:lnTo>
                  <a:lnTo>
                    <a:pt x="284367" y="306719"/>
                  </a:lnTo>
                  <a:lnTo>
                    <a:pt x="239222" y="323306"/>
                  </a:lnTo>
                  <a:lnTo>
                    <a:pt x="188975" y="329184"/>
                  </a:lnTo>
                  <a:lnTo>
                    <a:pt x="138729" y="323306"/>
                  </a:lnTo>
                  <a:lnTo>
                    <a:pt x="93584" y="306719"/>
                  </a:lnTo>
                  <a:lnTo>
                    <a:pt x="55340" y="280987"/>
                  </a:lnTo>
                  <a:lnTo>
                    <a:pt x="25795" y="247678"/>
                  </a:lnTo>
                  <a:lnTo>
                    <a:pt x="6748" y="208357"/>
                  </a:lnTo>
                  <a:lnTo>
                    <a:pt x="0" y="16459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904475" y="3537203"/>
              <a:ext cx="378460" cy="329565"/>
            </a:xfrm>
            <a:custGeom>
              <a:avLst/>
              <a:gdLst/>
              <a:ahLst/>
              <a:cxnLst/>
              <a:rect l="l" t="t" r="r" b="b"/>
              <a:pathLst>
                <a:path w="378459" h="329564">
                  <a:moveTo>
                    <a:pt x="188975" y="0"/>
                  </a:moveTo>
                  <a:lnTo>
                    <a:pt x="138729" y="5877"/>
                  </a:lnTo>
                  <a:lnTo>
                    <a:pt x="93584" y="22464"/>
                  </a:lnTo>
                  <a:lnTo>
                    <a:pt x="55340" y="48196"/>
                  </a:lnTo>
                  <a:lnTo>
                    <a:pt x="25795" y="81505"/>
                  </a:lnTo>
                  <a:lnTo>
                    <a:pt x="6748" y="120826"/>
                  </a:lnTo>
                  <a:lnTo>
                    <a:pt x="0" y="164592"/>
                  </a:lnTo>
                  <a:lnTo>
                    <a:pt x="6748" y="208357"/>
                  </a:lnTo>
                  <a:lnTo>
                    <a:pt x="25795" y="247678"/>
                  </a:lnTo>
                  <a:lnTo>
                    <a:pt x="55340" y="280987"/>
                  </a:lnTo>
                  <a:lnTo>
                    <a:pt x="93584" y="306719"/>
                  </a:lnTo>
                  <a:lnTo>
                    <a:pt x="138729" y="323306"/>
                  </a:lnTo>
                  <a:lnTo>
                    <a:pt x="188975" y="329184"/>
                  </a:lnTo>
                  <a:lnTo>
                    <a:pt x="239222" y="323306"/>
                  </a:lnTo>
                  <a:lnTo>
                    <a:pt x="284367" y="306719"/>
                  </a:lnTo>
                  <a:lnTo>
                    <a:pt x="322611" y="280987"/>
                  </a:lnTo>
                  <a:lnTo>
                    <a:pt x="352156" y="247678"/>
                  </a:lnTo>
                  <a:lnTo>
                    <a:pt x="371203" y="208357"/>
                  </a:lnTo>
                  <a:lnTo>
                    <a:pt x="377951" y="164592"/>
                  </a:lnTo>
                  <a:lnTo>
                    <a:pt x="371203" y="120826"/>
                  </a:lnTo>
                  <a:lnTo>
                    <a:pt x="352156" y="81505"/>
                  </a:lnTo>
                  <a:lnTo>
                    <a:pt x="322611" y="48196"/>
                  </a:lnTo>
                  <a:lnTo>
                    <a:pt x="284367" y="22464"/>
                  </a:lnTo>
                  <a:lnTo>
                    <a:pt x="239222" y="5877"/>
                  </a:lnTo>
                  <a:lnTo>
                    <a:pt x="188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904475" y="3537203"/>
              <a:ext cx="378460" cy="329565"/>
            </a:xfrm>
            <a:custGeom>
              <a:avLst/>
              <a:gdLst/>
              <a:ahLst/>
              <a:cxnLst/>
              <a:rect l="l" t="t" r="r" b="b"/>
              <a:pathLst>
                <a:path w="378459" h="329564">
                  <a:moveTo>
                    <a:pt x="0" y="164592"/>
                  </a:moveTo>
                  <a:lnTo>
                    <a:pt x="6748" y="120826"/>
                  </a:lnTo>
                  <a:lnTo>
                    <a:pt x="25795" y="81505"/>
                  </a:lnTo>
                  <a:lnTo>
                    <a:pt x="55340" y="48196"/>
                  </a:lnTo>
                  <a:lnTo>
                    <a:pt x="93584" y="22464"/>
                  </a:lnTo>
                  <a:lnTo>
                    <a:pt x="138729" y="5877"/>
                  </a:lnTo>
                  <a:lnTo>
                    <a:pt x="188975" y="0"/>
                  </a:lnTo>
                  <a:lnTo>
                    <a:pt x="239222" y="5877"/>
                  </a:lnTo>
                  <a:lnTo>
                    <a:pt x="284367" y="22464"/>
                  </a:lnTo>
                  <a:lnTo>
                    <a:pt x="322611" y="48196"/>
                  </a:lnTo>
                  <a:lnTo>
                    <a:pt x="352156" y="81505"/>
                  </a:lnTo>
                  <a:lnTo>
                    <a:pt x="371203" y="120826"/>
                  </a:lnTo>
                  <a:lnTo>
                    <a:pt x="377951" y="164592"/>
                  </a:lnTo>
                  <a:lnTo>
                    <a:pt x="371203" y="208357"/>
                  </a:lnTo>
                  <a:lnTo>
                    <a:pt x="352156" y="247678"/>
                  </a:lnTo>
                  <a:lnTo>
                    <a:pt x="322611" y="280987"/>
                  </a:lnTo>
                  <a:lnTo>
                    <a:pt x="284367" y="306719"/>
                  </a:lnTo>
                  <a:lnTo>
                    <a:pt x="239222" y="323306"/>
                  </a:lnTo>
                  <a:lnTo>
                    <a:pt x="188975" y="329184"/>
                  </a:lnTo>
                  <a:lnTo>
                    <a:pt x="138729" y="323306"/>
                  </a:lnTo>
                  <a:lnTo>
                    <a:pt x="93584" y="306719"/>
                  </a:lnTo>
                  <a:lnTo>
                    <a:pt x="55340" y="280987"/>
                  </a:lnTo>
                  <a:lnTo>
                    <a:pt x="25795" y="247678"/>
                  </a:lnTo>
                  <a:lnTo>
                    <a:pt x="6748" y="208357"/>
                  </a:lnTo>
                  <a:lnTo>
                    <a:pt x="0" y="16459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8603495" y="3273678"/>
            <a:ext cx="1577975" cy="57785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34950" marR="5080" indent="-222885">
              <a:lnSpc>
                <a:spcPct val="101299"/>
              </a:lnSpc>
              <a:spcBef>
                <a:spcPts val="70"/>
              </a:spcBef>
              <a:tabLst>
                <a:tab pos="586740" algn="l"/>
                <a:tab pos="873125" algn="l"/>
                <a:tab pos="1132205" algn="l"/>
                <a:tab pos="1352550" algn="l"/>
                <a:tab pos="1430655" algn="l"/>
              </a:tabLst>
            </a:pPr>
            <a:r>
              <a:rPr sz="1800" spc="-5" dirty="0">
                <a:latin typeface="Trebuchet MS"/>
                <a:cs typeface="Trebuchet MS"/>
              </a:rPr>
              <a:t>a</a:t>
            </a:r>
            <a:r>
              <a:rPr sz="1800" dirty="0">
                <a:latin typeface="Trebuchet MS"/>
                <a:cs typeface="Trebuchet MS"/>
              </a:rPr>
              <a:t>&gt;b	?	</a:t>
            </a:r>
            <a:r>
              <a:rPr sz="1800" spc="-5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	:	b; 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1		</a:t>
            </a:r>
            <a:r>
              <a:rPr sz="2700" baseline="1543" dirty="0">
                <a:solidFill>
                  <a:srgbClr val="FFFFFF"/>
                </a:solidFill>
                <a:latin typeface="Trebuchet MS"/>
                <a:cs typeface="Trebuchet MS"/>
              </a:rPr>
              <a:t>2			3</a:t>
            </a:r>
            <a:endParaRPr sz="2700" baseline="1543">
              <a:latin typeface="Trebuchet MS"/>
              <a:cs typeface="Trebuchet MS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8766429" y="2421610"/>
            <a:ext cx="1751964" cy="889000"/>
            <a:chOff x="8766429" y="2421610"/>
            <a:chExt cx="1751964" cy="889000"/>
          </a:xfrm>
        </p:grpSpPr>
        <p:sp>
          <p:nvSpPr>
            <p:cNvPr id="33" name="object 33"/>
            <p:cNvSpPr/>
            <p:nvPr/>
          </p:nvSpPr>
          <p:spPr>
            <a:xfrm>
              <a:off x="8766429" y="2607055"/>
              <a:ext cx="837565" cy="703580"/>
            </a:xfrm>
            <a:custGeom>
              <a:avLst/>
              <a:gdLst/>
              <a:ahLst/>
              <a:cxnLst/>
              <a:rect l="l" t="t" r="r" b="b"/>
              <a:pathLst>
                <a:path w="837565" h="703579">
                  <a:moveTo>
                    <a:pt x="432053" y="0"/>
                  </a:moveTo>
                  <a:lnTo>
                    <a:pt x="392175" y="6096"/>
                  </a:lnTo>
                  <a:lnTo>
                    <a:pt x="353060" y="20320"/>
                  </a:lnTo>
                  <a:lnTo>
                    <a:pt x="314960" y="41783"/>
                  </a:lnTo>
                  <a:lnTo>
                    <a:pt x="278129" y="69723"/>
                  </a:lnTo>
                  <a:lnTo>
                    <a:pt x="242443" y="103759"/>
                  </a:lnTo>
                  <a:lnTo>
                    <a:pt x="208279" y="143129"/>
                  </a:lnTo>
                  <a:lnTo>
                    <a:pt x="175641" y="187579"/>
                  </a:lnTo>
                  <a:lnTo>
                    <a:pt x="144779" y="236474"/>
                  </a:lnTo>
                  <a:lnTo>
                    <a:pt x="116077" y="289306"/>
                  </a:lnTo>
                  <a:lnTo>
                    <a:pt x="89535" y="345948"/>
                  </a:lnTo>
                  <a:lnTo>
                    <a:pt x="65913" y="405384"/>
                  </a:lnTo>
                  <a:lnTo>
                    <a:pt x="44957" y="467614"/>
                  </a:lnTo>
                  <a:lnTo>
                    <a:pt x="27559" y="531876"/>
                  </a:lnTo>
                  <a:lnTo>
                    <a:pt x="13462" y="597789"/>
                  </a:lnTo>
                  <a:lnTo>
                    <a:pt x="3428" y="664972"/>
                  </a:lnTo>
                  <a:lnTo>
                    <a:pt x="0" y="698119"/>
                  </a:lnTo>
                  <a:lnTo>
                    <a:pt x="50546" y="703326"/>
                  </a:lnTo>
                  <a:lnTo>
                    <a:pt x="53975" y="670306"/>
                  </a:lnTo>
                  <a:lnTo>
                    <a:pt x="58293" y="638048"/>
                  </a:lnTo>
                  <a:lnTo>
                    <a:pt x="69850" y="574421"/>
                  </a:lnTo>
                  <a:lnTo>
                    <a:pt x="85090" y="512191"/>
                  </a:lnTo>
                  <a:lnTo>
                    <a:pt x="103377" y="451612"/>
                  </a:lnTo>
                  <a:lnTo>
                    <a:pt x="124841" y="393446"/>
                  </a:lnTo>
                  <a:lnTo>
                    <a:pt x="148844" y="337947"/>
                  </a:lnTo>
                  <a:lnTo>
                    <a:pt x="175132" y="286004"/>
                  </a:lnTo>
                  <a:lnTo>
                    <a:pt x="203326" y="237998"/>
                  </a:lnTo>
                  <a:lnTo>
                    <a:pt x="233172" y="194183"/>
                  </a:lnTo>
                  <a:lnTo>
                    <a:pt x="264160" y="155321"/>
                  </a:lnTo>
                  <a:lnTo>
                    <a:pt x="296037" y="122047"/>
                  </a:lnTo>
                  <a:lnTo>
                    <a:pt x="328295" y="94615"/>
                  </a:lnTo>
                  <a:lnTo>
                    <a:pt x="360425" y="73533"/>
                  </a:lnTo>
                  <a:lnTo>
                    <a:pt x="407035" y="54610"/>
                  </a:lnTo>
                  <a:lnTo>
                    <a:pt x="436625" y="50546"/>
                  </a:lnTo>
                  <a:lnTo>
                    <a:pt x="572890" y="50546"/>
                  </a:lnTo>
                  <a:lnTo>
                    <a:pt x="564134" y="43815"/>
                  </a:lnTo>
                  <a:lnTo>
                    <a:pt x="528827" y="22479"/>
                  </a:lnTo>
                  <a:lnTo>
                    <a:pt x="491236" y="7493"/>
                  </a:lnTo>
                  <a:lnTo>
                    <a:pt x="452247" y="381"/>
                  </a:lnTo>
                  <a:lnTo>
                    <a:pt x="432053" y="0"/>
                  </a:lnTo>
                  <a:close/>
                </a:path>
                <a:path w="837565" h="703579">
                  <a:moveTo>
                    <a:pt x="734475" y="521130"/>
                  </a:moveTo>
                  <a:lnTo>
                    <a:pt x="684784" y="521462"/>
                  </a:lnTo>
                  <a:lnTo>
                    <a:pt x="761873" y="673354"/>
                  </a:lnTo>
                  <a:lnTo>
                    <a:pt x="823798" y="547624"/>
                  </a:lnTo>
                  <a:lnTo>
                    <a:pt x="735711" y="547624"/>
                  </a:lnTo>
                  <a:lnTo>
                    <a:pt x="734475" y="521130"/>
                  </a:lnTo>
                  <a:close/>
                </a:path>
                <a:path w="837565" h="703579">
                  <a:moveTo>
                    <a:pt x="785218" y="520792"/>
                  </a:moveTo>
                  <a:lnTo>
                    <a:pt x="734475" y="521130"/>
                  </a:lnTo>
                  <a:lnTo>
                    <a:pt x="735711" y="547624"/>
                  </a:lnTo>
                  <a:lnTo>
                    <a:pt x="786511" y="545084"/>
                  </a:lnTo>
                  <a:lnTo>
                    <a:pt x="785218" y="520792"/>
                  </a:lnTo>
                  <a:close/>
                </a:path>
                <a:path w="837565" h="703579">
                  <a:moveTo>
                    <a:pt x="837184" y="520446"/>
                  </a:moveTo>
                  <a:lnTo>
                    <a:pt x="785218" y="520792"/>
                  </a:lnTo>
                  <a:lnTo>
                    <a:pt x="786511" y="545084"/>
                  </a:lnTo>
                  <a:lnTo>
                    <a:pt x="735711" y="547624"/>
                  </a:lnTo>
                  <a:lnTo>
                    <a:pt x="823798" y="547624"/>
                  </a:lnTo>
                  <a:lnTo>
                    <a:pt x="837184" y="520446"/>
                  </a:lnTo>
                  <a:close/>
                </a:path>
                <a:path w="837565" h="703579">
                  <a:moveTo>
                    <a:pt x="572890" y="50546"/>
                  </a:moveTo>
                  <a:lnTo>
                    <a:pt x="436625" y="50546"/>
                  </a:lnTo>
                  <a:lnTo>
                    <a:pt x="450723" y="51181"/>
                  </a:lnTo>
                  <a:lnTo>
                    <a:pt x="464947" y="53340"/>
                  </a:lnTo>
                  <a:lnTo>
                    <a:pt x="507619" y="68580"/>
                  </a:lnTo>
                  <a:lnTo>
                    <a:pt x="549910" y="97028"/>
                  </a:lnTo>
                  <a:lnTo>
                    <a:pt x="590779" y="138049"/>
                  </a:lnTo>
                  <a:lnTo>
                    <a:pt x="616330" y="171450"/>
                  </a:lnTo>
                  <a:lnTo>
                    <a:pt x="640334" y="209423"/>
                  </a:lnTo>
                  <a:lnTo>
                    <a:pt x="662431" y="251460"/>
                  </a:lnTo>
                  <a:lnTo>
                    <a:pt x="682117" y="296926"/>
                  </a:lnTo>
                  <a:lnTo>
                    <a:pt x="699516" y="345440"/>
                  </a:lnTo>
                  <a:lnTo>
                    <a:pt x="713994" y="396494"/>
                  </a:lnTo>
                  <a:lnTo>
                    <a:pt x="725424" y="449580"/>
                  </a:lnTo>
                  <a:lnTo>
                    <a:pt x="733678" y="504063"/>
                  </a:lnTo>
                  <a:lnTo>
                    <a:pt x="734475" y="521130"/>
                  </a:lnTo>
                  <a:lnTo>
                    <a:pt x="785218" y="520792"/>
                  </a:lnTo>
                  <a:lnTo>
                    <a:pt x="780034" y="468122"/>
                  </a:lnTo>
                  <a:lnTo>
                    <a:pt x="769620" y="411353"/>
                  </a:lnTo>
                  <a:lnTo>
                    <a:pt x="755776" y="356108"/>
                  </a:lnTo>
                  <a:lnTo>
                    <a:pt x="738759" y="303022"/>
                  </a:lnTo>
                  <a:lnTo>
                    <a:pt x="718820" y="252730"/>
                  </a:lnTo>
                  <a:lnTo>
                    <a:pt x="696087" y="205486"/>
                  </a:lnTo>
                  <a:lnTo>
                    <a:pt x="670941" y="161798"/>
                  </a:lnTo>
                  <a:lnTo>
                    <a:pt x="643151" y="122047"/>
                  </a:lnTo>
                  <a:lnTo>
                    <a:pt x="613282" y="86995"/>
                  </a:lnTo>
                  <a:lnTo>
                    <a:pt x="581151" y="56896"/>
                  </a:lnTo>
                  <a:lnTo>
                    <a:pt x="572890" y="505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493008" y="2427960"/>
              <a:ext cx="1019175" cy="504825"/>
            </a:xfrm>
            <a:custGeom>
              <a:avLst/>
              <a:gdLst/>
              <a:ahLst/>
              <a:cxnLst/>
              <a:rect l="l" t="t" r="r" b="b"/>
              <a:pathLst>
                <a:path w="1019175" h="504825">
                  <a:moveTo>
                    <a:pt x="628632" y="0"/>
                  </a:moveTo>
                  <a:lnTo>
                    <a:pt x="589474" y="3470"/>
                  </a:lnTo>
                  <a:lnTo>
                    <a:pt x="555103" y="16585"/>
                  </a:lnTo>
                  <a:lnTo>
                    <a:pt x="529959" y="38379"/>
                  </a:lnTo>
                  <a:lnTo>
                    <a:pt x="523251" y="34188"/>
                  </a:lnTo>
                  <a:lnTo>
                    <a:pt x="516116" y="30378"/>
                  </a:lnTo>
                  <a:lnTo>
                    <a:pt x="508599" y="26949"/>
                  </a:lnTo>
                  <a:lnTo>
                    <a:pt x="500749" y="23901"/>
                  </a:lnTo>
                  <a:lnTo>
                    <a:pt x="452798" y="14287"/>
                  </a:lnTo>
                  <a:lnTo>
                    <a:pt x="404800" y="17662"/>
                  </a:lnTo>
                  <a:lnTo>
                    <a:pt x="362231" y="32920"/>
                  </a:lnTo>
                  <a:lnTo>
                    <a:pt x="330569" y="58953"/>
                  </a:lnTo>
                  <a:lnTo>
                    <a:pt x="306560" y="51274"/>
                  </a:lnTo>
                  <a:lnTo>
                    <a:pt x="281181" y="46380"/>
                  </a:lnTo>
                  <a:lnTo>
                    <a:pt x="254970" y="44344"/>
                  </a:lnTo>
                  <a:lnTo>
                    <a:pt x="228461" y="45237"/>
                  </a:lnTo>
                  <a:lnTo>
                    <a:pt x="179626" y="55238"/>
                  </a:lnTo>
                  <a:lnTo>
                    <a:pt x="139319" y="74309"/>
                  </a:lnTo>
                  <a:lnTo>
                    <a:pt x="109790" y="100458"/>
                  </a:lnTo>
                  <a:lnTo>
                    <a:pt x="92063" y="166014"/>
                  </a:lnTo>
                  <a:lnTo>
                    <a:pt x="91174" y="167665"/>
                  </a:lnTo>
                  <a:lnTo>
                    <a:pt x="46184" y="178286"/>
                  </a:lnTo>
                  <a:lnTo>
                    <a:pt x="13196" y="201574"/>
                  </a:lnTo>
                  <a:lnTo>
                    <a:pt x="0" y="227669"/>
                  </a:lnTo>
                  <a:lnTo>
                    <a:pt x="2496" y="254216"/>
                  </a:lnTo>
                  <a:lnTo>
                    <a:pt x="19518" y="278191"/>
                  </a:lnTo>
                  <a:lnTo>
                    <a:pt x="49899" y="296570"/>
                  </a:lnTo>
                  <a:lnTo>
                    <a:pt x="36439" y="308631"/>
                  </a:lnTo>
                  <a:lnTo>
                    <a:pt x="27277" y="322193"/>
                  </a:lnTo>
                  <a:lnTo>
                    <a:pt x="22663" y="336754"/>
                  </a:lnTo>
                  <a:lnTo>
                    <a:pt x="22848" y="351815"/>
                  </a:lnTo>
                  <a:lnTo>
                    <a:pt x="35526" y="377926"/>
                  </a:lnTo>
                  <a:lnTo>
                    <a:pt x="61217" y="398012"/>
                  </a:lnTo>
                  <a:lnTo>
                    <a:pt x="96267" y="410144"/>
                  </a:lnTo>
                  <a:lnTo>
                    <a:pt x="137021" y="412394"/>
                  </a:lnTo>
                  <a:lnTo>
                    <a:pt x="138926" y="414680"/>
                  </a:lnTo>
                  <a:lnTo>
                    <a:pt x="169452" y="440469"/>
                  </a:lnTo>
                  <a:lnTo>
                    <a:pt x="207623" y="459276"/>
                  </a:lnTo>
                  <a:lnTo>
                    <a:pt x="251051" y="470703"/>
                  </a:lnTo>
                  <a:lnTo>
                    <a:pt x="297346" y="474351"/>
                  </a:lnTo>
                  <a:lnTo>
                    <a:pt x="344122" y="469822"/>
                  </a:lnTo>
                  <a:lnTo>
                    <a:pt x="388989" y="456717"/>
                  </a:lnTo>
                  <a:lnTo>
                    <a:pt x="406124" y="471179"/>
                  </a:lnTo>
                  <a:lnTo>
                    <a:pt x="426533" y="483356"/>
                  </a:lnTo>
                  <a:lnTo>
                    <a:pt x="449728" y="493008"/>
                  </a:lnTo>
                  <a:lnTo>
                    <a:pt x="475222" y="499897"/>
                  </a:lnTo>
                  <a:lnTo>
                    <a:pt x="525775" y="504529"/>
                  </a:lnTo>
                  <a:lnTo>
                    <a:pt x="574206" y="498487"/>
                  </a:lnTo>
                  <a:lnTo>
                    <a:pt x="617237" y="482953"/>
                  </a:lnTo>
                  <a:lnTo>
                    <a:pt x="651587" y="459111"/>
                  </a:lnTo>
                  <a:lnTo>
                    <a:pt x="673977" y="428142"/>
                  </a:lnTo>
                  <a:lnTo>
                    <a:pt x="690554" y="434040"/>
                  </a:lnTo>
                  <a:lnTo>
                    <a:pt x="708108" y="438366"/>
                  </a:lnTo>
                  <a:lnTo>
                    <a:pt x="726376" y="441072"/>
                  </a:lnTo>
                  <a:lnTo>
                    <a:pt x="745097" y="442112"/>
                  </a:lnTo>
                  <a:lnTo>
                    <a:pt x="798343" y="435151"/>
                  </a:lnTo>
                  <a:lnTo>
                    <a:pt x="841982" y="415665"/>
                  </a:lnTo>
                  <a:lnTo>
                    <a:pt x="871595" y="386605"/>
                  </a:lnTo>
                  <a:lnTo>
                    <a:pt x="882765" y="350926"/>
                  </a:lnTo>
                  <a:lnTo>
                    <a:pt x="902846" y="348077"/>
                  </a:lnTo>
                  <a:lnTo>
                    <a:pt x="940486" y="337425"/>
                  </a:lnTo>
                  <a:lnTo>
                    <a:pt x="999245" y="297497"/>
                  </a:lnTo>
                  <a:lnTo>
                    <a:pt x="1018670" y="258359"/>
                  </a:lnTo>
                  <a:lnTo>
                    <a:pt x="1014878" y="217150"/>
                  </a:lnTo>
                  <a:lnTo>
                    <a:pt x="986905" y="178714"/>
                  </a:lnTo>
                  <a:lnTo>
                    <a:pt x="989191" y="175158"/>
                  </a:lnTo>
                  <a:lnTo>
                    <a:pt x="991223" y="171475"/>
                  </a:lnTo>
                  <a:lnTo>
                    <a:pt x="992747" y="167665"/>
                  </a:lnTo>
                  <a:lnTo>
                    <a:pt x="996027" y="133979"/>
                  </a:lnTo>
                  <a:lnTo>
                    <a:pt x="980507" y="103149"/>
                  </a:lnTo>
                  <a:lnTo>
                    <a:pt x="949009" y="78511"/>
                  </a:lnTo>
                  <a:lnTo>
                    <a:pt x="904355" y="63398"/>
                  </a:lnTo>
                  <a:lnTo>
                    <a:pt x="899177" y="50532"/>
                  </a:lnTo>
                  <a:lnTo>
                    <a:pt x="865620" y="18313"/>
                  </a:lnTo>
                  <a:lnTo>
                    <a:pt x="825769" y="3522"/>
                  </a:lnTo>
                  <a:lnTo>
                    <a:pt x="782085" y="279"/>
                  </a:lnTo>
                  <a:lnTo>
                    <a:pt x="739782" y="8276"/>
                  </a:lnTo>
                  <a:lnTo>
                    <a:pt x="704076" y="27203"/>
                  </a:lnTo>
                  <a:lnTo>
                    <a:pt x="696424" y="21210"/>
                  </a:lnTo>
                  <a:lnTo>
                    <a:pt x="687820" y="15837"/>
                  </a:lnTo>
                  <a:lnTo>
                    <a:pt x="678358" y="11130"/>
                  </a:lnTo>
                  <a:lnTo>
                    <a:pt x="668135" y="7137"/>
                  </a:lnTo>
                  <a:lnTo>
                    <a:pt x="6286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493008" y="2427960"/>
              <a:ext cx="1019175" cy="504825"/>
            </a:xfrm>
            <a:custGeom>
              <a:avLst/>
              <a:gdLst/>
              <a:ahLst/>
              <a:cxnLst/>
              <a:rect l="l" t="t" r="r" b="b"/>
              <a:pathLst>
                <a:path w="1019175" h="504825">
                  <a:moveTo>
                    <a:pt x="92063" y="166014"/>
                  </a:moveTo>
                  <a:lnTo>
                    <a:pt x="109790" y="100458"/>
                  </a:lnTo>
                  <a:lnTo>
                    <a:pt x="139319" y="74309"/>
                  </a:lnTo>
                  <a:lnTo>
                    <a:pt x="179626" y="55238"/>
                  </a:lnTo>
                  <a:lnTo>
                    <a:pt x="228461" y="45237"/>
                  </a:lnTo>
                  <a:lnTo>
                    <a:pt x="254970" y="44344"/>
                  </a:lnTo>
                  <a:lnTo>
                    <a:pt x="281181" y="46380"/>
                  </a:lnTo>
                  <a:lnTo>
                    <a:pt x="306560" y="51274"/>
                  </a:lnTo>
                  <a:lnTo>
                    <a:pt x="330569" y="58953"/>
                  </a:lnTo>
                  <a:lnTo>
                    <a:pt x="362231" y="32920"/>
                  </a:lnTo>
                  <a:lnTo>
                    <a:pt x="404800" y="17662"/>
                  </a:lnTo>
                  <a:lnTo>
                    <a:pt x="452798" y="14287"/>
                  </a:lnTo>
                  <a:lnTo>
                    <a:pt x="500749" y="23901"/>
                  </a:lnTo>
                  <a:lnTo>
                    <a:pt x="508599" y="26949"/>
                  </a:lnTo>
                  <a:lnTo>
                    <a:pt x="516116" y="30378"/>
                  </a:lnTo>
                  <a:lnTo>
                    <a:pt x="523251" y="34188"/>
                  </a:lnTo>
                  <a:lnTo>
                    <a:pt x="529959" y="38379"/>
                  </a:lnTo>
                  <a:lnTo>
                    <a:pt x="555103" y="16585"/>
                  </a:lnTo>
                  <a:lnTo>
                    <a:pt x="589474" y="3470"/>
                  </a:lnTo>
                  <a:lnTo>
                    <a:pt x="628632" y="0"/>
                  </a:lnTo>
                  <a:lnTo>
                    <a:pt x="668135" y="7137"/>
                  </a:lnTo>
                  <a:lnTo>
                    <a:pt x="678358" y="11130"/>
                  </a:lnTo>
                  <a:lnTo>
                    <a:pt x="687820" y="15837"/>
                  </a:lnTo>
                  <a:lnTo>
                    <a:pt x="696424" y="21210"/>
                  </a:lnTo>
                  <a:lnTo>
                    <a:pt x="704076" y="27203"/>
                  </a:lnTo>
                  <a:lnTo>
                    <a:pt x="739782" y="8276"/>
                  </a:lnTo>
                  <a:lnTo>
                    <a:pt x="782085" y="279"/>
                  </a:lnTo>
                  <a:lnTo>
                    <a:pt x="825769" y="3522"/>
                  </a:lnTo>
                  <a:lnTo>
                    <a:pt x="865620" y="18313"/>
                  </a:lnTo>
                  <a:lnTo>
                    <a:pt x="879584" y="27751"/>
                  </a:lnTo>
                  <a:lnTo>
                    <a:pt x="890845" y="38570"/>
                  </a:lnTo>
                  <a:lnTo>
                    <a:pt x="899177" y="50532"/>
                  </a:lnTo>
                  <a:lnTo>
                    <a:pt x="904355" y="63398"/>
                  </a:lnTo>
                  <a:lnTo>
                    <a:pt x="949009" y="78511"/>
                  </a:lnTo>
                  <a:lnTo>
                    <a:pt x="980507" y="103149"/>
                  </a:lnTo>
                  <a:lnTo>
                    <a:pt x="996027" y="133979"/>
                  </a:lnTo>
                  <a:lnTo>
                    <a:pt x="992747" y="167665"/>
                  </a:lnTo>
                  <a:lnTo>
                    <a:pt x="991223" y="171475"/>
                  </a:lnTo>
                  <a:lnTo>
                    <a:pt x="989191" y="175158"/>
                  </a:lnTo>
                  <a:lnTo>
                    <a:pt x="986905" y="178714"/>
                  </a:lnTo>
                  <a:lnTo>
                    <a:pt x="1014878" y="217150"/>
                  </a:lnTo>
                  <a:lnTo>
                    <a:pt x="1018670" y="258359"/>
                  </a:lnTo>
                  <a:lnTo>
                    <a:pt x="999245" y="297497"/>
                  </a:lnTo>
                  <a:lnTo>
                    <a:pt x="957568" y="329717"/>
                  </a:lnTo>
                  <a:lnTo>
                    <a:pt x="902846" y="348077"/>
                  </a:lnTo>
                  <a:lnTo>
                    <a:pt x="882765" y="350926"/>
                  </a:lnTo>
                  <a:lnTo>
                    <a:pt x="871595" y="386605"/>
                  </a:lnTo>
                  <a:lnTo>
                    <a:pt x="841982" y="415665"/>
                  </a:lnTo>
                  <a:lnTo>
                    <a:pt x="798343" y="435151"/>
                  </a:lnTo>
                  <a:lnTo>
                    <a:pt x="745097" y="442112"/>
                  </a:lnTo>
                  <a:lnTo>
                    <a:pt x="726376" y="441072"/>
                  </a:lnTo>
                  <a:lnTo>
                    <a:pt x="708108" y="438366"/>
                  </a:lnTo>
                  <a:lnTo>
                    <a:pt x="690554" y="434040"/>
                  </a:lnTo>
                  <a:lnTo>
                    <a:pt x="673977" y="428142"/>
                  </a:lnTo>
                  <a:lnTo>
                    <a:pt x="651587" y="459111"/>
                  </a:lnTo>
                  <a:lnTo>
                    <a:pt x="617237" y="482953"/>
                  </a:lnTo>
                  <a:lnTo>
                    <a:pt x="574206" y="498487"/>
                  </a:lnTo>
                  <a:lnTo>
                    <a:pt x="525775" y="504529"/>
                  </a:lnTo>
                  <a:lnTo>
                    <a:pt x="475222" y="499897"/>
                  </a:lnTo>
                  <a:lnTo>
                    <a:pt x="449728" y="493008"/>
                  </a:lnTo>
                  <a:lnTo>
                    <a:pt x="426533" y="483356"/>
                  </a:lnTo>
                  <a:lnTo>
                    <a:pt x="406124" y="471179"/>
                  </a:lnTo>
                  <a:lnTo>
                    <a:pt x="388989" y="456717"/>
                  </a:lnTo>
                  <a:lnTo>
                    <a:pt x="344122" y="469822"/>
                  </a:lnTo>
                  <a:lnTo>
                    <a:pt x="297346" y="474351"/>
                  </a:lnTo>
                  <a:lnTo>
                    <a:pt x="251051" y="470703"/>
                  </a:lnTo>
                  <a:lnTo>
                    <a:pt x="207623" y="459276"/>
                  </a:lnTo>
                  <a:lnTo>
                    <a:pt x="169452" y="440469"/>
                  </a:lnTo>
                  <a:lnTo>
                    <a:pt x="138926" y="414680"/>
                  </a:lnTo>
                  <a:lnTo>
                    <a:pt x="138291" y="413918"/>
                  </a:lnTo>
                  <a:lnTo>
                    <a:pt x="137656" y="413156"/>
                  </a:lnTo>
                  <a:lnTo>
                    <a:pt x="137021" y="412394"/>
                  </a:lnTo>
                  <a:lnTo>
                    <a:pt x="96267" y="410144"/>
                  </a:lnTo>
                  <a:lnTo>
                    <a:pt x="61217" y="398012"/>
                  </a:lnTo>
                  <a:lnTo>
                    <a:pt x="35526" y="377926"/>
                  </a:lnTo>
                  <a:lnTo>
                    <a:pt x="22848" y="351815"/>
                  </a:lnTo>
                  <a:lnTo>
                    <a:pt x="22663" y="336754"/>
                  </a:lnTo>
                  <a:lnTo>
                    <a:pt x="27277" y="322193"/>
                  </a:lnTo>
                  <a:lnTo>
                    <a:pt x="36439" y="308631"/>
                  </a:lnTo>
                  <a:lnTo>
                    <a:pt x="49899" y="296570"/>
                  </a:lnTo>
                  <a:lnTo>
                    <a:pt x="19518" y="278191"/>
                  </a:lnTo>
                  <a:lnTo>
                    <a:pt x="2496" y="254216"/>
                  </a:lnTo>
                  <a:lnTo>
                    <a:pt x="0" y="227669"/>
                  </a:lnTo>
                  <a:lnTo>
                    <a:pt x="13196" y="201574"/>
                  </a:lnTo>
                  <a:lnTo>
                    <a:pt x="27773" y="188543"/>
                  </a:lnTo>
                  <a:lnTo>
                    <a:pt x="46184" y="178286"/>
                  </a:lnTo>
                  <a:lnTo>
                    <a:pt x="67595" y="171196"/>
                  </a:lnTo>
                  <a:lnTo>
                    <a:pt x="91174" y="167665"/>
                  </a:lnTo>
                  <a:lnTo>
                    <a:pt x="92063" y="166014"/>
                  </a:lnTo>
                  <a:close/>
                </a:path>
                <a:path w="1019175" h="504825">
                  <a:moveTo>
                    <a:pt x="110732" y="303936"/>
                  </a:moveTo>
                  <a:lnTo>
                    <a:pt x="95152" y="303916"/>
                  </a:lnTo>
                  <a:lnTo>
                    <a:pt x="79823" y="302349"/>
                  </a:lnTo>
                  <a:lnTo>
                    <a:pt x="64994" y="299257"/>
                  </a:lnTo>
                  <a:lnTo>
                    <a:pt x="50915" y="294665"/>
                  </a:lnTo>
                </a:path>
                <a:path w="1019175" h="504825">
                  <a:moveTo>
                    <a:pt x="163437" y="405790"/>
                  </a:moveTo>
                  <a:lnTo>
                    <a:pt x="157081" y="407288"/>
                  </a:lnTo>
                  <a:lnTo>
                    <a:pt x="150594" y="408537"/>
                  </a:lnTo>
                  <a:lnTo>
                    <a:pt x="143988" y="409523"/>
                  </a:lnTo>
                  <a:lnTo>
                    <a:pt x="137275" y="410235"/>
                  </a:lnTo>
                </a:path>
                <a:path w="1019175" h="504825">
                  <a:moveTo>
                    <a:pt x="388862" y="454685"/>
                  </a:moveTo>
                  <a:lnTo>
                    <a:pt x="384311" y="449832"/>
                  </a:lnTo>
                  <a:lnTo>
                    <a:pt x="380178" y="444811"/>
                  </a:lnTo>
                  <a:lnTo>
                    <a:pt x="376449" y="439648"/>
                  </a:lnTo>
                  <a:lnTo>
                    <a:pt x="373114" y="434365"/>
                  </a:lnTo>
                </a:path>
                <a:path w="1019175" h="504825">
                  <a:moveTo>
                    <a:pt x="680327" y="404012"/>
                  </a:moveTo>
                  <a:lnTo>
                    <a:pt x="679438" y="411632"/>
                  </a:lnTo>
                  <a:lnTo>
                    <a:pt x="677279" y="419125"/>
                  </a:lnTo>
                  <a:lnTo>
                    <a:pt x="673977" y="426364"/>
                  </a:lnTo>
                </a:path>
                <a:path w="1019175" h="504825">
                  <a:moveTo>
                    <a:pt x="805422" y="266217"/>
                  </a:moveTo>
                  <a:lnTo>
                    <a:pt x="837465" y="280862"/>
                  </a:lnTo>
                  <a:lnTo>
                    <a:pt x="861746" y="300507"/>
                  </a:lnTo>
                  <a:lnTo>
                    <a:pt x="877073" y="323867"/>
                  </a:lnTo>
                  <a:lnTo>
                    <a:pt x="882257" y="349656"/>
                  </a:lnTo>
                </a:path>
                <a:path w="1019175" h="504825">
                  <a:moveTo>
                    <a:pt x="986397" y="177571"/>
                  </a:moveTo>
                  <a:lnTo>
                    <a:pt x="979933" y="186346"/>
                  </a:lnTo>
                  <a:lnTo>
                    <a:pt x="972030" y="194526"/>
                  </a:lnTo>
                  <a:lnTo>
                    <a:pt x="962769" y="202039"/>
                  </a:lnTo>
                  <a:lnTo>
                    <a:pt x="952234" y="208813"/>
                  </a:lnTo>
                </a:path>
                <a:path w="1019175" h="504825">
                  <a:moveTo>
                    <a:pt x="904482" y="61620"/>
                  </a:moveTo>
                  <a:lnTo>
                    <a:pt x="905752" y="66446"/>
                  </a:lnTo>
                  <a:lnTo>
                    <a:pt x="906387" y="71399"/>
                  </a:lnTo>
                  <a:lnTo>
                    <a:pt x="906260" y="76352"/>
                  </a:lnTo>
                </a:path>
                <a:path w="1019175" h="504825">
                  <a:moveTo>
                    <a:pt x="686296" y="44348"/>
                  </a:moveTo>
                  <a:lnTo>
                    <a:pt x="689889" y="39375"/>
                  </a:lnTo>
                  <a:lnTo>
                    <a:pt x="693995" y="34569"/>
                  </a:lnTo>
                  <a:lnTo>
                    <a:pt x="698601" y="29954"/>
                  </a:lnTo>
                  <a:lnTo>
                    <a:pt x="703695" y="25552"/>
                  </a:lnTo>
                </a:path>
                <a:path w="1019175" h="504825">
                  <a:moveTo>
                    <a:pt x="522593" y="53365"/>
                  </a:moveTo>
                  <a:lnTo>
                    <a:pt x="524371" y="47777"/>
                  </a:lnTo>
                  <a:lnTo>
                    <a:pt x="527165" y="42316"/>
                  </a:lnTo>
                  <a:lnTo>
                    <a:pt x="530975" y="37109"/>
                  </a:lnTo>
                </a:path>
                <a:path w="1019175" h="504825">
                  <a:moveTo>
                    <a:pt x="330442" y="58826"/>
                  </a:moveTo>
                  <a:lnTo>
                    <a:pt x="338581" y="62323"/>
                  </a:lnTo>
                  <a:lnTo>
                    <a:pt x="346412" y="66129"/>
                  </a:lnTo>
                  <a:lnTo>
                    <a:pt x="353909" y="70221"/>
                  </a:lnTo>
                  <a:lnTo>
                    <a:pt x="361049" y="74574"/>
                  </a:lnTo>
                </a:path>
                <a:path w="1019175" h="504825">
                  <a:moveTo>
                    <a:pt x="97397" y="182651"/>
                  </a:moveTo>
                  <a:lnTo>
                    <a:pt x="94984" y="177190"/>
                  </a:lnTo>
                  <a:lnTo>
                    <a:pt x="93206" y="171602"/>
                  </a:lnTo>
                  <a:lnTo>
                    <a:pt x="92063" y="166014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9741154" y="2511297"/>
            <a:ext cx="453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t</a:t>
            </a:r>
            <a:r>
              <a:rPr sz="1800" spc="-10" dirty="0">
                <a:latin typeface="Trebuchet MS"/>
                <a:cs typeface="Trebuchet MS"/>
              </a:rPr>
              <a:t>r</a:t>
            </a:r>
            <a:r>
              <a:rPr sz="1800" spc="-5" dirty="0">
                <a:latin typeface="Trebuchet MS"/>
                <a:cs typeface="Trebuchet MS"/>
              </a:rPr>
              <a:t>ue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8956595" y="4400016"/>
            <a:ext cx="1125220" cy="516890"/>
            <a:chOff x="8956595" y="4400016"/>
            <a:chExt cx="1125220" cy="516890"/>
          </a:xfrm>
        </p:grpSpPr>
        <p:sp>
          <p:nvSpPr>
            <p:cNvPr id="38" name="object 38"/>
            <p:cNvSpPr/>
            <p:nvPr/>
          </p:nvSpPr>
          <p:spPr>
            <a:xfrm>
              <a:off x="8962691" y="4406112"/>
              <a:ext cx="1113155" cy="504825"/>
            </a:xfrm>
            <a:custGeom>
              <a:avLst/>
              <a:gdLst/>
              <a:ahLst/>
              <a:cxnLst/>
              <a:rect l="l" t="t" r="r" b="b"/>
              <a:pathLst>
                <a:path w="1113154" h="504825">
                  <a:moveTo>
                    <a:pt x="685930" y="0"/>
                  </a:moveTo>
                  <a:lnTo>
                    <a:pt x="643207" y="3470"/>
                  </a:lnTo>
                  <a:lnTo>
                    <a:pt x="605722" y="16585"/>
                  </a:lnTo>
                  <a:lnTo>
                    <a:pt x="578310" y="38379"/>
                  </a:lnTo>
                  <a:lnTo>
                    <a:pt x="570934" y="34188"/>
                  </a:lnTo>
                  <a:lnTo>
                    <a:pt x="563118" y="30378"/>
                  </a:lnTo>
                  <a:lnTo>
                    <a:pt x="554896" y="26949"/>
                  </a:lnTo>
                  <a:lnTo>
                    <a:pt x="546306" y="23901"/>
                  </a:lnTo>
                  <a:lnTo>
                    <a:pt x="494059" y="14287"/>
                  </a:lnTo>
                  <a:lnTo>
                    <a:pt x="441706" y="17662"/>
                  </a:lnTo>
                  <a:lnTo>
                    <a:pt x="395233" y="32920"/>
                  </a:lnTo>
                  <a:lnTo>
                    <a:pt x="360632" y="58953"/>
                  </a:lnTo>
                  <a:lnTo>
                    <a:pt x="334514" y="51274"/>
                  </a:lnTo>
                  <a:lnTo>
                    <a:pt x="306847" y="46380"/>
                  </a:lnTo>
                  <a:lnTo>
                    <a:pt x="278229" y="44344"/>
                  </a:lnTo>
                  <a:lnTo>
                    <a:pt x="249253" y="45237"/>
                  </a:lnTo>
                  <a:lnTo>
                    <a:pt x="196002" y="55238"/>
                  </a:lnTo>
                  <a:lnTo>
                    <a:pt x="152036" y="74309"/>
                  </a:lnTo>
                  <a:lnTo>
                    <a:pt x="119810" y="100458"/>
                  </a:lnTo>
                  <a:lnTo>
                    <a:pt x="100409" y="166014"/>
                  </a:lnTo>
                  <a:lnTo>
                    <a:pt x="99393" y="167665"/>
                  </a:lnTo>
                  <a:lnTo>
                    <a:pt x="50339" y="178286"/>
                  </a:lnTo>
                  <a:lnTo>
                    <a:pt x="14430" y="201574"/>
                  </a:lnTo>
                  <a:lnTo>
                    <a:pt x="0" y="227669"/>
                  </a:lnTo>
                  <a:lnTo>
                    <a:pt x="2714" y="254216"/>
                  </a:lnTo>
                  <a:lnTo>
                    <a:pt x="21288" y="278191"/>
                  </a:lnTo>
                  <a:lnTo>
                    <a:pt x="54435" y="296570"/>
                  </a:lnTo>
                  <a:lnTo>
                    <a:pt x="39739" y="308631"/>
                  </a:lnTo>
                  <a:lnTo>
                    <a:pt x="29733" y="322193"/>
                  </a:lnTo>
                  <a:lnTo>
                    <a:pt x="24681" y="336754"/>
                  </a:lnTo>
                  <a:lnTo>
                    <a:pt x="24844" y="351815"/>
                  </a:lnTo>
                  <a:lnTo>
                    <a:pt x="38703" y="377926"/>
                  </a:lnTo>
                  <a:lnTo>
                    <a:pt x="66754" y="398012"/>
                  </a:lnTo>
                  <a:lnTo>
                    <a:pt x="104997" y="410144"/>
                  </a:lnTo>
                  <a:lnTo>
                    <a:pt x="149431" y="412394"/>
                  </a:lnTo>
                  <a:lnTo>
                    <a:pt x="151590" y="414680"/>
                  </a:lnTo>
                  <a:lnTo>
                    <a:pt x="184885" y="440469"/>
                  </a:lnTo>
                  <a:lnTo>
                    <a:pt x="226520" y="459276"/>
                  </a:lnTo>
                  <a:lnTo>
                    <a:pt x="273891" y="470703"/>
                  </a:lnTo>
                  <a:lnTo>
                    <a:pt x="324395" y="474351"/>
                  </a:lnTo>
                  <a:lnTo>
                    <a:pt x="375427" y="469822"/>
                  </a:lnTo>
                  <a:lnTo>
                    <a:pt x="424386" y="456717"/>
                  </a:lnTo>
                  <a:lnTo>
                    <a:pt x="443108" y="471179"/>
                  </a:lnTo>
                  <a:lnTo>
                    <a:pt x="465391" y="483356"/>
                  </a:lnTo>
                  <a:lnTo>
                    <a:pt x="490698" y="493008"/>
                  </a:lnTo>
                  <a:lnTo>
                    <a:pt x="518493" y="499897"/>
                  </a:lnTo>
                  <a:lnTo>
                    <a:pt x="573678" y="504529"/>
                  </a:lnTo>
                  <a:lnTo>
                    <a:pt x="626522" y="498487"/>
                  </a:lnTo>
                  <a:lnTo>
                    <a:pt x="673465" y="482953"/>
                  </a:lnTo>
                  <a:lnTo>
                    <a:pt x="710948" y="459111"/>
                  </a:lnTo>
                  <a:lnTo>
                    <a:pt x="735409" y="428142"/>
                  </a:lnTo>
                  <a:lnTo>
                    <a:pt x="753481" y="434040"/>
                  </a:lnTo>
                  <a:lnTo>
                    <a:pt x="772636" y="438366"/>
                  </a:lnTo>
                  <a:lnTo>
                    <a:pt x="792577" y="441072"/>
                  </a:lnTo>
                  <a:lnTo>
                    <a:pt x="813006" y="442112"/>
                  </a:lnTo>
                  <a:lnTo>
                    <a:pt x="871110" y="435151"/>
                  </a:lnTo>
                  <a:lnTo>
                    <a:pt x="918749" y="415665"/>
                  </a:lnTo>
                  <a:lnTo>
                    <a:pt x="951077" y="386605"/>
                  </a:lnTo>
                  <a:lnTo>
                    <a:pt x="963247" y="350926"/>
                  </a:lnTo>
                  <a:lnTo>
                    <a:pt x="985184" y="348077"/>
                  </a:lnTo>
                  <a:lnTo>
                    <a:pt x="1026201" y="337425"/>
                  </a:lnTo>
                  <a:lnTo>
                    <a:pt x="1083114" y="304650"/>
                  </a:lnTo>
                  <a:lnTo>
                    <a:pt x="1112968" y="241853"/>
                  </a:lnTo>
                  <a:lnTo>
                    <a:pt x="1103441" y="209086"/>
                  </a:lnTo>
                  <a:lnTo>
                    <a:pt x="1076912" y="178714"/>
                  </a:lnTo>
                  <a:lnTo>
                    <a:pt x="1079452" y="175158"/>
                  </a:lnTo>
                  <a:lnTo>
                    <a:pt x="1081484" y="171475"/>
                  </a:lnTo>
                  <a:lnTo>
                    <a:pt x="1083135" y="167665"/>
                  </a:lnTo>
                  <a:lnTo>
                    <a:pt x="1086772" y="133979"/>
                  </a:lnTo>
                  <a:lnTo>
                    <a:pt x="1069848" y="103149"/>
                  </a:lnTo>
                  <a:lnTo>
                    <a:pt x="1035468" y="78511"/>
                  </a:lnTo>
                  <a:lnTo>
                    <a:pt x="986742" y="63398"/>
                  </a:lnTo>
                  <a:lnTo>
                    <a:pt x="981118" y="50532"/>
                  </a:lnTo>
                  <a:lnTo>
                    <a:pt x="944578" y="18313"/>
                  </a:lnTo>
                  <a:lnTo>
                    <a:pt x="901066" y="3522"/>
                  </a:lnTo>
                  <a:lnTo>
                    <a:pt x="853376" y="279"/>
                  </a:lnTo>
                  <a:lnTo>
                    <a:pt x="807186" y="8276"/>
                  </a:lnTo>
                  <a:lnTo>
                    <a:pt x="768175" y="27203"/>
                  </a:lnTo>
                  <a:lnTo>
                    <a:pt x="759831" y="21210"/>
                  </a:lnTo>
                  <a:lnTo>
                    <a:pt x="750474" y="15837"/>
                  </a:lnTo>
                  <a:lnTo>
                    <a:pt x="740189" y="11130"/>
                  </a:lnTo>
                  <a:lnTo>
                    <a:pt x="729059" y="7137"/>
                  </a:lnTo>
                  <a:lnTo>
                    <a:pt x="6859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962691" y="4406112"/>
              <a:ext cx="1113155" cy="504825"/>
            </a:xfrm>
            <a:custGeom>
              <a:avLst/>
              <a:gdLst/>
              <a:ahLst/>
              <a:cxnLst/>
              <a:rect l="l" t="t" r="r" b="b"/>
              <a:pathLst>
                <a:path w="1113154" h="504825">
                  <a:moveTo>
                    <a:pt x="100409" y="166014"/>
                  </a:moveTo>
                  <a:lnTo>
                    <a:pt x="119810" y="100458"/>
                  </a:lnTo>
                  <a:lnTo>
                    <a:pt x="152036" y="74309"/>
                  </a:lnTo>
                  <a:lnTo>
                    <a:pt x="196002" y="55238"/>
                  </a:lnTo>
                  <a:lnTo>
                    <a:pt x="249253" y="45237"/>
                  </a:lnTo>
                  <a:lnTo>
                    <a:pt x="278229" y="44344"/>
                  </a:lnTo>
                  <a:lnTo>
                    <a:pt x="306847" y="46380"/>
                  </a:lnTo>
                  <a:lnTo>
                    <a:pt x="334514" y="51274"/>
                  </a:lnTo>
                  <a:lnTo>
                    <a:pt x="360632" y="58953"/>
                  </a:lnTo>
                  <a:lnTo>
                    <a:pt x="395233" y="32920"/>
                  </a:lnTo>
                  <a:lnTo>
                    <a:pt x="441706" y="17662"/>
                  </a:lnTo>
                  <a:lnTo>
                    <a:pt x="494059" y="14287"/>
                  </a:lnTo>
                  <a:lnTo>
                    <a:pt x="546306" y="23901"/>
                  </a:lnTo>
                  <a:lnTo>
                    <a:pt x="554896" y="26949"/>
                  </a:lnTo>
                  <a:lnTo>
                    <a:pt x="563118" y="30378"/>
                  </a:lnTo>
                  <a:lnTo>
                    <a:pt x="570934" y="34188"/>
                  </a:lnTo>
                  <a:lnTo>
                    <a:pt x="578310" y="38379"/>
                  </a:lnTo>
                  <a:lnTo>
                    <a:pt x="605722" y="16585"/>
                  </a:lnTo>
                  <a:lnTo>
                    <a:pt x="643207" y="3470"/>
                  </a:lnTo>
                  <a:lnTo>
                    <a:pt x="685930" y="0"/>
                  </a:lnTo>
                  <a:lnTo>
                    <a:pt x="729059" y="7137"/>
                  </a:lnTo>
                  <a:lnTo>
                    <a:pt x="740189" y="11130"/>
                  </a:lnTo>
                  <a:lnTo>
                    <a:pt x="750474" y="15837"/>
                  </a:lnTo>
                  <a:lnTo>
                    <a:pt x="759831" y="21210"/>
                  </a:lnTo>
                  <a:lnTo>
                    <a:pt x="768175" y="27203"/>
                  </a:lnTo>
                  <a:lnTo>
                    <a:pt x="807186" y="8276"/>
                  </a:lnTo>
                  <a:lnTo>
                    <a:pt x="853376" y="279"/>
                  </a:lnTo>
                  <a:lnTo>
                    <a:pt x="901066" y="3522"/>
                  </a:lnTo>
                  <a:lnTo>
                    <a:pt x="944578" y="18313"/>
                  </a:lnTo>
                  <a:lnTo>
                    <a:pt x="959774" y="27751"/>
                  </a:lnTo>
                  <a:lnTo>
                    <a:pt x="972042" y="38570"/>
                  </a:lnTo>
                  <a:lnTo>
                    <a:pt x="981118" y="50532"/>
                  </a:lnTo>
                  <a:lnTo>
                    <a:pt x="986742" y="63398"/>
                  </a:lnTo>
                  <a:lnTo>
                    <a:pt x="1035468" y="78511"/>
                  </a:lnTo>
                  <a:lnTo>
                    <a:pt x="1069848" y="103149"/>
                  </a:lnTo>
                  <a:lnTo>
                    <a:pt x="1086772" y="133979"/>
                  </a:lnTo>
                  <a:lnTo>
                    <a:pt x="1083135" y="167665"/>
                  </a:lnTo>
                  <a:lnTo>
                    <a:pt x="1081484" y="171475"/>
                  </a:lnTo>
                  <a:lnTo>
                    <a:pt x="1079452" y="175158"/>
                  </a:lnTo>
                  <a:lnTo>
                    <a:pt x="1076912" y="178714"/>
                  </a:lnTo>
                  <a:lnTo>
                    <a:pt x="1103441" y="209086"/>
                  </a:lnTo>
                  <a:lnTo>
                    <a:pt x="1112968" y="241853"/>
                  </a:lnTo>
                  <a:lnTo>
                    <a:pt x="1106017" y="274534"/>
                  </a:lnTo>
                  <a:lnTo>
                    <a:pt x="1083114" y="304650"/>
                  </a:lnTo>
                  <a:lnTo>
                    <a:pt x="1044781" y="329717"/>
                  </a:lnTo>
                  <a:lnTo>
                    <a:pt x="1006252" y="343560"/>
                  </a:lnTo>
                  <a:lnTo>
                    <a:pt x="963247" y="350926"/>
                  </a:lnTo>
                  <a:lnTo>
                    <a:pt x="951077" y="386605"/>
                  </a:lnTo>
                  <a:lnTo>
                    <a:pt x="918749" y="415665"/>
                  </a:lnTo>
                  <a:lnTo>
                    <a:pt x="871110" y="435151"/>
                  </a:lnTo>
                  <a:lnTo>
                    <a:pt x="813006" y="442112"/>
                  </a:lnTo>
                  <a:lnTo>
                    <a:pt x="792577" y="441072"/>
                  </a:lnTo>
                  <a:lnTo>
                    <a:pt x="772636" y="438366"/>
                  </a:lnTo>
                  <a:lnTo>
                    <a:pt x="753481" y="434040"/>
                  </a:lnTo>
                  <a:lnTo>
                    <a:pt x="735409" y="428142"/>
                  </a:lnTo>
                  <a:lnTo>
                    <a:pt x="710948" y="459111"/>
                  </a:lnTo>
                  <a:lnTo>
                    <a:pt x="673465" y="482953"/>
                  </a:lnTo>
                  <a:lnTo>
                    <a:pt x="626522" y="498487"/>
                  </a:lnTo>
                  <a:lnTo>
                    <a:pt x="573678" y="504529"/>
                  </a:lnTo>
                  <a:lnTo>
                    <a:pt x="518493" y="499897"/>
                  </a:lnTo>
                  <a:lnTo>
                    <a:pt x="490698" y="493008"/>
                  </a:lnTo>
                  <a:lnTo>
                    <a:pt x="465391" y="483356"/>
                  </a:lnTo>
                  <a:lnTo>
                    <a:pt x="443108" y="471179"/>
                  </a:lnTo>
                  <a:lnTo>
                    <a:pt x="424386" y="456717"/>
                  </a:lnTo>
                  <a:lnTo>
                    <a:pt x="375427" y="469822"/>
                  </a:lnTo>
                  <a:lnTo>
                    <a:pt x="324395" y="474351"/>
                  </a:lnTo>
                  <a:lnTo>
                    <a:pt x="273891" y="470703"/>
                  </a:lnTo>
                  <a:lnTo>
                    <a:pt x="226520" y="459276"/>
                  </a:lnTo>
                  <a:lnTo>
                    <a:pt x="184885" y="440469"/>
                  </a:lnTo>
                  <a:lnTo>
                    <a:pt x="151590" y="414680"/>
                  </a:lnTo>
                  <a:lnTo>
                    <a:pt x="150828" y="413918"/>
                  </a:lnTo>
                  <a:lnTo>
                    <a:pt x="150193" y="413156"/>
                  </a:lnTo>
                  <a:lnTo>
                    <a:pt x="149431" y="412394"/>
                  </a:lnTo>
                  <a:lnTo>
                    <a:pt x="104997" y="410144"/>
                  </a:lnTo>
                  <a:lnTo>
                    <a:pt x="66754" y="398012"/>
                  </a:lnTo>
                  <a:lnTo>
                    <a:pt x="24844" y="351815"/>
                  </a:lnTo>
                  <a:lnTo>
                    <a:pt x="24681" y="336754"/>
                  </a:lnTo>
                  <a:lnTo>
                    <a:pt x="29733" y="322193"/>
                  </a:lnTo>
                  <a:lnTo>
                    <a:pt x="39739" y="308631"/>
                  </a:lnTo>
                  <a:lnTo>
                    <a:pt x="54435" y="296570"/>
                  </a:lnTo>
                  <a:lnTo>
                    <a:pt x="21288" y="278191"/>
                  </a:lnTo>
                  <a:lnTo>
                    <a:pt x="2714" y="254216"/>
                  </a:lnTo>
                  <a:lnTo>
                    <a:pt x="0" y="227669"/>
                  </a:lnTo>
                  <a:lnTo>
                    <a:pt x="14430" y="201574"/>
                  </a:lnTo>
                  <a:lnTo>
                    <a:pt x="30277" y="188543"/>
                  </a:lnTo>
                  <a:lnTo>
                    <a:pt x="50339" y="178286"/>
                  </a:lnTo>
                  <a:lnTo>
                    <a:pt x="73687" y="171196"/>
                  </a:lnTo>
                  <a:lnTo>
                    <a:pt x="99393" y="167665"/>
                  </a:lnTo>
                  <a:lnTo>
                    <a:pt x="100409" y="166014"/>
                  </a:lnTo>
                  <a:close/>
                </a:path>
                <a:path w="1113154" h="504825">
                  <a:moveTo>
                    <a:pt x="120856" y="303936"/>
                  </a:moveTo>
                  <a:lnTo>
                    <a:pt x="103780" y="303916"/>
                  </a:lnTo>
                  <a:lnTo>
                    <a:pt x="87026" y="302349"/>
                  </a:lnTo>
                  <a:lnTo>
                    <a:pt x="70867" y="299257"/>
                  </a:lnTo>
                  <a:lnTo>
                    <a:pt x="55578" y="294665"/>
                  </a:lnTo>
                </a:path>
                <a:path w="1113154" h="504825">
                  <a:moveTo>
                    <a:pt x="178387" y="405790"/>
                  </a:moveTo>
                  <a:lnTo>
                    <a:pt x="171440" y="407289"/>
                  </a:lnTo>
                  <a:lnTo>
                    <a:pt x="164337" y="408537"/>
                  </a:lnTo>
                  <a:lnTo>
                    <a:pt x="157116" y="409523"/>
                  </a:lnTo>
                  <a:lnTo>
                    <a:pt x="149812" y="410235"/>
                  </a:lnTo>
                </a:path>
                <a:path w="1113154" h="504825">
                  <a:moveTo>
                    <a:pt x="424259" y="454685"/>
                  </a:moveTo>
                  <a:lnTo>
                    <a:pt x="419330" y="449832"/>
                  </a:lnTo>
                  <a:lnTo>
                    <a:pt x="414829" y="444811"/>
                  </a:lnTo>
                  <a:lnTo>
                    <a:pt x="410757" y="439648"/>
                  </a:lnTo>
                  <a:lnTo>
                    <a:pt x="407114" y="434365"/>
                  </a:lnTo>
                </a:path>
                <a:path w="1113154" h="504825">
                  <a:moveTo>
                    <a:pt x="742267" y="404012"/>
                  </a:moveTo>
                  <a:lnTo>
                    <a:pt x="741251" y="411632"/>
                  </a:lnTo>
                  <a:lnTo>
                    <a:pt x="738965" y="419125"/>
                  </a:lnTo>
                  <a:lnTo>
                    <a:pt x="735409" y="426364"/>
                  </a:lnTo>
                </a:path>
                <a:path w="1113154" h="504825">
                  <a:moveTo>
                    <a:pt x="878919" y="266217"/>
                  </a:moveTo>
                  <a:lnTo>
                    <a:pt x="913820" y="280862"/>
                  </a:lnTo>
                  <a:lnTo>
                    <a:pt x="940292" y="300507"/>
                  </a:lnTo>
                  <a:lnTo>
                    <a:pt x="957000" y="323867"/>
                  </a:lnTo>
                  <a:lnTo>
                    <a:pt x="962612" y="349656"/>
                  </a:lnTo>
                </a:path>
                <a:path w="1113154" h="504825">
                  <a:moveTo>
                    <a:pt x="1076404" y="177571"/>
                  </a:moveTo>
                  <a:lnTo>
                    <a:pt x="1069302" y="186346"/>
                  </a:lnTo>
                  <a:lnTo>
                    <a:pt x="1060640" y="194526"/>
                  </a:lnTo>
                  <a:lnTo>
                    <a:pt x="1050526" y="202039"/>
                  </a:lnTo>
                  <a:lnTo>
                    <a:pt x="1039066" y="208813"/>
                  </a:lnTo>
                </a:path>
                <a:path w="1113154" h="504825">
                  <a:moveTo>
                    <a:pt x="986869" y="61620"/>
                  </a:moveTo>
                  <a:lnTo>
                    <a:pt x="988266" y="66446"/>
                  </a:lnTo>
                  <a:lnTo>
                    <a:pt x="989028" y="71399"/>
                  </a:lnTo>
                  <a:lnTo>
                    <a:pt x="988901" y="76352"/>
                  </a:lnTo>
                </a:path>
                <a:path w="1113154" h="504825">
                  <a:moveTo>
                    <a:pt x="748744" y="44348"/>
                  </a:moveTo>
                  <a:lnTo>
                    <a:pt x="752723" y="39375"/>
                  </a:lnTo>
                  <a:lnTo>
                    <a:pt x="757237" y="34569"/>
                  </a:lnTo>
                  <a:lnTo>
                    <a:pt x="762299" y="29954"/>
                  </a:lnTo>
                  <a:lnTo>
                    <a:pt x="767921" y="25552"/>
                  </a:lnTo>
                </a:path>
                <a:path w="1113154" h="504825">
                  <a:moveTo>
                    <a:pt x="570182" y="53365"/>
                  </a:moveTo>
                  <a:lnTo>
                    <a:pt x="572087" y="47777"/>
                  </a:lnTo>
                  <a:lnTo>
                    <a:pt x="575262" y="42316"/>
                  </a:lnTo>
                  <a:lnTo>
                    <a:pt x="579453" y="37109"/>
                  </a:lnTo>
                </a:path>
                <a:path w="1113154" h="504825">
                  <a:moveTo>
                    <a:pt x="360505" y="58826"/>
                  </a:moveTo>
                  <a:lnTo>
                    <a:pt x="369456" y="62323"/>
                  </a:lnTo>
                  <a:lnTo>
                    <a:pt x="378015" y="66129"/>
                  </a:lnTo>
                  <a:lnTo>
                    <a:pt x="386169" y="70221"/>
                  </a:lnTo>
                  <a:lnTo>
                    <a:pt x="393906" y="74574"/>
                  </a:lnTo>
                </a:path>
                <a:path w="1113154" h="504825">
                  <a:moveTo>
                    <a:pt x="106251" y="182651"/>
                  </a:moveTo>
                  <a:lnTo>
                    <a:pt x="103584" y="177190"/>
                  </a:lnTo>
                  <a:lnTo>
                    <a:pt x="101679" y="171602"/>
                  </a:lnTo>
                  <a:lnTo>
                    <a:pt x="100409" y="166014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9222485" y="4490084"/>
            <a:ext cx="513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false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777228" y="4887467"/>
            <a:ext cx="1630680" cy="413384"/>
          </a:xfrm>
          <a:prstGeom prst="rect">
            <a:avLst/>
          </a:prstGeom>
          <a:solidFill>
            <a:srgbClr val="F49D50"/>
          </a:solidFill>
          <a:ln w="12192">
            <a:solidFill>
              <a:srgbClr val="2795AA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215265">
              <a:lnSpc>
                <a:spcPct val="100000"/>
              </a:lnSpc>
              <a:spcBef>
                <a:spcPts val="500"/>
              </a:spcBef>
            </a:pPr>
            <a:r>
              <a:rPr sz="1800" spc="-5" dirty="0">
                <a:latin typeface="Trebuchet MS"/>
                <a:cs typeface="Trebuchet MS"/>
              </a:rPr>
              <a:t>Explanation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595871" y="5358384"/>
            <a:ext cx="5440680" cy="12420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6595871" y="5358384"/>
            <a:ext cx="5440680" cy="1242060"/>
          </a:xfrm>
          <a:prstGeom prst="rect">
            <a:avLst/>
          </a:prstGeom>
          <a:ln w="9144">
            <a:solidFill>
              <a:srgbClr val="39CDE7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marL="434340" indent="-344170">
              <a:lnSpc>
                <a:spcPct val="100000"/>
              </a:lnSpc>
              <a:spcBef>
                <a:spcPts val="535"/>
              </a:spcBef>
              <a:buAutoNum type="arabicPeriod"/>
              <a:tabLst>
                <a:tab pos="434340" algn="l"/>
                <a:tab pos="434975" algn="l"/>
              </a:tabLst>
            </a:pPr>
            <a:r>
              <a:rPr sz="1800" dirty="0">
                <a:latin typeface="Trebuchet MS"/>
                <a:cs typeface="Trebuchet MS"/>
              </a:rPr>
              <a:t>Expression 1 </a:t>
            </a:r>
            <a:r>
              <a:rPr sz="1800" spc="-5" dirty="0">
                <a:latin typeface="Trebuchet MS"/>
                <a:cs typeface="Trebuchet MS"/>
              </a:rPr>
              <a:t>is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evaluated.</a:t>
            </a:r>
            <a:endParaRPr sz="1800">
              <a:latin typeface="Trebuchet MS"/>
              <a:cs typeface="Trebuchet MS"/>
            </a:endParaRPr>
          </a:p>
          <a:p>
            <a:pPr marL="434340" indent="-344170">
              <a:lnSpc>
                <a:spcPct val="100000"/>
              </a:lnSpc>
              <a:buAutoNum type="arabicPeriod"/>
              <a:tabLst>
                <a:tab pos="434340" algn="l"/>
                <a:tab pos="434975" algn="l"/>
              </a:tabLst>
            </a:pPr>
            <a:r>
              <a:rPr sz="1800" spc="-5" dirty="0">
                <a:latin typeface="Trebuchet MS"/>
                <a:cs typeface="Trebuchet MS"/>
              </a:rPr>
              <a:t>If it returns true, large is assigned the value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24</a:t>
            </a:r>
            <a:endParaRPr sz="1800">
              <a:latin typeface="Trebuchet MS"/>
              <a:cs typeface="Trebuchet MS"/>
            </a:endParaRPr>
          </a:p>
          <a:p>
            <a:pPr marL="434340" indent="-344170">
              <a:lnSpc>
                <a:spcPct val="100000"/>
              </a:lnSpc>
              <a:buAutoNum type="arabicPeriod"/>
              <a:tabLst>
                <a:tab pos="434340" algn="l"/>
                <a:tab pos="434975" algn="l"/>
              </a:tabLst>
            </a:pPr>
            <a:r>
              <a:rPr sz="1800" spc="-5" dirty="0">
                <a:latin typeface="Trebuchet MS"/>
                <a:cs typeface="Trebuchet MS"/>
              </a:rPr>
              <a:t>If it returns false, large is assigned the value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22</a:t>
            </a:r>
            <a:endParaRPr sz="1800">
              <a:latin typeface="Trebuchet MS"/>
              <a:cs typeface="Trebuchet MS"/>
            </a:endParaRPr>
          </a:p>
          <a:p>
            <a:pPr marL="434340" indent="-344170">
              <a:lnSpc>
                <a:spcPct val="100000"/>
              </a:lnSpc>
              <a:buAutoNum type="arabicPeriod"/>
              <a:tabLst>
                <a:tab pos="434340" algn="l"/>
                <a:tab pos="434975" algn="l"/>
              </a:tabLst>
            </a:pPr>
            <a:r>
              <a:rPr sz="1800" spc="-5" dirty="0">
                <a:latin typeface="Trebuchet MS"/>
                <a:cs typeface="Trebuchet MS"/>
              </a:rPr>
              <a:t>In this case large will </a:t>
            </a:r>
            <a:r>
              <a:rPr sz="1800" dirty="0">
                <a:latin typeface="Trebuchet MS"/>
                <a:cs typeface="Trebuchet MS"/>
              </a:rPr>
              <a:t>be </a:t>
            </a:r>
            <a:r>
              <a:rPr sz="1800" spc="-5" dirty="0">
                <a:latin typeface="Trebuchet MS"/>
                <a:cs typeface="Trebuchet MS"/>
              </a:rPr>
              <a:t>assigned value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24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8924543" y="3926332"/>
            <a:ext cx="1145540" cy="396240"/>
          </a:xfrm>
          <a:custGeom>
            <a:avLst/>
            <a:gdLst/>
            <a:ahLst/>
            <a:cxnLst/>
            <a:rect l="l" t="t" r="r" b="b"/>
            <a:pathLst>
              <a:path w="1145540" h="396239">
                <a:moveTo>
                  <a:pt x="50419" y="1270"/>
                </a:moveTo>
                <a:lnTo>
                  <a:pt x="0" y="7747"/>
                </a:lnTo>
                <a:lnTo>
                  <a:pt x="2539" y="27051"/>
                </a:lnTo>
                <a:lnTo>
                  <a:pt x="6857" y="48006"/>
                </a:lnTo>
                <a:lnTo>
                  <a:pt x="20447" y="89154"/>
                </a:lnTo>
                <a:lnTo>
                  <a:pt x="39877" y="128651"/>
                </a:lnTo>
                <a:lnTo>
                  <a:pt x="64642" y="166243"/>
                </a:lnTo>
                <a:lnTo>
                  <a:pt x="94233" y="201676"/>
                </a:lnTo>
                <a:lnTo>
                  <a:pt x="128142" y="234950"/>
                </a:lnTo>
                <a:lnTo>
                  <a:pt x="165734" y="265684"/>
                </a:lnTo>
                <a:lnTo>
                  <a:pt x="206882" y="293878"/>
                </a:lnTo>
                <a:lnTo>
                  <a:pt x="251078" y="319024"/>
                </a:lnTo>
                <a:lnTo>
                  <a:pt x="297687" y="341122"/>
                </a:lnTo>
                <a:lnTo>
                  <a:pt x="346582" y="359918"/>
                </a:lnTo>
                <a:lnTo>
                  <a:pt x="397382" y="375031"/>
                </a:lnTo>
                <a:lnTo>
                  <a:pt x="449199" y="386207"/>
                </a:lnTo>
                <a:lnTo>
                  <a:pt x="502157" y="393319"/>
                </a:lnTo>
                <a:lnTo>
                  <a:pt x="555751" y="395732"/>
                </a:lnTo>
                <a:lnTo>
                  <a:pt x="582676" y="395351"/>
                </a:lnTo>
                <a:lnTo>
                  <a:pt x="636015" y="390906"/>
                </a:lnTo>
                <a:lnTo>
                  <a:pt x="688466" y="382524"/>
                </a:lnTo>
                <a:lnTo>
                  <a:pt x="740028" y="370713"/>
                </a:lnTo>
                <a:lnTo>
                  <a:pt x="790194" y="355727"/>
                </a:lnTo>
                <a:lnTo>
                  <a:pt x="819994" y="345059"/>
                </a:lnTo>
                <a:lnTo>
                  <a:pt x="557149" y="345059"/>
                </a:lnTo>
                <a:lnTo>
                  <a:pt x="532383" y="344424"/>
                </a:lnTo>
                <a:lnTo>
                  <a:pt x="483361" y="340106"/>
                </a:lnTo>
                <a:lnTo>
                  <a:pt x="434721" y="331724"/>
                </a:lnTo>
                <a:lnTo>
                  <a:pt x="387096" y="319532"/>
                </a:lnTo>
                <a:lnTo>
                  <a:pt x="340995" y="303911"/>
                </a:lnTo>
                <a:lnTo>
                  <a:pt x="296672" y="284988"/>
                </a:lnTo>
                <a:lnTo>
                  <a:pt x="254634" y="263271"/>
                </a:lnTo>
                <a:lnTo>
                  <a:pt x="215391" y="238760"/>
                </a:lnTo>
                <a:lnTo>
                  <a:pt x="179450" y="211963"/>
                </a:lnTo>
                <a:lnTo>
                  <a:pt x="147065" y="183261"/>
                </a:lnTo>
                <a:lnTo>
                  <a:pt x="118745" y="152654"/>
                </a:lnTo>
                <a:lnTo>
                  <a:pt x="94869" y="120904"/>
                </a:lnTo>
                <a:lnTo>
                  <a:pt x="67945" y="71374"/>
                </a:lnTo>
                <a:lnTo>
                  <a:pt x="52958" y="20574"/>
                </a:lnTo>
                <a:lnTo>
                  <a:pt x="50419" y="1270"/>
                </a:lnTo>
                <a:close/>
              </a:path>
              <a:path w="1145540" h="396239">
                <a:moveTo>
                  <a:pt x="1045754" y="137604"/>
                </a:moveTo>
                <a:lnTo>
                  <a:pt x="1008760" y="175641"/>
                </a:lnTo>
                <a:lnTo>
                  <a:pt x="977646" y="201676"/>
                </a:lnTo>
                <a:lnTo>
                  <a:pt x="942594" y="226568"/>
                </a:lnTo>
                <a:lnTo>
                  <a:pt x="904494" y="249809"/>
                </a:lnTo>
                <a:lnTo>
                  <a:pt x="863346" y="271272"/>
                </a:lnTo>
                <a:lnTo>
                  <a:pt x="820165" y="290576"/>
                </a:lnTo>
                <a:lnTo>
                  <a:pt x="774826" y="307340"/>
                </a:lnTo>
                <a:lnTo>
                  <a:pt x="727836" y="321437"/>
                </a:lnTo>
                <a:lnTo>
                  <a:pt x="679703" y="332486"/>
                </a:lnTo>
                <a:lnTo>
                  <a:pt x="630808" y="340360"/>
                </a:lnTo>
                <a:lnTo>
                  <a:pt x="581659" y="344551"/>
                </a:lnTo>
                <a:lnTo>
                  <a:pt x="557149" y="345059"/>
                </a:lnTo>
                <a:lnTo>
                  <a:pt x="819994" y="345059"/>
                </a:lnTo>
                <a:lnTo>
                  <a:pt x="861949" y="327914"/>
                </a:lnTo>
                <a:lnTo>
                  <a:pt x="907033" y="306197"/>
                </a:lnTo>
                <a:lnTo>
                  <a:pt x="949578" y="282321"/>
                </a:lnTo>
                <a:lnTo>
                  <a:pt x="989202" y="256159"/>
                </a:lnTo>
                <a:lnTo>
                  <a:pt x="1025398" y="228473"/>
                </a:lnTo>
                <a:lnTo>
                  <a:pt x="1057909" y="199136"/>
                </a:lnTo>
                <a:lnTo>
                  <a:pt x="1086357" y="168402"/>
                </a:lnTo>
                <a:lnTo>
                  <a:pt x="1090167" y="162560"/>
                </a:lnTo>
                <a:lnTo>
                  <a:pt x="1095670" y="151059"/>
                </a:lnTo>
                <a:lnTo>
                  <a:pt x="1067027" y="140589"/>
                </a:lnTo>
                <a:lnTo>
                  <a:pt x="1044321" y="140589"/>
                </a:lnTo>
                <a:lnTo>
                  <a:pt x="1045754" y="137604"/>
                </a:lnTo>
                <a:close/>
              </a:path>
              <a:path w="1145540" h="396239">
                <a:moveTo>
                  <a:pt x="1138634" y="108331"/>
                </a:moveTo>
                <a:lnTo>
                  <a:pt x="1059814" y="108331"/>
                </a:lnTo>
                <a:lnTo>
                  <a:pt x="1105661" y="130175"/>
                </a:lnTo>
                <a:lnTo>
                  <a:pt x="1095670" y="151059"/>
                </a:lnTo>
                <a:lnTo>
                  <a:pt x="1145539" y="169291"/>
                </a:lnTo>
                <a:lnTo>
                  <a:pt x="1138634" y="108331"/>
                </a:lnTo>
                <a:close/>
              </a:path>
              <a:path w="1145540" h="396239">
                <a:moveTo>
                  <a:pt x="1059814" y="108331"/>
                </a:moveTo>
                <a:lnTo>
                  <a:pt x="1047712" y="133527"/>
                </a:lnTo>
                <a:lnTo>
                  <a:pt x="1095670" y="151059"/>
                </a:lnTo>
                <a:lnTo>
                  <a:pt x="1105661" y="130175"/>
                </a:lnTo>
                <a:lnTo>
                  <a:pt x="1059814" y="108331"/>
                </a:lnTo>
                <a:close/>
              </a:path>
              <a:path w="1145540" h="396239">
                <a:moveTo>
                  <a:pt x="1048130" y="134874"/>
                </a:moveTo>
                <a:lnTo>
                  <a:pt x="1045754" y="137604"/>
                </a:lnTo>
                <a:lnTo>
                  <a:pt x="1044321" y="140589"/>
                </a:lnTo>
                <a:lnTo>
                  <a:pt x="1048130" y="134874"/>
                </a:lnTo>
                <a:close/>
              </a:path>
              <a:path w="1145540" h="396239">
                <a:moveTo>
                  <a:pt x="1051394" y="134874"/>
                </a:moveTo>
                <a:lnTo>
                  <a:pt x="1048130" y="134874"/>
                </a:lnTo>
                <a:lnTo>
                  <a:pt x="1044321" y="140589"/>
                </a:lnTo>
                <a:lnTo>
                  <a:pt x="1067027" y="140589"/>
                </a:lnTo>
                <a:lnTo>
                  <a:pt x="1051394" y="134874"/>
                </a:lnTo>
                <a:close/>
              </a:path>
              <a:path w="1145540" h="396239">
                <a:moveTo>
                  <a:pt x="1047712" y="133527"/>
                </a:moveTo>
                <a:lnTo>
                  <a:pt x="1045754" y="137604"/>
                </a:lnTo>
                <a:lnTo>
                  <a:pt x="1048130" y="134874"/>
                </a:lnTo>
                <a:lnTo>
                  <a:pt x="1051394" y="134874"/>
                </a:lnTo>
                <a:lnTo>
                  <a:pt x="1047712" y="133527"/>
                </a:lnTo>
                <a:close/>
              </a:path>
              <a:path w="1145540" h="396239">
                <a:moveTo>
                  <a:pt x="1126362" y="0"/>
                </a:moveTo>
                <a:lnTo>
                  <a:pt x="1002410" y="116967"/>
                </a:lnTo>
                <a:lnTo>
                  <a:pt x="1047712" y="133527"/>
                </a:lnTo>
                <a:lnTo>
                  <a:pt x="1059814" y="108331"/>
                </a:lnTo>
                <a:lnTo>
                  <a:pt x="1138634" y="108331"/>
                </a:lnTo>
                <a:lnTo>
                  <a:pt x="11263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68160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Conditional </a:t>
            </a:r>
            <a:r>
              <a:rPr dirty="0"/>
              <a:t>operator:</a:t>
            </a:r>
            <a:r>
              <a:rPr spc="-75" dirty="0"/>
              <a:t> </a:t>
            </a:r>
            <a:r>
              <a:rPr spc="-5" dirty="0"/>
              <a:t>illustration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555" y="1949957"/>
            <a:ext cx="97713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conditional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operator can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be used to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choose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which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variable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assign a value</a:t>
            </a:r>
            <a:r>
              <a:rPr sz="2000" spc="-2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to: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4027" y="2813304"/>
            <a:ext cx="5567680" cy="27984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58115" rIns="0" bIns="0" rtlCol="0">
            <a:spAutoFit/>
          </a:bodyPr>
          <a:lstStyle/>
          <a:p>
            <a:pPr marL="97155" marR="3249295">
              <a:lnSpc>
                <a:spcPct val="100000"/>
              </a:lnSpc>
              <a:spcBef>
                <a:spcPts val="1245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#include&lt;iostream.h&gt;  void main()</a:t>
            </a:r>
            <a:endParaRPr sz="1800">
              <a:latin typeface="Trebuchet MS"/>
              <a:cs typeface="Trebuchet MS"/>
            </a:endParaRPr>
          </a:p>
          <a:p>
            <a:pPr marL="97155" marR="1842135">
              <a:lnSpc>
                <a:spcPct val="100000"/>
              </a:lnSpc>
              <a:tabLst>
                <a:tab pos="598805" algn="l"/>
              </a:tabLst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{int	score1, score2, Bonus_points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; 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cout&lt;&lt;“Enter the scores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:”&lt;&lt;endl; 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cin&gt;&gt;score1&gt;&gt;score2;  Bonus_points= score1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*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score2;</a:t>
            </a:r>
            <a:endParaRPr sz="1800">
              <a:latin typeface="Trebuchet MS"/>
              <a:cs typeface="Trebuchet MS"/>
            </a:endParaRPr>
          </a:p>
          <a:p>
            <a:pPr marL="97155" marR="470534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(score1&gt;score2)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?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score1:score2= Bonus_points;  cout&lt;&lt;“\n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New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scores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:”&lt;&lt;score1&lt;&lt;“#”&lt;&lt;score2;</a:t>
            </a:r>
            <a:endParaRPr sz="1800">
              <a:latin typeface="Trebuchet MS"/>
              <a:cs typeface="Trebuchet MS"/>
            </a:endParaRPr>
          </a:p>
          <a:p>
            <a:pPr marL="9715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510528" y="2859023"/>
            <a:ext cx="5567680" cy="1277620"/>
            <a:chOff x="6510528" y="2859023"/>
            <a:chExt cx="5567680" cy="1277620"/>
          </a:xfrm>
        </p:grpSpPr>
        <p:sp>
          <p:nvSpPr>
            <p:cNvPr id="6" name="object 6"/>
            <p:cNvSpPr/>
            <p:nvPr/>
          </p:nvSpPr>
          <p:spPr>
            <a:xfrm>
              <a:off x="6516624" y="2865119"/>
              <a:ext cx="5554980" cy="1264920"/>
            </a:xfrm>
            <a:custGeom>
              <a:avLst/>
              <a:gdLst/>
              <a:ahLst/>
              <a:cxnLst/>
              <a:rect l="l" t="t" r="r" b="b"/>
              <a:pathLst>
                <a:path w="5554980" h="1264920">
                  <a:moveTo>
                    <a:pt x="5554980" y="0"/>
                  </a:moveTo>
                  <a:lnTo>
                    <a:pt x="0" y="0"/>
                  </a:lnTo>
                  <a:lnTo>
                    <a:pt x="0" y="24384"/>
                  </a:lnTo>
                  <a:lnTo>
                    <a:pt x="0" y="1264920"/>
                  </a:lnTo>
                  <a:lnTo>
                    <a:pt x="5554980" y="1264920"/>
                  </a:lnTo>
                  <a:lnTo>
                    <a:pt x="5554980" y="24384"/>
                  </a:lnTo>
                  <a:lnTo>
                    <a:pt x="55549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16624" y="2865119"/>
              <a:ext cx="5554980" cy="1264920"/>
            </a:xfrm>
            <a:custGeom>
              <a:avLst/>
              <a:gdLst/>
              <a:ahLst/>
              <a:cxnLst/>
              <a:rect l="l" t="t" r="r" b="b"/>
              <a:pathLst>
                <a:path w="5554980" h="1264920">
                  <a:moveTo>
                    <a:pt x="0" y="1264919"/>
                  </a:moveTo>
                  <a:lnTo>
                    <a:pt x="5554980" y="1264919"/>
                  </a:lnTo>
                  <a:lnTo>
                    <a:pt x="5554980" y="0"/>
                  </a:lnTo>
                  <a:lnTo>
                    <a:pt x="0" y="0"/>
                  </a:lnTo>
                  <a:lnTo>
                    <a:pt x="0" y="126491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595998" y="2931414"/>
            <a:ext cx="202438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859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Enter the scores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:  8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9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New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Scores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: 8 #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72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100" y="2385060"/>
            <a:ext cx="922019" cy="527685"/>
          </a:xfrm>
          <a:prstGeom prst="rect">
            <a:avLst/>
          </a:prstGeom>
          <a:solidFill>
            <a:srgbClr val="F49D50"/>
          </a:solidFill>
          <a:ln w="12192">
            <a:solidFill>
              <a:srgbClr val="2795AA"/>
            </a:solidFill>
          </a:ln>
        </p:spPr>
        <p:txBody>
          <a:bodyPr vert="horz" wrap="square" lIns="0" tIns="121285" rIns="0" bIns="0" rtlCol="0">
            <a:spAutoFit/>
          </a:bodyPr>
          <a:lstStyle/>
          <a:p>
            <a:pPr marL="216535">
              <a:lnSpc>
                <a:spcPct val="100000"/>
              </a:lnSpc>
              <a:spcBef>
                <a:spcPts val="955"/>
              </a:spcBef>
            </a:pPr>
            <a:r>
              <a:rPr sz="1800" spc="-5" dirty="0">
                <a:latin typeface="Trebuchet MS"/>
                <a:cs typeface="Trebuchet MS"/>
              </a:rPr>
              <a:t>code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99632" y="2476500"/>
            <a:ext cx="1153795" cy="413384"/>
          </a:xfrm>
          <a:prstGeom prst="rect">
            <a:avLst/>
          </a:prstGeom>
          <a:solidFill>
            <a:srgbClr val="F49D50"/>
          </a:solidFill>
          <a:ln w="12192">
            <a:solidFill>
              <a:srgbClr val="2795AA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505"/>
              </a:spcBef>
            </a:pPr>
            <a:r>
              <a:rPr sz="1800" spc="-10" dirty="0">
                <a:latin typeface="Trebuchet MS"/>
                <a:cs typeface="Trebuchet MS"/>
              </a:rPr>
              <a:t>output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45580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Category </a:t>
            </a:r>
            <a:r>
              <a:rPr dirty="0"/>
              <a:t>of</a:t>
            </a:r>
            <a:r>
              <a:rPr spc="-55" dirty="0"/>
              <a:t> </a:t>
            </a:r>
            <a:r>
              <a:rPr spc="-5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053" y="2780538"/>
            <a:ext cx="9033510" cy="208915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Based on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the number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of operands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there are three basic types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of  operators</a:t>
            </a:r>
            <a:r>
              <a:rPr sz="24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Unary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Operators: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they work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on a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single</a:t>
            </a:r>
            <a:r>
              <a:rPr sz="2400" spc="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operand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Binary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Operators: they work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on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two</a:t>
            </a:r>
            <a:r>
              <a:rPr sz="2400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operands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0" dirty="0">
                <a:solidFill>
                  <a:srgbClr val="FFFFFF"/>
                </a:solidFill>
                <a:latin typeface="Trebuchet MS"/>
                <a:cs typeface="Trebuchet MS"/>
              </a:rPr>
              <a:t>Ternary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Operators: they work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on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three</a:t>
            </a:r>
            <a:r>
              <a:rPr sz="2400" spc="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operands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Bitwise Operator&#10; Bitwise &amp; (AND) Operator&#10; Bitwise | (OR) Operator&#10; Bitwise ^ (XOR) Operator&#10; Bitwise ~ (One’s Compli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66800"/>
            <a:ext cx="10668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0704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Bitwise Operator&#10; Bitwise operators work on bits and perform bit by bit operation. All Bitwise&#10;Operators are Binary Opera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81175"/>
            <a:ext cx="10363200" cy="538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8166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Bitwise Operator&#10; Binary &amp; (AND) Operator:&#10; Bitwise &amp; (AND) operator requires two operands to perform AND operation bit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"/>
            <a:ext cx="107442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6034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Bitwise Operator&#10; Binary| (OR) Operator:&#10; Bitwise | (OR) operator requires two operands to perform OR operation bit by b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125730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4120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Bitwise Operator&#10; Binary ^ (XOR) Operator:&#10; Bitwise ^ (XOR) operator requires two operands to perform XOR operation bit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38400"/>
            <a:ext cx="990600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9182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Bitwise Operator&#10; Binary ~ (One’s Complement) Operator:&#10; Bitwise ~ (One’s Complement) operator require only a single ope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95127"/>
            <a:ext cx="9829800" cy="475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56596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Bitwise Operator&#10; Binary &lt;&lt; (Left Shift) Operator:&#10; This operator shift the each bit of the operand to left.&#10; It requir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95400"/>
            <a:ext cx="92202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2429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Bitwise Operator&#10; Binary &gt;&gt; (Right Shift) Operator:&#10; This operator shift the each bit of the operand to right.&#10; It requ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9200"/>
            <a:ext cx="10363200" cy="517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4045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Types of Operators in C++•   Arithmetic operators•   Logical operators•   Comparison operators•   Assignment operators•  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81200"/>
            <a:ext cx="944880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9142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Bitwise Operator• The operators which operate a bit level  and allows the programmer to manipulate  individual bits. These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00200"/>
            <a:ext cx="693420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138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38646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Types </a:t>
            </a:r>
            <a:r>
              <a:rPr dirty="0"/>
              <a:t>of</a:t>
            </a:r>
            <a:r>
              <a:rPr spc="5" dirty="0"/>
              <a:t> </a:t>
            </a:r>
            <a:r>
              <a:rPr dirty="0"/>
              <a:t>Operators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62913" y="2706623"/>
            <a:ext cx="9587865" cy="2191385"/>
            <a:chOff x="962913" y="2706623"/>
            <a:chExt cx="9587865" cy="2191385"/>
          </a:xfrm>
        </p:grpSpPr>
        <p:sp>
          <p:nvSpPr>
            <p:cNvPr id="4" name="object 4"/>
            <p:cNvSpPr/>
            <p:nvPr/>
          </p:nvSpPr>
          <p:spPr>
            <a:xfrm>
              <a:off x="8654795" y="4547616"/>
              <a:ext cx="1889125" cy="343535"/>
            </a:xfrm>
            <a:custGeom>
              <a:avLst/>
              <a:gdLst/>
              <a:ahLst/>
              <a:cxnLst/>
              <a:rect l="l" t="t" r="r" b="b"/>
              <a:pathLst>
                <a:path w="1889125" h="343535">
                  <a:moveTo>
                    <a:pt x="1014983" y="0"/>
                  </a:moveTo>
                  <a:lnTo>
                    <a:pt x="1014983" y="173100"/>
                  </a:lnTo>
                  <a:lnTo>
                    <a:pt x="1889125" y="173100"/>
                  </a:lnTo>
                  <a:lnTo>
                    <a:pt x="1889125" y="343280"/>
                  </a:lnTo>
                </a:path>
                <a:path w="1889125" h="343535">
                  <a:moveTo>
                    <a:pt x="1014983" y="0"/>
                  </a:moveTo>
                  <a:lnTo>
                    <a:pt x="1014983" y="173100"/>
                  </a:lnTo>
                  <a:lnTo>
                    <a:pt x="0" y="173100"/>
                  </a:lnTo>
                  <a:lnTo>
                    <a:pt x="0" y="343280"/>
                  </a:lnTo>
                </a:path>
              </a:pathLst>
            </a:custGeom>
            <a:ln w="12192">
              <a:solidFill>
                <a:srgbClr val="D566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84247" y="3474719"/>
              <a:ext cx="7684770" cy="343535"/>
            </a:xfrm>
            <a:custGeom>
              <a:avLst/>
              <a:gdLst/>
              <a:ahLst/>
              <a:cxnLst/>
              <a:rect l="l" t="t" r="r" b="b"/>
              <a:pathLst>
                <a:path w="7684770" h="343535">
                  <a:moveTo>
                    <a:pt x="3842004" y="0"/>
                  </a:moveTo>
                  <a:lnTo>
                    <a:pt x="3842004" y="173481"/>
                  </a:lnTo>
                  <a:lnTo>
                    <a:pt x="7684388" y="173481"/>
                  </a:lnTo>
                  <a:lnTo>
                    <a:pt x="7684388" y="343534"/>
                  </a:lnTo>
                </a:path>
                <a:path w="7684770" h="343535">
                  <a:moveTo>
                    <a:pt x="3842004" y="0"/>
                  </a:moveTo>
                  <a:lnTo>
                    <a:pt x="3842004" y="173481"/>
                  </a:lnTo>
                  <a:lnTo>
                    <a:pt x="5795263" y="173481"/>
                  </a:lnTo>
                  <a:lnTo>
                    <a:pt x="5795263" y="343534"/>
                  </a:lnTo>
                </a:path>
                <a:path w="7684770" h="343535">
                  <a:moveTo>
                    <a:pt x="3842004" y="0"/>
                  </a:moveTo>
                  <a:lnTo>
                    <a:pt x="3842004" y="173481"/>
                  </a:lnTo>
                  <a:lnTo>
                    <a:pt x="3906139" y="173481"/>
                  </a:lnTo>
                  <a:lnTo>
                    <a:pt x="3906139" y="343534"/>
                  </a:lnTo>
                </a:path>
                <a:path w="7684770" h="343535">
                  <a:moveTo>
                    <a:pt x="3842130" y="0"/>
                  </a:moveTo>
                  <a:lnTo>
                    <a:pt x="3842130" y="173481"/>
                  </a:lnTo>
                  <a:lnTo>
                    <a:pt x="1748027" y="173481"/>
                  </a:lnTo>
                  <a:lnTo>
                    <a:pt x="1748027" y="343534"/>
                  </a:lnTo>
                </a:path>
                <a:path w="7684770" h="343535">
                  <a:moveTo>
                    <a:pt x="3842385" y="0"/>
                  </a:moveTo>
                  <a:lnTo>
                    <a:pt x="3842385" y="173481"/>
                  </a:lnTo>
                  <a:lnTo>
                    <a:pt x="0" y="173481"/>
                  </a:lnTo>
                  <a:lnTo>
                    <a:pt x="0" y="343534"/>
                  </a:lnTo>
                </a:path>
              </a:pathLst>
            </a:custGeom>
            <a:ln w="12192">
              <a:solidFill>
                <a:srgbClr val="E348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62728" y="2706623"/>
              <a:ext cx="1527048" cy="8458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24628" y="2778251"/>
              <a:ext cx="1604772" cy="65989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22163" y="2746247"/>
              <a:ext cx="1408176" cy="7284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69263" y="4547616"/>
              <a:ext cx="1889125" cy="344170"/>
            </a:xfrm>
            <a:custGeom>
              <a:avLst/>
              <a:gdLst/>
              <a:ahLst/>
              <a:cxnLst/>
              <a:rect l="l" t="t" r="r" b="b"/>
              <a:pathLst>
                <a:path w="1889125" h="344170">
                  <a:moveTo>
                    <a:pt x="1014984" y="0"/>
                  </a:moveTo>
                  <a:lnTo>
                    <a:pt x="1014984" y="173862"/>
                  </a:lnTo>
                  <a:lnTo>
                    <a:pt x="1889125" y="173862"/>
                  </a:lnTo>
                  <a:lnTo>
                    <a:pt x="1889125" y="343915"/>
                  </a:lnTo>
                </a:path>
                <a:path w="1889125" h="344170">
                  <a:moveTo>
                    <a:pt x="1014984" y="0"/>
                  </a:moveTo>
                  <a:lnTo>
                    <a:pt x="1014984" y="173862"/>
                  </a:lnTo>
                  <a:lnTo>
                    <a:pt x="0" y="173862"/>
                  </a:lnTo>
                  <a:lnTo>
                    <a:pt x="0" y="343915"/>
                  </a:lnTo>
                </a:path>
              </a:pathLst>
            </a:custGeom>
            <a:ln w="12192">
              <a:solidFill>
                <a:srgbClr val="D566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226177" y="2866771"/>
            <a:ext cx="120332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solidFill>
                  <a:srgbClr val="FFFFFF"/>
                </a:solidFill>
                <a:latin typeface="Trebuchet MS"/>
                <a:cs typeface="Trebuchet MS"/>
              </a:rPr>
              <a:t>Operators</a:t>
            </a:r>
            <a:endParaRPr sz="21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136903" y="3386137"/>
            <a:ext cx="4950460" cy="1239520"/>
            <a:chOff x="1136903" y="3386137"/>
            <a:chExt cx="4950460" cy="1239520"/>
          </a:xfrm>
        </p:grpSpPr>
        <p:sp>
          <p:nvSpPr>
            <p:cNvPr id="12" name="object 12"/>
            <p:cNvSpPr/>
            <p:nvPr/>
          </p:nvSpPr>
          <p:spPr>
            <a:xfrm>
              <a:off x="5993891" y="3390900"/>
              <a:ext cx="88900" cy="86995"/>
            </a:xfrm>
            <a:custGeom>
              <a:avLst/>
              <a:gdLst/>
              <a:ahLst/>
              <a:cxnLst/>
              <a:rect l="l" t="t" r="r" b="b"/>
              <a:pathLst>
                <a:path w="88900" h="86995">
                  <a:moveTo>
                    <a:pt x="88391" y="0"/>
                  </a:moveTo>
                  <a:lnTo>
                    <a:pt x="0" y="0"/>
                  </a:lnTo>
                  <a:lnTo>
                    <a:pt x="0" y="86867"/>
                  </a:lnTo>
                  <a:lnTo>
                    <a:pt x="88391" y="86867"/>
                  </a:lnTo>
                  <a:lnTo>
                    <a:pt x="88391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93891" y="3390900"/>
              <a:ext cx="88900" cy="86995"/>
            </a:xfrm>
            <a:custGeom>
              <a:avLst/>
              <a:gdLst/>
              <a:ahLst/>
              <a:cxnLst/>
              <a:rect l="l" t="t" r="r" b="b"/>
              <a:pathLst>
                <a:path w="88900" h="86995">
                  <a:moveTo>
                    <a:pt x="0" y="86867"/>
                  </a:moveTo>
                  <a:lnTo>
                    <a:pt x="88391" y="86867"/>
                  </a:lnTo>
                  <a:lnTo>
                    <a:pt x="88391" y="0"/>
                  </a:lnTo>
                  <a:lnTo>
                    <a:pt x="0" y="0"/>
                  </a:lnTo>
                  <a:lnTo>
                    <a:pt x="0" y="86867"/>
                  </a:lnTo>
                  <a:close/>
                </a:path>
              </a:pathLst>
            </a:custGeom>
            <a:ln w="9144">
              <a:solidFill>
                <a:srgbClr val="DDCC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20723" y="3777995"/>
              <a:ext cx="1527048" cy="8473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36903" y="3849623"/>
              <a:ext cx="1696212" cy="66141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80159" y="3817619"/>
              <a:ext cx="1408176" cy="72999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337817" y="3938981"/>
            <a:ext cx="129349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Ari</a:t>
            </a:r>
            <a:r>
              <a:rPr sz="2100" spc="-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100" spc="-5" dirty="0">
                <a:solidFill>
                  <a:srgbClr val="FFFFFF"/>
                </a:solidFill>
                <a:latin typeface="Trebuchet MS"/>
                <a:cs typeface="Trebuchet MS"/>
              </a:rPr>
              <a:t>hm</a:t>
            </a:r>
            <a:r>
              <a:rPr sz="2100" spc="-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100" spc="-5" dirty="0">
                <a:solidFill>
                  <a:srgbClr val="FFFFFF"/>
                </a:solidFill>
                <a:latin typeface="Trebuchet MS"/>
                <a:cs typeface="Trebuchet MS"/>
              </a:rPr>
              <a:t>tic</a:t>
            </a:r>
            <a:endParaRPr sz="210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05740" y="4457509"/>
            <a:ext cx="2039620" cy="1240790"/>
            <a:chOff x="205740" y="4457509"/>
            <a:chExt cx="2039620" cy="1240790"/>
          </a:xfrm>
        </p:grpSpPr>
        <p:sp>
          <p:nvSpPr>
            <p:cNvPr id="19" name="object 19"/>
            <p:cNvSpPr/>
            <p:nvPr/>
          </p:nvSpPr>
          <p:spPr>
            <a:xfrm>
              <a:off x="2151888" y="4462271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88392" y="0"/>
                  </a:moveTo>
                  <a:lnTo>
                    <a:pt x="0" y="0"/>
                  </a:lnTo>
                  <a:lnTo>
                    <a:pt x="0" y="88391"/>
                  </a:lnTo>
                  <a:lnTo>
                    <a:pt x="88392" y="88391"/>
                  </a:lnTo>
                  <a:lnTo>
                    <a:pt x="8839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151888" y="4462271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>
                  <a:moveTo>
                    <a:pt x="0" y="88391"/>
                  </a:moveTo>
                  <a:lnTo>
                    <a:pt x="88392" y="88391"/>
                  </a:lnTo>
                  <a:lnTo>
                    <a:pt x="88392" y="0"/>
                  </a:lnTo>
                  <a:lnTo>
                    <a:pt x="0" y="0"/>
                  </a:lnTo>
                  <a:lnTo>
                    <a:pt x="0" y="88391"/>
                  </a:lnTo>
                  <a:close/>
                </a:path>
              </a:pathLst>
            </a:custGeom>
            <a:ln w="9144">
              <a:solidFill>
                <a:srgbClr val="F49D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05740" y="4850891"/>
              <a:ext cx="1527048" cy="8473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08432" y="4924043"/>
              <a:ext cx="1121664" cy="65989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65176" y="4890515"/>
              <a:ext cx="1408176" cy="72999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65175" y="4890515"/>
            <a:ext cx="1408430" cy="73025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56235">
              <a:lnSpc>
                <a:spcPct val="100000"/>
              </a:lnSpc>
              <a:spcBef>
                <a:spcPts val="1060"/>
              </a:spcBef>
            </a:pPr>
            <a:r>
              <a:rPr sz="2100" spc="-5" dirty="0">
                <a:solidFill>
                  <a:srgbClr val="FFFFFF"/>
                </a:solidFill>
                <a:latin typeface="Trebuchet MS"/>
                <a:cs typeface="Trebuchet MS"/>
              </a:rPr>
              <a:t>Unary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7116" y="5457444"/>
            <a:ext cx="1268095" cy="243840"/>
          </a:xfrm>
          <a:prstGeom prst="rect">
            <a:avLst/>
          </a:prstGeom>
          <a:solidFill>
            <a:srgbClr val="FFFFFF">
              <a:alpha val="90194"/>
            </a:srgbClr>
          </a:solidFill>
          <a:ln w="9144">
            <a:solidFill>
              <a:srgbClr val="D9F14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74955">
              <a:lnSpc>
                <a:spcPts val="1775"/>
              </a:lnSpc>
            </a:pPr>
            <a:r>
              <a:rPr sz="1600" spc="-5" dirty="0">
                <a:latin typeface="Trebuchet MS"/>
                <a:cs typeface="Trebuchet MS"/>
              </a:rPr>
              <a:t>+, -,++, -</a:t>
            </a:r>
            <a:r>
              <a:rPr sz="1600" spc="-6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-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095500" y="4850891"/>
            <a:ext cx="1527175" cy="847725"/>
            <a:chOff x="2095500" y="4850891"/>
            <a:chExt cx="1527175" cy="847725"/>
          </a:xfrm>
        </p:grpSpPr>
        <p:sp>
          <p:nvSpPr>
            <p:cNvPr id="27" name="object 27"/>
            <p:cNvSpPr/>
            <p:nvPr/>
          </p:nvSpPr>
          <p:spPr>
            <a:xfrm>
              <a:off x="2095500" y="4850891"/>
              <a:ext cx="1527048" cy="8473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269236" y="4924043"/>
              <a:ext cx="1176527" cy="65989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154935" y="4890515"/>
              <a:ext cx="1408176" cy="72999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154935" y="4890515"/>
            <a:ext cx="1408430" cy="73025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28930">
              <a:lnSpc>
                <a:spcPct val="100000"/>
              </a:lnSpc>
              <a:spcBef>
                <a:spcPts val="1060"/>
              </a:spcBef>
            </a:pPr>
            <a:r>
              <a:rPr sz="2100" spc="-5" dirty="0">
                <a:solidFill>
                  <a:srgbClr val="FFFFFF"/>
                </a:solidFill>
                <a:latin typeface="Trebuchet MS"/>
                <a:cs typeface="Trebuchet MS"/>
              </a:rPr>
              <a:t>Binary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436876" y="5457444"/>
            <a:ext cx="1266825" cy="243840"/>
          </a:xfrm>
          <a:prstGeom prst="rect">
            <a:avLst/>
          </a:prstGeom>
          <a:solidFill>
            <a:srgbClr val="FFFFFF">
              <a:alpha val="90194"/>
            </a:srgbClr>
          </a:solidFill>
          <a:ln w="9144">
            <a:solidFill>
              <a:srgbClr val="68EF4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8755">
              <a:lnSpc>
                <a:spcPts val="1775"/>
              </a:lnSpc>
            </a:pPr>
            <a:r>
              <a:rPr sz="1600" spc="-5" dirty="0">
                <a:latin typeface="Trebuchet MS"/>
                <a:cs typeface="Trebuchet MS"/>
              </a:rPr>
              <a:t>+, -, *, /,</a:t>
            </a:r>
            <a:r>
              <a:rPr sz="1600" spc="-6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%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918460" y="3777996"/>
            <a:ext cx="1628139" cy="847725"/>
            <a:chOff x="2918460" y="3777996"/>
            <a:chExt cx="1628139" cy="847725"/>
          </a:xfrm>
        </p:grpSpPr>
        <p:sp>
          <p:nvSpPr>
            <p:cNvPr id="33" name="object 33"/>
            <p:cNvSpPr/>
            <p:nvPr/>
          </p:nvSpPr>
          <p:spPr>
            <a:xfrm>
              <a:off x="2968752" y="3777996"/>
              <a:ext cx="1527048" cy="8473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918460" y="3849624"/>
              <a:ext cx="1627632" cy="66141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028188" y="3817620"/>
              <a:ext cx="1408176" cy="72999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028188" y="3817620"/>
            <a:ext cx="1408430" cy="73025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055"/>
              </a:spcBef>
            </a:pPr>
            <a:r>
              <a:rPr sz="2100" spc="-15" dirty="0">
                <a:solidFill>
                  <a:srgbClr val="FFFFFF"/>
                </a:solidFill>
                <a:latin typeface="Trebuchet MS"/>
                <a:cs typeface="Trebuchet MS"/>
              </a:rPr>
              <a:t>Relational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041904" y="4320540"/>
            <a:ext cx="1804670" cy="372110"/>
          </a:xfrm>
          <a:prstGeom prst="rect">
            <a:avLst/>
          </a:prstGeom>
          <a:solidFill>
            <a:srgbClr val="FFFFFF">
              <a:alpha val="90194"/>
            </a:srgbClr>
          </a:solidFill>
          <a:ln w="9144">
            <a:solidFill>
              <a:srgbClr val="4DEDA1"/>
            </a:solidFill>
          </a:ln>
        </p:spPr>
        <p:txBody>
          <a:bodyPr vert="horz" wrap="square" lIns="0" tIns="62230" rIns="0" bIns="0" rtlCol="0">
            <a:spAutoFit/>
          </a:bodyPr>
          <a:lstStyle/>
          <a:p>
            <a:pPr marL="324485">
              <a:lnSpc>
                <a:spcPct val="100000"/>
              </a:lnSpc>
              <a:spcBef>
                <a:spcPts val="490"/>
              </a:spcBef>
            </a:pPr>
            <a:r>
              <a:rPr sz="1400" spc="-5" dirty="0">
                <a:latin typeface="Trebuchet MS"/>
                <a:cs typeface="Trebuchet MS"/>
              </a:rPr>
              <a:t>&gt;, &lt;, &gt;=, &lt;=,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!=,==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128259" y="3777996"/>
            <a:ext cx="1527175" cy="847725"/>
            <a:chOff x="5128259" y="3777996"/>
            <a:chExt cx="1527175" cy="847725"/>
          </a:xfrm>
        </p:grpSpPr>
        <p:sp>
          <p:nvSpPr>
            <p:cNvPr id="39" name="object 39"/>
            <p:cNvSpPr/>
            <p:nvPr/>
          </p:nvSpPr>
          <p:spPr>
            <a:xfrm>
              <a:off x="5128259" y="3777996"/>
              <a:ext cx="1527047" cy="8473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256275" y="3849624"/>
              <a:ext cx="1269492" cy="66141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187695" y="3817620"/>
              <a:ext cx="1408176" cy="72999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5187696" y="3817620"/>
            <a:ext cx="1408430" cy="73025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282575">
              <a:lnSpc>
                <a:spcPct val="100000"/>
              </a:lnSpc>
              <a:spcBef>
                <a:spcPts val="1055"/>
              </a:spcBef>
            </a:pPr>
            <a:r>
              <a:rPr sz="2100" spc="-5" dirty="0">
                <a:solidFill>
                  <a:srgbClr val="FFFFFF"/>
                </a:solidFill>
                <a:latin typeface="Trebuchet MS"/>
                <a:cs typeface="Trebuchet MS"/>
              </a:rPr>
              <a:t>Logical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468111" y="4384547"/>
            <a:ext cx="1268095" cy="243840"/>
          </a:xfrm>
          <a:prstGeom prst="rect">
            <a:avLst/>
          </a:prstGeom>
          <a:solidFill>
            <a:srgbClr val="FFFFFF">
              <a:alpha val="90194"/>
            </a:srgbClr>
          </a:solidFill>
          <a:ln w="9144">
            <a:solidFill>
              <a:srgbClr val="4BCAE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81635">
              <a:lnSpc>
                <a:spcPts val="1770"/>
              </a:lnSpc>
            </a:pPr>
            <a:r>
              <a:rPr sz="1600" spc="-5" dirty="0">
                <a:latin typeface="Trebuchet MS"/>
                <a:cs typeface="Trebuchet MS"/>
              </a:rPr>
              <a:t>&amp;&amp;, !,</a:t>
            </a:r>
            <a:r>
              <a:rPr sz="1600" spc="-7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||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6891528" y="3777996"/>
            <a:ext cx="1775460" cy="847725"/>
            <a:chOff x="6891528" y="3777996"/>
            <a:chExt cx="1775460" cy="847725"/>
          </a:xfrm>
        </p:grpSpPr>
        <p:sp>
          <p:nvSpPr>
            <p:cNvPr id="45" name="object 45"/>
            <p:cNvSpPr/>
            <p:nvPr/>
          </p:nvSpPr>
          <p:spPr>
            <a:xfrm>
              <a:off x="7016496" y="3777996"/>
              <a:ext cx="1527048" cy="8473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891528" y="3849624"/>
              <a:ext cx="1775460" cy="66141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075932" y="3817620"/>
              <a:ext cx="1408176" cy="72999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7075931" y="3817620"/>
            <a:ext cx="1408430" cy="73025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055"/>
              </a:spcBef>
            </a:pPr>
            <a:r>
              <a:rPr sz="2100" spc="-5" dirty="0">
                <a:solidFill>
                  <a:srgbClr val="FFFFFF"/>
                </a:solidFill>
                <a:latin typeface="Trebuchet MS"/>
                <a:cs typeface="Trebuchet MS"/>
              </a:rPr>
              <a:t>Assignment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357871" y="4384547"/>
            <a:ext cx="1266825" cy="243840"/>
          </a:xfrm>
          <a:prstGeom prst="rect">
            <a:avLst/>
          </a:prstGeom>
          <a:solidFill>
            <a:srgbClr val="FFFFFF">
              <a:alpha val="90194"/>
            </a:srgbClr>
          </a:solidFill>
          <a:ln w="9144">
            <a:solidFill>
              <a:srgbClr val="4A5CE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95655">
              <a:lnSpc>
                <a:spcPts val="1770"/>
              </a:lnSpc>
            </a:pPr>
            <a:r>
              <a:rPr sz="1600" spc="-5" dirty="0">
                <a:latin typeface="Trebuchet MS"/>
                <a:cs typeface="Trebuchet MS"/>
              </a:rPr>
              <a:t>=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06256" y="3777996"/>
            <a:ext cx="1527175" cy="847725"/>
            <a:chOff x="8906256" y="3777996"/>
            <a:chExt cx="1527175" cy="847725"/>
          </a:xfrm>
        </p:grpSpPr>
        <p:sp>
          <p:nvSpPr>
            <p:cNvPr id="51" name="object 51"/>
            <p:cNvSpPr/>
            <p:nvPr/>
          </p:nvSpPr>
          <p:spPr>
            <a:xfrm>
              <a:off x="8906256" y="3777996"/>
              <a:ext cx="1527048" cy="8473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029700" y="3849624"/>
              <a:ext cx="1277111" cy="66141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965692" y="3817620"/>
              <a:ext cx="1408176" cy="729995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9232138" y="3938981"/>
            <a:ext cx="87376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100" spc="-1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100" spc="-5" dirty="0">
                <a:solidFill>
                  <a:srgbClr val="FFFFFF"/>
                </a:solidFill>
                <a:latin typeface="Trebuchet MS"/>
                <a:cs typeface="Trebuchet MS"/>
              </a:rPr>
              <a:t>ecial</a:t>
            </a:r>
            <a:endParaRPr sz="2100">
              <a:latin typeface="Trebuchet MS"/>
              <a:cs typeface="Trebuchet MS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7757159" y="4459033"/>
            <a:ext cx="2172335" cy="1238250"/>
            <a:chOff x="7757159" y="4459033"/>
            <a:chExt cx="2172335" cy="1238250"/>
          </a:xfrm>
        </p:grpSpPr>
        <p:sp>
          <p:nvSpPr>
            <p:cNvPr id="56" name="object 56"/>
            <p:cNvSpPr/>
            <p:nvPr/>
          </p:nvSpPr>
          <p:spPr>
            <a:xfrm>
              <a:off x="9837419" y="4463796"/>
              <a:ext cx="86995" cy="86995"/>
            </a:xfrm>
            <a:custGeom>
              <a:avLst/>
              <a:gdLst/>
              <a:ahLst/>
              <a:cxnLst/>
              <a:rect l="l" t="t" r="r" b="b"/>
              <a:pathLst>
                <a:path w="86995" h="86995">
                  <a:moveTo>
                    <a:pt x="86868" y="0"/>
                  </a:moveTo>
                  <a:lnTo>
                    <a:pt x="0" y="0"/>
                  </a:lnTo>
                  <a:lnTo>
                    <a:pt x="0" y="86867"/>
                  </a:lnTo>
                  <a:lnTo>
                    <a:pt x="86868" y="86867"/>
                  </a:lnTo>
                  <a:lnTo>
                    <a:pt x="86868" y="0"/>
                  </a:lnTo>
                  <a:close/>
                </a:path>
              </a:pathLst>
            </a:custGeom>
            <a:solidFill>
              <a:srgbClr val="BE12F6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9837419" y="4463796"/>
              <a:ext cx="86995" cy="86995"/>
            </a:xfrm>
            <a:custGeom>
              <a:avLst/>
              <a:gdLst/>
              <a:ahLst/>
              <a:cxnLst/>
              <a:rect l="l" t="t" r="r" b="b"/>
              <a:pathLst>
                <a:path w="86995" h="86995">
                  <a:moveTo>
                    <a:pt x="0" y="86867"/>
                  </a:moveTo>
                  <a:lnTo>
                    <a:pt x="86868" y="86867"/>
                  </a:lnTo>
                  <a:lnTo>
                    <a:pt x="86868" y="0"/>
                  </a:lnTo>
                  <a:lnTo>
                    <a:pt x="0" y="0"/>
                  </a:lnTo>
                  <a:lnTo>
                    <a:pt x="0" y="86867"/>
                  </a:lnTo>
                  <a:close/>
                </a:path>
              </a:pathLst>
            </a:custGeom>
            <a:ln w="9143">
              <a:solidFill>
                <a:srgbClr val="A649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891271" y="4850892"/>
              <a:ext cx="1527048" cy="845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757159" y="4922520"/>
              <a:ext cx="1792224" cy="659892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950707" y="4890516"/>
              <a:ext cx="1408176" cy="728472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7950707" y="4890515"/>
            <a:ext cx="1408430" cy="72898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055"/>
              </a:spcBef>
            </a:pPr>
            <a:r>
              <a:rPr sz="2100" spc="-5" dirty="0">
                <a:solidFill>
                  <a:srgbClr val="FFFFFF"/>
                </a:solidFill>
                <a:latin typeface="Trebuchet MS"/>
                <a:cs typeface="Trebuchet MS"/>
              </a:rPr>
              <a:t>Conditional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232647" y="5457444"/>
            <a:ext cx="1266825" cy="242570"/>
          </a:xfrm>
          <a:prstGeom prst="rect">
            <a:avLst/>
          </a:prstGeom>
          <a:solidFill>
            <a:srgbClr val="FFFFFF">
              <a:alpha val="90194"/>
            </a:srgbClr>
          </a:solidFill>
          <a:ln w="9144">
            <a:solidFill>
              <a:srgbClr val="E649B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ts val="1664"/>
              </a:lnSpc>
            </a:pPr>
            <a:r>
              <a:rPr sz="1400" dirty="0">
                <a:latin typeface="Trebuchet MS"/>
                <a:cs typeface="Trebuchet MS"/>
              </a:rPr>
              <a:t>? </a:t>
            </a:r>
            <a:r>
              <a:rPr sz="1400" spc="-5" dirty="0">
                <a:latin typeface="Trebuchet MS"/>
                <a:cs typeface="Trebuchet MS"/>
              </a:rPr>
              <a:t>(true)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:false)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9671304" y="4783835"/>
            <a:ext cx="1743710" cy="939165"/>
            <a:chOff x="9671304" y="4783835"/>
            <a:chExt cx="1743710" cy="939165"/>
          </a:xfrm>
        </p:grpSpPr>
        <p:sp>
          <p:nvSpPr>
            <p:cNvPr id="64" name="object 64"/>
            <p:cNvSpPr/>
            <p:nvPr/>
          </p:nvSpPr>
          <p:spPr>
            <a:xfrm>
              <a:off x="9779508" y="4850891"/>
              <a:ext cx="1527048" cy="845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9671304" y="4783835"/>
              <a:ext cx="1743455" cy="938783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9838944" y="4890515"/>
              <a:ext cx="1408176" cy="728472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9838943" y="4890515"/>
            <a:ext cx="1408430" cy="728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2315"/>
              </a:lnSpc>
            </a:pPr>
            <a:r>
              <a:rPr sz="2100" dirty="0">
                <a:solidFill>
                  <a:srgbClr val="FFFFFF"/>
                </a:solidFill>
                <a:latin typeface="Trebuchet MS"/>
                <a:cs typeface="Trebuchet MS"/>
              </a:rPr>
              <a:t>C++</a:t>
            </a:r>
            <a:endParaRPr sz="2100">
              <a:latin typeface="Trebuchet MS"/>
              <a:cs typeface="Trebuchet MS"/>
            </a:endParaRPr>
          </a:p>
          <a:p>
            <a:pPr marL="1270" algn="ctr">
              <a:lnSpc>
                <a:spcPts val="2360"/>
              </a:lnSpc>
            </a:pPr>
            <a:r>
              <a:rPr sz="2100" spc="-5" dirty="0">
                <a:solidFill>
                  <a:srgbClr val="FFFFFF"/>
                </a:solidFill>
                <a:latin typeface="Trebuchet MS"/>
                <a:cs typeface="Trebuchet MS"/>
              </a:rPr>
              <a:t>Shorthands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0120883" y="5457444"/>
            <a:ext cx="1268095" cy="242570"/>
          </a:xfrm>
          <a:prstGeom prst="rect">
            <a:avLst/>
          </a:prstGeom>
          <a:solidFill>
            <a:srgbClr val="FFFFFF">
              <a:alpha val="90194"/>
            </a:srgbClr>
          </a:solidFill>
          <a:ln w="9144">
            <a:solidFill>
              <a:srgbClr val="E3485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ts val="1664"/>
              </a:lnSpc>
            </a:pPr>
            <a:r>
              <a:rPr sz="1400" spc="-5" dirty="0">
                <a:latin typeface="Trebuchet MS"/>
                <a:cs typeface="Trebuchet MS"/>
              </a:rPr>
              <a:t>+=,-=.*=,/=,%=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Scope Resolution Operator (::)• Like C, C++ is also a block-structured  language. A variable declared in a block is  said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47800"/>
            <a:ext cx="83058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5166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Example to use the Scope              Resolution Operator•   // Program to demonstrate the use of scope resolution operato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Output• We are in inner block  k = 20  x = 30  :: x = 10• We are in outer block  x = 20  :: x = 10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0" y="2743200"/>
            <a:ext cx="2341808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6765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894774"/>
              </p:ext>
            </p:extLst>
          </p:nvPr>
        </p:nvGraphicFramePr>
        <p:xfrm>
          <a:off x="609600" y="2057400"/>
          <a:ext cx="7620000" cy="3657600"/>
        </p:xfrm>
        <a:graphic>
          <a:graphicData uri="http://schemas.openxmlformats.org/drawingml/2006/table">
            <a:tbl>
              <a:tblPr/>
              <a:tblGrid>
                <a:gridCol w="7620000"/>
              </a:tblGrid>
              <a:tr h="272796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 i="0" dirty="0">
                          <a:effectLst/>
                          <a:latin typeface="Consolas"/>
                        </a:rPr>
                        <a:t>#include&lt;</a:t>
                      </a:r>
                      <a:r>
                        <a:rPr lang="en-US" sz="2000" b="0" i="0" dirty="0" err="1">
                          <a:effectLst/>
                          <a:latin typeface="Consolas"/>
                        </a:rPr>
                        <a:t>iostream</a:t>
                      </a:r>
                      <a:r>
                        <a:rPr lang="en-US" sz="2000" b="0" i="0" dirty="0">
                          <a:effectLst/>
                          <a:latin typeface="Consolas"/>
                        </a:rPr>
                        <a:t>&gt;  </a:t>
                      </a:r>
                    </a:p>
                    <a:p>
                      <a:pPr algn="l" rtl="0" fontAlgn="base"/>
                      <a:r>
                        <a:rPr lang="en-US" sz="2000" b="0" i="0" dirty="0">
                          <a:effectLst/>
                          <a:latin typeface="Consolas"/>
                        </a:rPr>
                        <a:t>using namespace </a:t>
                      </a:r>
                      <a:r>
                        <a:rPr lang="en-US" sz="2000" b="0" i="0" dirty="0" err="1">
                          <a:effectLst/>
                          <a:latin typeface="Consolas"/>
                        </a:rPr>
                        <a:t>std</a:t>
                      </a:r>
                      <a:r>
                        <a:rPr lang="en-US" sz="2000" b="0" i="0" dirty="0">
                          <a:effectLst/>
                          <a:latin typeface="Consolas"/>
                        </a:rPr>
                        <a:t>; </a:t>
                      </a:r>
                    </a:p>
                    <a:p>
                      <a:pPr algn="l" rtl="0" fontAlgn="base"/>
                      <a:r>
                        <a:rPr lang="en-US" sz="2000" b="0" i="0" dirty="0">
                          <a:effectLst/>
                          <a:latin typeface="Consolas"/>
                        </a:rPr>
                        <a:t>   </a:t>
                      </a:r>
                    </a:p>
                    <a:p>
                      <a:pPr algn="l" rtl="0" fontAlgn="base"/>
                      <a:r>
                        <a:rPr lang="en-US" sz="2000" b="0" i="0" dirty="0" err="1">
                          <a:effectLst/>
                          <a:latin typeface="Consolas"/>
                        </a:rPr>
                        <a:t>int</a:t>
                      </a:r>
                      <a:r>
                        <a:rPr lang="en-US" sz="2000" b="0" i="0" dirty="0">
                          <a:effectLst/>
                          <a:latin typeface="Consolas"/>
                        </a:rPr>
                        <a:t> </a:t>
                      </a:r>
                      <a:r>
                        <a:rPr lang="en-US" sz="2000" b="0" i="0" dirty="0" smtClean="0">
                          <a:effectLst/>
                          <a:latin typeface="Consolas"/>
                        </a:rPr>
                        <a:t>x=30;</a:t>
                      </a:r>
                      <a:r>
                        <a:rPr lang="en-US" sz="2000" b="0" i="0" dirty="0">
                          <a:effectLst/>
                          <a:latin typeface="Consolas"/>
                        </a:rPr>
                        <a:t>  // Global x </a:t>
                      </a:r>
                    </a:p>
                    <a:p>
                      <a:pPr algn="l" rtl="0" fontAlgn="base"/>
                      <a:r>
                        <a:rPr lang="en-US" sz="2000" b="0" i="0" dirty="0">
                          <a:effectLst/>
                          <a:latin typeface="Consolas"/>
                        </a:rPr>
                        <a:t>   </a:t>
                      </a:r>
                    </a:p>
                    <a:p>
                      <a:pPr algn="l" rtl="0" fontAlgn="base"/>
                      <a:r>
                        <a:rPr lang="en-US" sz="2000" b="0" i="0" dirty="0" err="1">
                          <a:effectLst/>
                          <a:latin typeface="Consolas"/>
                        </a:rPr>
                        <a:t>int</a:t>
                      </a:r>
                      <a:r>
                        <a:rPr lang="en-US" sz="2000" b="0" i="0" dirty="0">
                          <a:effectLst/>
                          <a:latin typeface="Consolas"/>
                        </a:rPr>
                        <a:t> main() </a:t>
                      </a:r>
                    </a:p>
                    <a:p>
                      <a:pPr algn="l" rtl="0" fontAlgn="base"/>
                      <a:r>
                        <a:rPr lang="en-US" sz="2000" b="0" i="0" dirty="0">
                          <a:effectLst/>
                          <a:latin typeface="Consolas"/>
                        </a:rPr>
                        <a:t>{ </a:t>
                      </a:r>
                    </a:p>
                    <a:p>
                      <a:pPr algn="l" rtl="0" fontAlgn="base"/>
                      <a:r>
                        <a:rPr lang="en-US" sz="2000" b="0" i="0" dirty="0">
                          <a:effectLst/>
                          <a:latin typeface="Consolas"/>
                        </a:rPr>
                        <a:t>  </a:t>
                      </a:r>
                      <a:r>
                        <a:rPr lang="en-US" sz="2000" b="0" i="0" dirty="0" err="1">
                          <a:effectLst/>
                          <a:latin typeface="Consolas"/>
                        </a:rPr>
                        <a:t>int</a:t>
                      </a:r>
                      <a:r>
                        <a:rPr lang="en-US" sz="2000" b="0" i="0" dirty="0">
                          <a:effectLst/>
                          <a:latin typeface="Consolas"/>
                        </a:rPr>
                        <a:t> x = 10; // Local x </a:t>
                      </a:r>
                    </a:p>
                    <a:p>
                      <a:pPr algn="l" rtl="0" fontAlgn="base"/>
                      <a:r>
                        <a:rPr lang="en-US" sz="2000" b="0" i="0" dirty="0">
                          <a:effectLst/>
                          <a:latin typeface="Consolas"/>
                        </a:rPr>
                        <a:t>  </a:t>
                      </a:r>
                      <a:r>
                        <a:rPr lang="en-US" sz="2000" b="0" i="0" dirty="0" err="1">
                          <a:effectLst/>
                          <a:latin typeface="Consolas"/>
                        </a:rPr>
                        <a:t>cout</a:t>
                      </a:r>
                      <a:r>
                        <a:rPr lang="en-US" sz="2000" b="0" i="0" dirty="0">
                          <a:effectLst/>
                          <a:latin typeface="Consolas"/>
                        </a:rPr>
                        <a:t> &lt;&lt; "Value of global x is " &lt;&lt; ::x; </a:t>
                      </a:r>
                    </a:p>
                    <a:p>
                      <a:pPr algn="l" rtl="0" fontAlgn="base"/>
                      <a:r>
                        <a:rPr lang="en-US" sz="2000" b="0" i="0" dirty="0">
                          <a:effectLst/>
                          <a:latin typeface="Consolas"/>
                        </a:rPr>
                        <a:t>  </a:t>
                      </a:r>
                      <a:r>
                        <a:rPr lang="en-US" sz="2000" b="0" i="0" dirty="0" err="1">
                          <a:effectLst/>
                          <a:latin typeface="Consolas"/>
                        </a:rPr>
                        <a:t>cout</a:t>
                      </a:r>
                      <a:r>
                        <a:rPr lang="en-US" sz="2000" b="0" i="0" dirty="0">
                          <a:effectLst/>
                          <a:latin typeface="Consolas"/>
                        </a:rPr>
                        <a:t> &lt;&lt; </a:t>
                      </a:r>
                      <a:r>
                        <a:rPr lang="en-US" sz="2000" b="0" i="0" dirty="0" smtClean="0">
                          <a:effectLst/>
                          <a:latin typeface="Consolas"/>
                        </a:rPr>
                        <a:t>"\n value </a:t>
                      </a:r>
                      <a:r>
                        <a:rPr lang="en-US" sz="2000" b="0" i="0" dirty="0">
                          <a:effectLst/>
                          <a:latin typeface="Consolas"/>
                        </a:rPr>
                        <a:t>of local x is " &lt;&lt; x;   </a:t>
                      </a:r>
                    </a:p>
                    <a:p>
                      <a:pPr algn="l" rtl="0" fontAlgn="base"/>
                      <a:r>
                        <a:rPr lang="en-US" sz="2000" b="0" i="0" dirty="0">
                          <a:effectLst/>
                          <a:latin typeface="Consolas"/>
                        </a:rPr>
                        <a:t>  return 0; </a:t>
                      </a:r>
                    </a:p>
                    <a:p>
                      <a:pPr algn="l" rtl="0" fontAlgn="base"/>
                      <a:r>
                        <a:rPr lang="en-US" sz="2000" b="0" i="0" dirty="0">
                          <a:effectLst/>
                          <a:latin typeface="Consolas"/>
                        </a:rPr>
                        <a:t>}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953000" y="2362200"/>
            <a:ext cx="7086601" cy="1567067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  <a:cs typeface="Arial" pitchFamily="34" charset="0"/>
              </a:rPr>
              <a:t>Output: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Value of global x is 30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Value of local x is 10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33277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troduction&#10; Manipulators are instructions to the output stream&#10;&#10;that modify the output in various ways.&#10; They are of t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0"/>
            <a:ext cx="762000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287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ndl&#10; Its function is the same as the “n” in C.&#10; More then that it not only transfer the control to the&#10;&#10;new line but al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371600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7464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etw()&#10; This manipulator sets the minimum field width on&#10;&#10;output&#10; SYNTAX:&#10;&#10;&#10;&#10;&#10;&#10;&#10;&#10;Setw(x);&#10;It causes the number or s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90600"/>
            <a:ext cx="975360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6288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92894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 smtClean="0"/>
              <a:t>Expression</a:t>
            </a:r>
            <a:r>
              <a:rPr lang="en-US" spc="-5" dirty="0" smtClean="0"/>
              <a:t> &amp; Expression Evaluation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59053" y="2288285"/>
            <a:ext cx="9289415" cy="68389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41300" marR="5080" indent="-228600">
              <a:lnSpc>
                <a:spcPts val="23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Expressions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are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formed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using any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or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all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operators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discussed 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so </a:t>
            </a:r>
            <a:r>
              <a:rPr sz="2400" spc="-80" dirty="0">
                <a:solidFill>
                  <a:srgbClr val="FFFFFF"/>
                </a:solidFill>
                <a:latin typeface="Trebuchet MS"/>
                <a:cs typeface="Trebuchet MS"/>
              </a:rPr>
              <a:t>far.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04517" y="4318761"/>
            <a:ext cx="1753235" cy="883285"/>
            <a:chOff x="1604517" y="4318761"/>
            <a:chExt cx="1753235" cy="883285"/>
          </a:xfrm>
        </p:grpSpPr>
        <p:sp>
          <p:nvSpPr>
            <p:cNvPr id="5" name="object 5"/>
            <p:cNvSpPr/>
            <p:nvPr/>
          </p:nvSpPr>
          <p:spPr>
            <a:xfrm>
              <a:off x="1610867" y="4325111"/>
              <a:ext cx="1740535" cy="870585"/>
            </a:xfrm>
            <a:custGeom>
              <a:avLst/>
              <a:gdLst/>
              <a:ahLst/>
              <a:cxnLst/>
              <a:rect l="l" t="t" r="r" b="b"/>
              <a:pathLst>
                <a:path w="1740535" h="870585">
                  <a:moveTo>
                    <a:pt x="1653412" y="0"/>
                  </a:moveTo>
                  <a:lnTo>
                    <a:pt x="86994" y="0"/>
                  </a:lnTo>
                  <a:lnTo>
                    <a:pt x="53149" y="6842"/>
                  </a:lnTo>
                  <a:lnTo>
                    <a:pt x="25495" y="25495"/>
                  </a:lnTo>
                  <a:lnTo>
                    <a:pt x="6842" y="53149"/>
                  </a:lnTo>
                  <a:lnTo>
                    <a:pt x="0" y="86994"/>
                  </a:lnTo>
                  <a:lnTo>
                    <a:pt x="0" y="783208"/>
                  </a:lnTo>
                  <a:lnTo>
                    <a:pt x="6842" y="817054"/>
                  </a:lnTo>
                  <a:lnTo>
                    <a:pt x="25495" y="844708"/>
                  </a:lnTo>
                  <a:lnTo>
                    <a:pt x="53149" y="863361"/>
                  </a:lnTo>
                  <a:lnTo>
                    <a:pt x="86994" y="870204"/>
                  </a:lnTo>
                  <a:lnTo>
                    <a:pt x="1653412" y="870204"/>
                  </a:lnTo>
                  <a:lnTo>
                    <a:pt x="1687258" y="863361"/>
                  </a:lnTo>
                  <a:lnTo>
                    <a:pt x="1714912" y="844708"/>
                  </a:lnTo>
                  <a:lnTo>
                    <a:pt x="1733565" y="817054"/>
                  </a:lnTo>
                  <a:lnTo>
                    <a:pt x="1740408" y="783208"/>
                  </a:lnTo>
                  <a:lnTo>
                    <a:pt x="1740408" y="86994"/>
                  </a:lnTo>
                  <a:lnTo>
                    <a:pt x="1733565" y="53149"/>
                  </a:lnTo>
                  <a:lnTo>
                    <a:pt x="1714912" y="25495"/>
                  </a:lnTo>
                  <a:lnTo>
                    <a:pt x="1687258" y="6842"/>
                  </a:lnTo>
                  <a:lnTo>
                    <a:pt x="1653412" y="0"/>
                  </a:lnTo>
                  <a:close/>
                </a:path>
              </a:pathLst>
            </a:custGeom>
            <a:solidFill>
              <a:srgbClr val="39CD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10867" y="4325111"/>
              <a:ext cx="1740535" cy="870585"/>
            </a:xfrm>
            <a:custGeom>
              <a:avLst/>
              <a:gdLst/>
              <a:ahLst/>
              <a:cxnLst/>
              <a:rect l="l" t="t" r="r" b="b"/>
              <a:pathLst>
                <a:path w="1740535" h="870585">
                  <a:moveTo>
                    <a:pt x="0" y="86994"/>
                  </a:moveTo>
                  <a:lnTo>
                    <a:pt x="6842" y="53149"/>
                  </a:lnTo>
                  <a:lnTo>
                    <a:pt x="25495" y="25495"/>
                  </a:lnTo>
                  <a:lnTo>
                    <a:pt x="53149" y="6842"/>
                  </a:lnTo>
                  <a:lnTo>
                    <a:pt x="86994" y="0"/>
                  </a:lnTo>
                  <a:lnTo>
                    <a:pt x="1653412" y="0"/>
                  </a:lnTo>
                  <a:lnTo>
                    <a:pt x="1687258" y="6842"/>
                  </a:lnTo>
                  <a:lnTo>
                    <a:pt x="1714912" y="25495"/>
                  </a:lnTo>
                  <a:lnTo>
                    <a:pt x="1733565" y="53149"/>
                  </a:lnTo>
                  <a:lnTo>
                    <a:pt x="1740408" y="86994"/>
                  </a:lnTo>
                  <a:lnTo>
                    <a:pt x="1740408" y="783208"/>
                  </a:lnTo>
                  <a:lnTo>
                    <a:pt x="1733565" y="817054"/>
                  </a:lnTo>
                  <a:lnTo>
                    <a:pt x="1714912" y="844708"/>
                  </a:lnTo>
                  <a:lnTo>
                    <a:pt x="1687258" y="863361"/>
                  </a:lnTo>
                  <a:lnTo>
                    <a:pt x="1653412" y="870204"/>
                  </a:lnTo>
                  <a:lnTo>
                    <a:pt x="86994" y="870204"/>
                  </a:lnTo>
                  <a:lnTo>
                    <a:pt x="53149" y="863361"/>
                  </a:lnTo>
                  <a:lnTo>
                    <a:pt x="25495" y="844708"/>
                  </a:lnTo>
                  <a:lnTo>
                    <a:pt x="6842" y="817054"/>
                  </a:lnTo>
                  <a:lnTo>
                    <a:pt x="0" y="783208"/>
                  </a:lnTo>
                  <a:lnTo>
                    <a:pt x="0" y="8699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659763" y="4525772"/>
            <a:ext cx="164655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solidFill>
                  <a:srgbClr val="FFFFFF"/>
                </a:solidFill>
                <a:latin typeface="Trebuchet MS"/>
                <a:cs typeface="Trebuchet MS"/>
              </a:rPr>
              <a:t>Expressions</a:t>
            </a:r>
            <a:endParaRPr sz="25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346767" y="2816098"/>
            <a:ext cx="2439035" cy="1948814"/>
            <a:chOff x="3346767" y="2816098"/>
            <a:chExt cx="2439035" cy="1948814"/>
          </a:xfrm>
        </p:grpSpPr>
        <p:sp>
          <p:nvSpPr>
            <p:cNvPr id="9" name="object 9"/>
            <p:cNvSpPr/>
            <p:nvPr/>
          </p:nvSpPr>
          <p:spPr>
            <a:xfrm>
              <a:off x="3351529" y="3257804"/>
              <a:ext cx="687070" cy="1502410"/>
            </a:xfrm>
            <a:custGeom>
              <a:avLst/>
              <a:gdLst/>
              <a:ahLst/>
              <a:cxnLst/>
              <a:rect l="l" t="t" r="r" b="b"/>
              <a:pathLst>
                <a:path w="687070" h="1502410">
                  <a:moveTo>
                    <a:pt x="0" y="1501902"/>
                  </a:moveTo>
                  <a:lnTo>
                    <a:pt x="686689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38599" y="2822448"/>
              <a:ext cx="1740535" cy="870585"/>
            </a:xfrm>
            <a:custGeom>
              <a:avLst/>
              <a:gdLst/>
              <a:ahLst/>
              <a:cxnLst/>
              <a:rect l="l" t="t" r="r" b="b"/>
              <a:pathLst>
                <a:path w="1740535" h="870585">
                  <a:moveTo>
                    <a:pt x="1653413" y="0"/>
                  </a:moveTo>
                  <a:lnTo>
                    <a:pt x="86995" y="0"/>
                  </a:lnTo>
                  <a:lnTo>
                    <a:pt x="53149" y="6842"/>
                  </a:lnTo>
                  <a:lnTo>
                    <a:pt x="25495" y="25495"/>
                  </a:lnTo>
                  <a:lnTo>
                    <a:pt x="6842" y="53149"/>
                  </a:lnTo>
                  <a:lnTo>
                    <a:pt x="0" y="86994"/>
                  </a:lnTo>
                  <a:lnTo>
                    <a:pt x="0" y="783209"/>
                  </a:lnTo>
                  <a:lnTo>
                    <a:pt x="6842" y="817054"/>
                  </a:lnTo>
                  <a:lnTo>
                    <a:pt x="25495" y="844708"/>
                  </a:lnTo>
                  <a:lnTo>
                    <a:pt x="53149" y="863361"/>
                  </a:lnTo>
                  <a:lnTo>
                    <a:pt x="86995" y="870203"/>
                  </a:lnTo>
                  <a:lnTo>
                    <a:pt x="1653413" y="870203"/>
                  </a:lnTo>
                  <a:lnTo>
                    <a:pt x="1687258" y="863361"/>
                  </a:lnTo>
                  <a:lnTo>
                    <a:pt x="1714912" y="844708"/>
                  </a:lnTo>
                  <a:lnTo>
                    <a:pt x="1733565" y="817054"/>
                  </a:lnTo>
                  <a:lnTo>
                    <a:pt x="1740408" y="783209"/>
                  </a:lnTo>
                  <a:lnTo>
                    <a:pt x="1740408" y="86994"/>
                  </a:lnTo>
                  <a:lnTo>
                    <a:pt x="1733565" y="53149"/>
                  </a:lnTo>
                  <a:lnTo>
                    <a:pt x="1714912" y="25495"/>
                  </a:lnTo>
                  <a:lnTo>
                    <a:pt x="1687258" y="6842"/>
                  </a:lnTo>
                  <a:lnTo>
                    <a:pt x="1653413" y="0"/>
                  </a:lnTo>
                  <a:close/>
                </a:path>
              </a:pathLst>
            </a:custGeom>
            <a:solidFill>
              <a:srgbClr val="39CD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38599" y="2822448"/>
              <a:ext cx="1740535" cy="870585"/>
            </a:xfrm>
            <a:custGeom>
              <a:avLst/>
              <a:gdLst/>
              <a:ahLst/>
              <a:cxnLst/>
              <a:rect l="l" t="t" r="r" b="b"/>
              <a:pathLst>
                <a:path w="1740535" h="870585">
                  <a:moveTo>
                    <a:pt x="0" y="86994"/>
                  </a:moveTo>
                  <a:lnTo>
                    <a:pt x="6842" y="53149"/>
                  </a:lnTo>
                  <a:lnTo>
                    <a:pt x="25495" y="25495"/>
                  </a:lnTo>
                  <a:lnTo>
                    <a:pt x="53149" y="6842"/>
                  </a:lnTo>
                  <a:lnTo>
                    <a:pt x="86995" y="0"/>
                  </a:lnTo>
                  <a:lnTo>
                    <a:pt x="1653413" y="0"/>
                  </a:lnTo>
                  <a:lnTo>
                    <a:pt x="1687258" y="6842"/>
                  </a:lnTo>
                  <a:lnTo>
                    <a:pt x="1714912" y="25495"/>
                  </a:lnTo>
                  <a:lnTo>
                    <a:pt x="1733565" y="53149"/>
                  </a:lnTo>
                  <a:lnTo>
                    <a:pt x="1740408" y="86994"/>
                  </a:lnTo>
                  <a:lnTo>
                    <a:pt x="1740408" y="783209"/>
                  </a:lnTo>
                  <a:lnTo>
                    <a:pt x="1733565" y="817054"/>
                  </a:lnTo>
                  <a:lnTo>
                    <a:pt x="1714912" y="844708"/>
                  </a:lnTo>
                  <a:lnTo>
                    <a:pt x="1687258" y="863361"/>
                  </a:lnTo>
                  <a:lnTo>
                    <a:pt x="1653413" y="870203"/>
                  </a:lnTo>
                  <a:lnTo>
                    <a:pt x="86995" y="870203"/>
                  </a:lnTo>
                  <a:lnTo>
                    <a:pt x="53149" y="863361"/>
                  </a:lnTo>
                  <a:lnTo>
                    <a:pt x="25495" y="844708"/>
                  </a:lnTo>
                  <a:lnTo>
                    <a:pt x="6842" y="817054"/>
                  </a:lnTo>
                  <a:lnTo>
                    <a:pt x="0" y="783209"/>
                  </a:lnTo>
                  <a:lnTo>
                    <a:pt x="0" y="86994"/>
                  </a:lnTo>
                  <a:close/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152646" y="3023361"/>
            <a:ext cx="151130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0" dirty="0">
                <a:solidFill>
                  <a:srgbClr val="FFFFFF"/>
                </a:solidFill>
                <a:latin typeface="Trebuchet MS"/>
                <a:cs typeface="Trebuchet MS"/>
              </a:rPr>
              <a:t>arithmetic</a:t>
            </a:r>
            <a:endParaRPr sz="25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346767" y="3817365"/>
            <a:ext cx="2447925" cy="947419"/>
            <a:chOff x="3346767" y="3817365"/>
            <a:chExt cx="2447925" cy="947419"/>
          </a:xfrm>
        </p:grpSpPr>
        <p:sp>
          <p:nvSpPr>
            <p:cNvPr id="14" name="object 14"/>
            <p:cNvSpPr/>
            <p:nvPr/>
          </p:nvSpPr>
          <p:spPr>
            <a:xfrm>
              <a:off x="3351529" y="4259452"/>
              <a:ext cx="696595" cy="500380"/>
            </a:xfrm>
            <a:custGeom>
              <a:avLst/>
              <a:gdLst/>
              <a:ahLst/>
              <a:cxnLst/>
              <a:rect l="l" t="t" r="r" b="b"/>
              <a:pathLst>
                <a:path w="696595" h="500379">
                  <a:moveTo>
                    <a:pt x="0" y="500253"/>
                  </a:moveTo>
                  <a:lnTo>
                    <a:pt x="696087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47743" y="3823715"/>
              <a:ext cx="1740535" cy="870585"/>
            </a:xfrm>
            <a:custGeom>
              <a:avLst/>
              <a:gdLst/>
              <a:ahLst/>
              <a:cxnLst/>
              <a:rect l="l" t="t" r="r" b="b"/>
              <a:pathLst>
                <a:path w="1740535" h="870585">
                  <a:moveTo>
                    <a:pt x="1653413" y="0"/>
                  </a:moveTo>
                  <a:lnTo>
                    <a:pt x="86994" y="0"/>
                  </a:lnTo>
                  <a:lnTo>
                    <a:pt x="53149" y="6842"/>
                  </a:lnTo>
                  <a:lnTo>
                    <a:pt x="25495" y="25495"/>
                  </a:lnTo>
                  <a:lnTo>
                    <a:pt x="6842" y="53149"/>
                  </a:lnTo>
                  <a:lnTo>
                    <a:pt x="0" y="86994"/>
                  </a:lnTo>
                  <a:lnTo>
                    <a:pt x="0" y="783208"/>
                  </a:lnTo>
                  <a:lnTo>
                    <a:pt x="6842" y="817054"/>
                  </a:lnTo>
                  <a:lnTo>
                    <a:pt x="25495" y="844708"/>
                  </a:lnTo>
                  <a:lnTo>
                    <a:pt x="53149" y="863361"/>
                  </a:lnTo>
                  <a:lnTo>
                    <a:pt x="86994" y="870203"/>
                  </a:lnTo>
                  <a:lnTo>
                    <a:pt x="1653413" y="870203"/>
                  </a:lnTo>
                  <a:lnTo>
                    <a:pt x="1687258" y="863361"/>
                  </a:lnTo>
                  <a:lnTo>
                    <a:pt x="1714912" y="844708"/>
                  </a:lnTo>
                  <a:lnTo>
                    <a:pt x="1733565" y="817054"/>
                  </a:lnTo>
                  <a:lnTo>
                    <a:pt x="1740407" y="783208"/>
                  </a:lnTo>
                  <a:lnTo>
                    <a:pt x="1740407" y="86994"/>
                  </a:lnTo>
                  <a:lnTo>
                    <a:pt x="1733565" y="53149"/>
                  </a:lnTo>
                  <a:lnTo>
                    <a:pt x="1714912" y="25495"/>
                  </a:lnTo>
                  <a:lnTo>
                    <a:pt x="1687258" y="6842"/>
                  </a:lnTo>
                  <a:lnTo>
                    <a:pt x="1653413" y="0"/>
                  </a:lnTo>
                  <a:close/>
                </a:path>
              </a:pathLst>
            </a:custGeom>
            <a:solidFill>
              <a:srgbClr val="39CD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47743" y="3823715"/>
              <a:ext cx="1740535" cy="870585"/>
            </a:xfrm>
            <a:custGeom>
              <a:avLst/>
              <a:gdLst/>
              <a:ahLst/>
              <a:cxnLst/>
              <a:rect l="l" t="t" r="r" b="b"/>
              <a:pathLst>
                <a:path w="1740535" h="870585">
                  <a:moveTo>
                    <a:pt x="0" y="86994"/>
                  </a:moveTo>
                  <a:lnTo>
                    <a:pt x="6842" y="53149"/>
                  </a:lnTo>
                  <a:lnTo>
                    <a:pt x="25495" y="25495"/>
                  </a:lnTo>
                  <a:lnTo>
                    <a:pt x="53149" y="6842"/>
                  </a:lnTo>
                  <a:lnTo>
                    <a:pt x="86994" y="0"/>
                  </a:lnTo>
                  <a:lnTo>
                    <a:pt x="1653413" y="0"/>
                  </a:lnTo>
                  <a:lnTo>
                    <a:pt x="1687258" y="6842"/>
                  </a:lnTo>
                  <a:lnTo>
                    <a:pt x="1714912" y="25495"/>
                  </a:lnTo>
                  <a:lnTo>
                    <a:pt x="1733565" y="53149"/>
                  </a:lnTo>
                  <a:lnTo>
                    <a:pt x="1740407" y="86994"/>
                  </a:lnTo>
                  <a:lnTo>
                    <a:pt x="1740407" y="783208"/>
                  </a:lnTo>
                  <a:lnTo>
                    <a:pt x="1733565" y="817054"/>
                  </a:lnTo>
                  <a:lnTo>
                    <a:pt x="1714912" y="844708"/>
                  </a:lnTo>
                  <a:lnTo>
                    <a:pt x="1687258" y="863361"/>
                  </a:lnTo>
                  <a:lnTo>
                    <a:pt x="1653413" y="870203"/>
                  </a:lnTo>
                  <a:lnTo>
                    <a:pt x="86994" y="870203"/>
                  </a:lnTo>
                  <a:lnTo>
                    <a:pt x="53149" y="863361"/>
                  </a:lnTo>
                  <a:lnTo>
                    <a:pt x="25495" y="844708"/>
                  </a:lnTo>
                  <a:lnTo>
                    <a:pt x="6842" y="817054"/>
                  </a:lnTo>
                  <a:lnTo>
                    <a:pt x="0" y="783208"/>
                  </a:lnTo>
                  <a:lnTo>
                    <a:pt x="0" y="86994"/>
                  </a:lnTo>
                  <a:close/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194175" y="4025265"/>
            <a:ext cx="144843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20" dirty="0">
                <a:solidFill>
                  <a:srgbClr val="FFFFFF"/>
                </a:solidFill>
                <a:latin typeface="Trebuchet MS"/>
                <a:cs typeface="Trebuchet MS"/>
              </a:rPr>
              <a:t>Relational</a:t>
            </a:r>
            <a:endParaRPr sz="250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346767" y="4754943"/>
            <a:ext cx="2447925" cy="946785"/>
            <a:chOff x="3346767" y="4754943"/>
            <a:chExt cx="2447925" cy="946785"/>
          </a:xfrm>
        </p:grpSpPr>
        <p:sp>
          <p:nvSpPr>
            <p:cNvPr id="19" name="object 19"/>
            <p:cNvSpPr/>
            <p:nvPr/>
          </p:nvSpPr>
          <p:spPr>
            <a:xfrm>
              <a:off x="3351529" y="4759705"/>
              <a:ext cx="696595" cy="500380"/>
            </a:xfrm>
            <a:custGeom>
              <a:avLst/>
              <a:gdLst/>
              <a:ahLst/>
              <a:cxnLst/>
              <a:rect l="l" t="t" r="r" b="b"/>
              <a:pathLst>
                <a:path w="696595" h="500379">
                  <a:moveTo>
                    <a:pt x="0" y="0"/>
                  </a:moveTo>
                  <a:lnTo>
                    <a:pt x="696087" y="50038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047743" y="4824983"/>
              <a:ext cx="1740535" cy="870585"/>
            </a:xfrm>
            <a:custGeom>
              <a:avLst/>
              <a:gdLst/>
              <a:ahLst/>
              <a:cxnLst/>
              <a:rect l="l" t="t" r="r" b="b"/>
              <a:pathLst>
                <a:path w="1740535" h="870585">
                  <a:moveTo>
                    <a:pt x="1653413" y="0"/>
                  </a:moveTo>
                  <a:lnTo>
                    <a:pt x="86994" y="0"/>
                  </a:lnTo>
                  <a:lnTo>
                    <a:pt x="53149" y="6842"/>
                  </a:lnTo>
                  <a:lnTo>
                    <a:pt x="25495" y="25495"/>
                  </a:lnTo>
                  <a:lnTo>
                    <a:pt x="6842" y="53149"/>
                  </a:lnTo>
                  <a:lnTo>
                    <a:pt x="0" y="86995"/>
                  </a:lnTo>
                  <a:lnTo>
                    <a:pt x="0" y="783183"/>
                  </a:lnTo>
                  <a:lnTo>
                    <a:pt x="6842" y="817054"/>
                  </a:lnTo>
                  <a:lnTo>
                    <a:pt x="25495" y="844715"/>
                  </a:lnTo>
                  <a:lnTo>
                    <a:pt x="53149" y="863365"/>
                  </a:lnTo>
                  <a:lnTo>
                    <a:pt x="86994" y="870204"/>
                  </a:lnTo>
                  <a:lnTo>
                    <a:pt x="1653413" y="870204"/>
                  </a:lnTo>
                  <a:lnTo>
                    <a:pt x="1687258" y="863365"/>
                  </a:lnTo>
                  <a:lnTo>
                    <a:pt x="1714912" y="844715"/>
                  </a:lnTo>
                  <a:lnTo>
                    <a:pt x="1733565" y="817054"/>
                  </a:lnTo>
                  <a:lnTo>
                    <a:pt x="1740407" y="783183"/>
                  </a:lnTo>
                  <a:lnTo>
                    <a:pt x="1740407" y="86995"/>
                  </a:lnTo>
                  <a:lnTo>
                    <a:pt x="1733565" y="53149"/>
                  </a:lnTo>
                  <a:lnTo>
                    <a:pt x="1714912" y="25495"/>
                  </a:lnTo>
                  <a:lnTo>
                    <a:pt x="1687258" y="6842"/>
                  </a:lnTo>
                  <a:lnTo>
                    <a:pt x="1653413" y="0"/>
                  </a:lnTo>
                  <a:close/>
                </a:path>
              </a:pathLst>
            </a:custGeom>
            <a:solidFill>
              <a:srgbClr val="39CD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047743" y="4824983"/>
              <a:ext cx="1740535" cy="870585"/>
            </a:xfrm>
            <a:custGeom>
              <a:avLst/>
              <a:gdLst/>
              <a:ahLst/>
              <a:cxnLst/>
              <a:rect l="l" t="t" r="r" b="b"/>
              <a:pathLst>
                <a:path w="1740535" h="870585">
                  <a:moveTo>
                    <a:pt x="0" y="86995"/>
                  </a:moveTo>
                  <a:lnTo>
                    <a:pt x="6842" y="53149"/>
                  </a:lnTo>
                  <a:lnTo>
                    <a:pt x="25495" y="25495"/>
                  </a:lnTo>
                  <a:lnTo>
                    <a:pt x="53149" y="6842"/>
                  </a:lnTo>
                  <a:lnTo>
                    <a:pt x="86994" y="0"/>
                  </a:lnTo>
                  <a:lnTo>
                    <a:pt x="1653413" y="0"/>
                  </a:lnTo>
                  <a:lnTo>
                    <a:pt x="1687258" y="6842"/>
                  </a:lnTo>
                  <a:lnTo>
                    <a:pt x="1714912" y="25495"/>
                  </a:lnTo>
                  <a:lnTo>
                    <a:pt x="1733565" y="53149"/>
                  </a:lnTo>
                  <a:lnTo>
                    <a:pt x="1740407" y="86995"/>
                  </a:lnTo>
                  <a:lnTo>
                    <a:pt x="1740407" y="783183"/>
                  </a:lnTo>
                  <a:lnTo>
                    <a:pt x="1733565" y="817054"/>
                  </a:lnTo>
                  <a:lnTo>
                    <a:pt x="1714912" y="844715"/>
                  </a:lnTo>
                  <a:lnTo>
                    <a:pt x="1687258" y="863365"/>
                  </a:lnTo>
                  <a:lnTo>
                    <a:pt x="1653413" y="870204"/>
                  </a:lnTo>
                  <a:lnTo>
                    <a:pt x="86994" y="870204"/>
                  </a:lnTo>
                  <a:lnTo>
                    <a:pt x="53149" y="863365"/>
                  </a:lnTo>
                  <a:lnTo>
                    <a:pt x="25495" y="844715"/>
                  </a:lnTo>
                  <a:lnTo>
                    <a:pt x="6842" y="817054"/>
                  </a:lnTo>
                  <a:lnTo>
                    <a:pt x="0" y="783183"/>
                  </a:lnTo>
                  <a:lnTo>
                    <a:pt x="0" y="86995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407534" y="5026278"/>
            <a:ext cx="102108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0" dirty="0">
                <a:solidFill>
                  <a:srgbClr val="FFFFFF"/>
                </a:solidFill>
                <a:latin typeface="Trebuchet MS"/>
                <a:cs typeface="Trebuchet MS"/>
              </a:rPr>
              <a:t>Logical</a:t>
            </a:r>
            <a:endParaRPr sz="2500">
              <a:latin typeface="Trebuchet MS"/>
              <a:cs typeface="Trebuchet M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346767" y="4754943"/>
            <a:ext cx="2447925" cy="1948180"/>
            <a:chOff x="3346767" y="4754943"/>
            <a:chExt cx="2447925" cy="1948180"/>
          </a:xfrm>
        </p:grpSpPr>
        <p:sp>
          <p:nvSpPr>
            <p:cNvPr id="24" name="object 24"/>
            <p:cNvSpPr/>
            <p:nvPr/>
          </p:nvSpPr>
          <p:spPr>
            <a:xfrm>
              <a:off x="3351529" y="4759705"/>
              <a:ext cx="696595" cy="1501140"/>
            </a:xfrm>
            <a:custGeom>
              <a:avLst/>
              <a:gdLst/>
              <a:ahLst/>
              <a:cxnLst/>
              <a:rect l="l" t="t" r="r" b="b"/>
              <a:pathLst>
                <a:path w="696595" h="1501139">
                  <a:moveTo>
                    <a:pt x="0" y="0"/>
                  </a:moveTo>
                  <a:lnTo>
                    <a:pt x="696087" y="1501089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047743" y="5826252"/>
              <a:ext cx="1740535" cy="870585"/>
            </a:xfrm>
            <a:custGeom>
              <a:avLst/>
              <a:gdLst/>
              <a:ahLst/>
              <a:cxnLst/>
              <a:rect l="l" t="t" r="r" b="b"/>
              <a:pathLst>
                <a:path w="1740535" h="870584">
                  <a:moveTo>
                    <a:pt x="1653413" y="0"/>
                  </a:moveTo>
                  <a:lnTo>
                    <a:pt x="86994" y="0"/>
                  </a:lnTo>
                  <a:lnTo>
                    <a:pt x="53149" y="6838"/>
                  </a:lnTo>
                  <a:lnTo>
                    <a:pt x="25495" y="25488"/>
                  </a:lnTo>
                  <a:lnTo>
                    <a:pt x="6842" y="53149"/>
                  </a:lnTo>
                  <a:lnTo>
                    <a:pt x="0" y="87020"/>
                  </a:lnTo>
                  <a:lnTo>
                    <a:pt x="0" y="783183"/>
                  </a:lnTo>
                  <a:lnTo>
                    <a:pt x="6842" y="817054"/>
                  </a:lnTo>
                  <a:lnTo>
                    <a:pt x="25495" y="844715"/>
                  </a:lnTo>
                  <a:lnTo>
                    <a:pt x="53149" y="863365"/>
                  </a:lnTo>
                  <a:lnTo>
                    <a:pt x="86994" y="870204"/>
                  </a:lnTo>
                  <a:lnTo>
                    <a:pt x="1653413" y="870204"/>
                  </a:lnTo>
                  <a:lnTo>
                    <a:pt x="1687258" y="863365"/>
                  </a:lnTo>
                  <a:lnTo>
                    <a:pt x="1714912" y="844715"/>
                  </a:lnTo>
                  <a:lnTo>
                    <a:pt x="1733565" y="817054"/>
                  </a:lnTo>
                  <a:lnTo>
                    <a:pt x="1740407" y="783183"/>
                  </a:lnTo>
                  <a:lnTo>
                    <a:pt x="1740407" y="87020"/>
                  </a:lnTo>
                  <a:lnTo>
                    <a:pt x="1733565" y="53149"/>
                  </a:lnTo>
                  <a:lnTo>
                    <a:pt x="1714912" y="25488"/>
                  </a:lnTo>
                  <a:lnTo>
                    <a:pt x="1687258" y="6838"/>
                  </a:lnTo>
                  <a:lnTo>
                    <a:pt x="1653413" y="0"/>
                  </a:lnTo>
                  <a:close/>
                </a:path>
              </a:pathLst>
            </a:custGeom>
            <a:solidFill>
              <a:srgbClr val="39CD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47743" y="5826252"/>
              <a:ext cx="1740535" cy="870585"/>
            </a:xfrm>
            <a:custGeom>
              <a:avLst/>
              <a:gdLst/>
              <a:ahLst/>
              <a:cxnLst/>
              <a:rect l="l" t="t" r="r" b="b"/>
              <a:pathLst>
                <a:path w="1740535" h="870584">
                  <a:moveTo>
                    <a:pt x="0" y="87020"/>
                  </a:moveTo>
                  <a:lnTo>
                    <a:pt x="6842" y="53149"/>
                  </a:lnTo>
                  <a:lnTo>
                    <a:pt x="25495" y="25488"/>
                  </a:lnTo>
                  <a:lnTo>
                    <a:pt x="53149" y="6838"/>
                  </a:lnTo>
                  <a:lnTo>
                    <a:pt x="86994" y="0"/>
                  </a:lnTo>
                  <a:lnTo>
                    <a:pt x="1653413" y="0"/>
                  </a:lnTo>
                  <a:lnTo>
                    <a:pt x="1687258" y="6838"/>
                  </a:lnTo>
                  <a:lnTo>
                    <a:pt x="1714912" y="25488"/>
                  </a:lnTo>
                  <a:lnTo>
                    <a:pt x="1733565" y="53149"/>
                  </a:lnTo>
                  <a:lnTo>
                    <a:pt x="1740407" y="87020"/>
                  </a:lnTo>
                  <a:lnTo>
                    <a:pt x="1740407" y="783183"/>
                  </a:lnTo>
                  <a:lnTo>
                    <a:pt x="1733565" y="817054"/>
                  </a:lnTo>
                  <a:lnTo>
                    <a:pt x="1714912" y="844715"/>
                  </a:lnTo>
                  <a:lnTo>
                    <a:pt x="1687258" y="863365"/>
                  </a:lnTo>
                  <a:lnTo>
                    <a:pt x="1653413" y="870204"/>
                  </a:lnTo>
                  <a:lnTo>
                    <a:pt x="86994" y="870204"/>
                  </a:lnTo>
                  <a:lnTo>
                    <a:pt x="53149" y="863365"/>
                  </a:lnTo>
                  <a:lnTo>
                    <a:pt x="25495" y="844715"/>
                  </a:lnTo>
                  <a:lnTo>
                    <a:pt x="6842" y="817054"/>
                  </a:lnTo>
                  <a:lnTo>
                    <a:pt x="0" y="783183"/>
                  </a:lnTo>
                  <a:lnTo>
                    <a:pt x="0" y="8702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111878" y="6027216"/>
            <a:ext cx="161290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0" dirty="0">
                <a:solidFill>
                  <a:srgbClr val="FFFFFF"/>
                </a:solidFill>
                <a:latin typeface="Trebuchet MS"/>
                <a:cs typeface="Trebuchet MS"/>
              </a:rPr>
              <a:t>conditional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016752" y="3034283"/>
            <a:ext cx="1656714" cy="646430"/>
          </a:xfrm>
          <a:prstGeom prst="rect">
            <a:avLst/>
          </a:prstGeom>
          <a:solidFill>
            <a:srgbClr val="F49D50"/>
          </a:solidFill>
        </p:spPr>
        <p:txBody>
          <a:bodyPr vert="horz" wrap="square" lIns="0" tIns="40640" rIns="0" bIns="0" rtlCol="0">
            <a:spAutoFit/>
          </a:bodyPr>
          <a:lstStyle/>
          <a:p>
            <a:pPr marL="92075" marR="393700">
              <a:lnSpc>
                <a:spcPct val="100000"/>
              </a:lnSpc>
              <a:spcBef>
                <a:spcPts val="32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x= r / y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+p; 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p=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2*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a*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t;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169152" y="4008120"/>
            <a:ext cx="1656714" cy="647700"/>
          </a:xfrm>
          <a:prstGeom prst="rect">
            <a:avLst/>
          </a:prstGeom>
          <a:solidFill>
            <a:srgbClr val="F49D50"/>
          </a:solidFill>
        </p:spPr>
        <p:txBody>
          <a:bodyPr vert="horz" wrap="square" lIns="0" tIns="40640" rIns="0" bIns="0" rtlCol="0">
            <a:spAutoFit/>
          </a:bodyPr>
          <a:lstStyle/>
          <a:p>
            <a:pPr marL="160655" marR="1047750">
              <a:lnSpc>
                <a:spcPct val="100000"/>
              </a:lnSpc>
              <a:spcBef>
                <a:spcPts val="32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x&gt;y  z!=p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128003" y="4956047"/>
            <a:ext cx="1656714" cy="646430"/>
          </a:xfrm>
          <a:prstGeom prst="rect">
            <a:avLst/>
          </a:prstGeom>
          <a:solidFill>
            <a:srgbClr val="F49D50"/>
          </a:solidFill>
        </p:spPr>
        <p:txBody>
          <a:bodyPr vert="horz" wrap="square" lIns="0" tIns="40640" rIns="0" bIns="0" rtlCol="0">
            <a:spAutoFit/>
          </a:bodyPr>
          <a:lstStyle/>
          <a:p>
            <a:pPr marL="92075" marR="203835">
              <a:lnSpc>
                <a:spcPct val="100000"/>
              </a:lnSpc>
              <a:spcBef>
                <a:spcPts val="32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x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&gt;y &amp;&amp;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p&lt;=z 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b&gt;9 ||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v!=6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016752" y="6095998"/>
            <a:ext cx="3260090" cy="646430"/>
          </a:xfrm>
          <a:custGeom>
            <a:avLst/>
            <a:gdLst/>
            <a:ahLst/>
            <a:cxnLst/>
            <a:rect l="l" t="t" r="r" b="b"/>
            <a:pathLst>
              <a:path w="3260090" h="646429">
                <a:moveTo>
                  <a:pt x="3259836" y="0"/>
                </a:moveTo>
                <a:lnTo>
                  <a:pt x="0" y="0"/>
                </a:lnTo>
                <a:lnTo>
                  <a:pt x="0" y="646175"/>
                </a:lnTo>
                <a:lnTo>
                  <a:pt x="3259836" y="646175"/>
                </a:lnTo>
                <a:lnTo>
                  <a:pt x="3259836" y="0"/>
                </a:lnTo>
                <a:close/>
              </a:path>
            </a:pathLst>
          </a:custGeom>
          <a:solidFill>
            <a:srgbClr val="F49D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096127" y="6124143"/>
            <a:ext cx="2439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x=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(a&gt;b)? 0.9: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0.6;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x&gt;y ?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cout&lt;&lt;x: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cout&lt;&lt;y;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cedence &amp; associativity &lt;ul&gt;&lt;li&gt;How would you evaluate the expression  17 - 8 * 2  ? Is it  17 - (8 * 2) or ( 17 - 8) *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1204"/>
            <a:ext cx="6934200" cy="52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8121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recedence &amp; associativity &lt;ul&gt;&lt;li&gt;When two operators compete for the same operand (e.g. in  17 - 8 * 2  the operators  -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143000"/>
            <a:ext cx="6934200" cy="52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6147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recedence &amp; associativity !  Unary  –   *  /  % +  –   &lt;  &lt;=  &gt;=  &gt; = =  != &amp;&amp; || = higher precedence lower precedence As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990600"/>
            <a:ext cx="6934200" cy="52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795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42989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Arithmetic</a:t>
            </a:r>
            <a:r>
              <a:rPr spc="-95" dirty="0"/>
              <a:t> </a:t>
            </a:r>
            <a:r>
              <a:rPr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053" y="2329433"/>
            <a:ext cx="3614420" cy="333121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1300" marR="5080" indent="-228600">
              <a:lnSpc>
                <a:spcPts val="2380"/>
              </a:lnSpc>
              <a:spcBef>
                <a:spcPts val="39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These operators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are 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used  to perform simple  arithmetic calculations  like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addition, 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subtraction ,  multiplication and</a:t>
            </a:r>
            <a:r>
              <a:rPr sz="22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division</a:t>
            </a:r>
            <a:endParaRPr sz="2200">
              <a:latin typeface="Trebuchet MS"/>
              <a:cs typeface="Trebuchet MS"/>
            </a:endParaRPr>
          </a:p>
          <a:p>
            <a:pPr marL="241300" marR="499745" indent="-228600">
              <a:lnSpc>
                <a:spcPts val="2380"/>
              </a:lnSpc>
              <a:spcBef>
                <a:spcPts val="98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All the arithmetic  operators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are binary in  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nature.</a:t>
            </a:r>
            <a:endParaRPr sz="2200">
              <a:latin typeface="Trebuchet MS"/>
              <a:cs typeface="Trebuchet MS"/>
            </a:endParaRPr>
          </a:p>
          <a:p>
            <a:pPr marL="241300" marR="37465" indent="-228600">
              <a:lnSpc>
                <a:spcPts val="2380"/>
              </a:lnSpc>
              <a:spcBef>
                <a:spcPts val="994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Only the – operator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can be  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both unary or</a:t>
            </a:r>
            <a:r>
              <a:rPr sz="22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binary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26835" y="2188464"/>
            <a:ext cx="4490085" cy="286258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9370" rIns="0" bIns="0" rtlCol="0">
            <a:spAutoFit/>
          </a:bodyPr>
          <a:lstStyle/>
          <a:p>
            <a:pPr marL="92710" marR="2176780">
              <a:lnSpc>
                <a:spcPct val="100000"/>
              </a:lnSpc>
              <a:spcBef>
                <a:spcPts val="31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#include&lt;iostream.h&gt;  void main()</a:t>
            </a:r>
            <a:endParaRPr sz="1800">
              <a:latin typeface="Trebuchet MS"/>
              <a:cs typeface="Trebuchet MS"/>
            </a:endParaRPr>
          </a:p>
          <a:p>
            <a:pPr marL="9271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160655" marR="311467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int a,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b; 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a=40,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b=20;</a:t>
            </a:r>
            <a:endParaRPr sz="1800">
              <a:latin typeface="Trebuchet MS"/>
              <a:cs typeface="Trebuchet MS"/>
            </a:endParaRPr>
          </a:p>
          <a:p>
            <a:pPr marL="92710" marR="126364">
              <a:lnSpc>
                <a:spcPct val="100000"/>
              </a:lnSpc>
              <a:tabLst>
                <a:tab pos="2840990" algn="l"/>
                <a:tab pos="3198495" algn="l"/>
                <a:tab pos="3314700" algn="l"/>
                <a:tab pos="3489960" algn="l"/>
              </a:tabLst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cout&lt;&lt;“\n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Sum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b	:”&lt;&lt;a+b; 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ut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&lt;&lt;“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\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Dif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erenc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 an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b	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:”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&lt;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&lt;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b; 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cout&lt;&lt;“\n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Product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b	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:”&lt;&lt;a*b;  cout&lt;&lt;“\n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Quotient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b		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:”&lt;&lt;a/b;</a:t>
            </a:r>
            <a:endParaRPr sz="1800">
              <a:latin typeface="Trebuchet MS"/>
              <a:cs typeface="Trebuchet MS"/>
            </a:endParaRPr>
          </a:p>
          <a:p>
            <a:pPr marL="9271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26835" y="5286755"/>
            <a:ext cx="4490085" cy="119951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9370" rIns="0" bIns="0" rtlCol="0">
            <a:spAutoFit/>
          </a:bodyPr>
          <a:lstStyle/>
          <a:p>
            <a:pPr marL="92710" marR="1753870">
              <a:lnSpc>
                <a:spcPct val="100000"/>
              </a:lnSpc>
              <a:spcBef>
                <a:spcPts val="310"/>
              </a:spcBef>
              <a:tabLst>
                <a:tab pos="1755139" algn="l"/>
                <a:tab pos="2110740" algn="l"/>
                <a:tab pos="2225675" algn="l"/>
                <a:tab pos="2404110" algn="l"/>
              </a:tabLst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Sum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 and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 b	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:60  Dif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erenc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 an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b	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:20 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Product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b	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:800  Quotient of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b		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:2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&lt;ul&gt;&lt;li&gt;Example:  Left associativity &lt;/li&gt;&lt;/ul&gt;&lt;ul&gt;&lt;ul&gt;&lt;li&gt;3 * 8 / 4 % 4 * 5 &lt;/li&gt;&lt;/ul&gt;&lt;/ul&g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762000"/>
            <a:ext cx="6934200" cy="52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4689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&lt;ul&gt;&lt;li&gt;Example:  Right associativity &lt;/li&gt;&lt;/ul&gt;&lt;ul&gt;&lt;ul&gt;&lt;li&gt;a += b *=  c-=5 &lt;/li&gt;&lt;/ul&gt;&lt;/ul&g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43000"/>
            <a:ext cx="6934200" cy="52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7181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9013" y="933577"/>
            <a:ext cx="8820785" cy="99377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2740">
              <a:lnSpc>
                <a:spcPct val="100000"/>
              </a:lnSpc>
              <a:spcBef>
                <a:spcPts val="350"/>
              </a:spcBef>
            </a:pPr>
            <a:r>
              <a:rPr spc="-20" dirty="0"/>
              <a:t>Precedence </a:t>
            </a:r>
            <a:r>
              <a:rPr dirty="0"/>
              <a:t>of</a:t>
            </a:r>
            <a:r>
              <a:rPr spc="-15" dirty="0"/>
              <a:t> </a:t>
            </a:r>
            <a:r>
              <a:rPr spc="-5" dirty="0"/>
              <a:t>operators</a:t>
            </a: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400" spc="-5" dirty="0"/>
              <a:t>The following table enlists the precedence </a:t>
            </a:r>
            <a:r>
              <a:rPr sz="2400" dirty="0"/>
              <a:t>of </a:t>
            </a:r>
            <a:r>
              <a:rPr sz="2400" spc="-5" dirty="0"/>
              <a:t>various</a:t>
            </a:r>
            <a:r>
              <a:rPr sz="2400" spc="120" dirty="0"/>
              <a:t> </a:t>
            </a:r>
            <a:r>
              <a:rPr sz="2400" spc="-5" dirty="0"/>
              <a:t>operators:</a:t>
            </a:r>
            <a:endParaRPr sz="2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633669"/>
              </p:ext>
            </p:extLst>
          </p:nvPr>
        </p:nvGraphicFramePr>
        <p:xfrm>
          <a:off x="508000" y="2103627"/>
          <a:ext cx="10572114" cy="46193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3530"/>
                <a:gridCol w="1569084"/>
                <a:gridCol w="5120640"/>
                <a:gridCol w="2308860"/>
              </a:tblGrid>
              <a:tr h="4872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Precedence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9D5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Operator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9D5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Name/category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9D5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Evaluation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9D50"/>
                    </a:solidFill>
                  </a:tcPr>
                </a:tc>
              </a:tr>
              <a:tr h="4874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FD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10"/>
                        </a:spcBef>
                        <a:tabLst>
                          <a:tab pos="595630" algn="l"/>
                        </a:tabLst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a++	a--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FD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600" spc="-15" dirty="0">
                          <a:latin typeface="Trebuchet MS"/>
                          <a:cs typeface="Trebuchet MS"/>
                        </a:rPr>
                        <a:t>Postfix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increment and</a:t>
                      </a:r>
                      <a:r>
                        <a:rPr sz="16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decrement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F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600" spc="-10" dirty="0">
                          <a:latin typeface="Trebuchet MS"/>
                          <a:cs typeface="Trebuchet MS"/>
                        </a:rPr>
                        <a:t>Left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6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right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FD0"/>
                    </a:solidFill>
                  </a:tcPr>
                </a:tc>
              </a:tr>
              <a:tr h="9112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2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F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++a</a:t>
                      </a:r>
                      <a:r>
                        <a:rPr sz="16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5" dirty="0" smtClean="0">
                          <a:latin typeface="Trebuchet MS"/>
                          <a:cs typeface="Trebuchet MS"/>
                        </a:rPr>
                        <a:t>–</a:t>
                      </a:r>
                      <a:r>
                        <a:rPr lang="en-US" sz="1600" spc="-5" dirty="0" smtClean="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sz="1600" spc="-5" dirty="0" smtClean="0">
                          <a:latin typeface="Trebuchet MS"/>
                          <a:cs typeface="Trebuchet MS"/>
                        </a:rPr>
                        <a:t>a</a:t>
                      </a:r>
                      <a:endParaRPr sz="1600" dirty="0">
                        <a:latin typeface="Trebuchet MS"/>
                        <a:cs typeface="Trebuchet MS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+, -</a:t>
                      </a:r>
                      <a:endParaRPr sz="1600" dirty="0">
                        <a:latin typeface="Trebuchet MS"/>
                        <a:cs typeface="Trebuchet MS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!</a:t>
                      </a: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F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15" dirty="0">
                          <a:latin typeface="Trebuchet MS"/>
                          <a:cs typeface="Trebuchet MS"/>
                        </a:rPr>
                        <a:t>Prefix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increment and</a:t>
                      </a:r>
                      <a:r>
                        <a:rPr sz="16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decrement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  <a:p>
                      <a:pPr marL="91440" marR="30816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Unary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plus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and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minus 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Logical</a:t>
                      </a:r>
                      <a:r>
                        <a:rPr sz="16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Not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F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Right to</a:t>
                      </a:r>
                      <a:r>
                        <a:rPr sz="16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left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FE9"/>
                    </a:solidFill>
                  </a:tcPr>
                </a:tc>
              </a:tr>
              <a:tr h="35902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3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FD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*,</a:t>
                      </a:r>
                      <a:r>
                        <a:rPr sz="16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/,%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FD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10" dirty="0">
                          <a:latin typeface="Trebuchet MS"/>
                          <a:cs typeface="Trebuchet MS"/>
                        </a:rPr>
                        <a:t>Multiplication, division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600" spc="11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remainder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F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10" dirty="0">
                          <a:latin typeface="Trebuchet MS"/>
                          <a:cs typeface="Trebuchet MS"/>
                        </a:rPr>
                        <a:t>Left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6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right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FD0"/>
                    </a:solidFill>
                  </a:tcPr>
                </a:tc>
              </a:tr>
              <a:tr h="35902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4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F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+, -</a:t>
                      </a:r>
                      <a:endParaRPr sz="1600" dirty="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F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10" dirty="0">
                          <a:latin typeface="Trebuchet MS"/>
                          <a:cs typeface="Trebuchet MS"/>
                        </a:rPr>
                        <a:t>Addition,</a:t>
                      </a:r>
                      <a:r>
                        <a:rPr sz="16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subtraction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FE9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10" dirty="0">
                          <a:latin typeface="Trebuchet MS"/>
                          <a:cs typeface="Trebuchet MS"/>
                        </a:rPr>
                        <a:t>Left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6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right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FE9"/>
                    </a:solidFill>
                  </a:tcPr>
                </a:tc>
              </a:tr>
              <a:tr h="35915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5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FD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383540" algn="l"/>
                        </a:tabLst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&lt;	&lt;=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FD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600" spc="-10" dirty="0">
                          <a:latin typeface="Trebuchet MS"/>
                          <a:cs typeface="Trebuchet MS"/>
                        </a:rPr>
                        <a:t>Relational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&lt; and ≤</a:t>
                      </a:r>
                      <a:r>
                        <a:rPr sz="1600" spc="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respectively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F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FE9"/>
                    </a:solidFill>
                  </a:tcPr>
                </a:tc>
              </a:tr>
              <a:tr h="35902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6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F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5"/>
                        </a:spcBef>
                        <a:tabLst>
                          <a:tab pos="383540" algn="l"/>
                        </a:tabLst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&gt;	&gt;=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F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600" spc="-10" dirty="0">
                          <a:latin typeface="Trebuchet MS"/>
                          <a:cs typeface="Trebuchet MS"/>
                        </a:rPr>
                        <a:t>Relational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&gt; and ≥</a:t>
                      </a:r>
                      <a:r>
                        <a:rPr sz="1600" spc="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respectively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F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FE9"/>
                    </a:solidFill>
                  </a:tcPr>
                </a:tc>
              </a:tr>
              <a:tr h="35902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7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FD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488950" algn="l"/>
                        </a:tabLst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==	!=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FD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600" spc="-10" dirty="0">
                          <a:latin typeface="Trebuchet MS"/>
                          <a:cs typeface="Trebuchet MS"/>
                        </a:rPr>
                        <a:t>Relational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= and ≠</a:t>
                      </a:r>
                      <a:r>
                        <a:rPr sz="1600" spc="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respectively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F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FE9"/>
                    </a:solidFill>
                  </a:tcPr>
                </a:tc>
              </a:tr>
              <a:tr h="35905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8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F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600" spc="-10" dirty="0">
                          <a:latin typeface="Trebuchet MS"/>
                          <a:cs typeface="Trebuchet MS"/>
                        </a:rPr>
                        <a:t>&amp;&amp;,</a:t>
                      </a:r>
                      <a:r>
                        <a:rPr sz="16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dirty="0">
                          <a:latin typeface="Trebuchet MS"/>
                          <a:cs typeface="Trebuchet MS"/>
                        </a:rPr>
                        <a:t>||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F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Logical and and or</a:t>
                      </a:r>
                      <a:r>
                        <a:rPr sz="1600" spc="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respectively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F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FE9"/>
                    </a:solidFill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9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FD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?:,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 =,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+=,</a:t>
                      </a:r>
                      <a:r>
                        <a:rPr sz="16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-=,*=,/=,%=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FD0"/>
                    </a:solidFill>
                  </a:tcPr>
                </a:tc>
                <a:tc>
                  <a:txBody>
                    <a:bodyPr/>
                    <a:lstStyle/>
                    <a:p>
                      <a:pPr marL="153670" marR="1071880" indent="-628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Conditional operator , assignment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operator 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c++</a:t>
                      </a:r>
                      <a:r>
                        <a:rPr sz="16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shorthands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F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Right to</a:t>
                      </a:r>
                      <a:r>
                        <a:rPr sz="16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left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FD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35185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Type</a:t>
            </a:r>
            <a:r>
              <a:rPr spc="-85" dirty="0"/>
              <a:t> </a:t>
            </a:r>
            <a:r>
              <a:rPr spc="-5" dirty="0"/>
              <a:t>Conversions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053" y="2033778"/>
            <a:ext cx="9225915" cy="150558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Data type conversions take place when an expression contains  variables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different numeric data types eg. Int to float,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float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to  double</a:t>
            </a:r>
            <a:r>
              <a:rPr sz="2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etc.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There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are two types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conversions: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183126" y="3783838"/>
            <a:ext cx="2717165" cy="1600835"/>
            <a:chOff x="4183126" y="3783838"/>
            <a:chExt cx="2717165" cy="1600835"/>
          </a:xfrm>
        </p:grpSpPr>
        <p:sp>
          <p:nvSpPr>
            <p:cNvPr id="5" name="object 5"/>
            <p:cNvSpPr/>
            <p:nvPr/>
          </p:nvSpPr>
          <p:spPr>
            <a:xfrm>
              <a:off x="4189476" y="4908804"/>
              <a:ext cx="2704465" cy="469900"/>
            </a:xfrm>
            <a:custGeom>
              <a:avLst/>
              <a:gdLst/>
              <a:ahLst/>
              <a:cxnLst/>
              <a:rect l="l" t="t" r="r" b="b"/>
              <a:pathLst>
                <a:path w="2704465" h="469900">
                  <a:moveTo>
                    <a:pt x="1351788" y="0"/>
                  </a:moveTo>
                  <a:lnTo>
                    <a:pt x="1351788" y="234696"/>
                  </a:lnTo>
                  <a:lnTo>
                    <a:pt x="2703956" y="234696"/>
                  </a:lnTo>
                  <a:lnTo>
                    <a:pt x="2703956" y="469392"/>
                  </a:lnTo>
                </a:path>
                <a:path w="2704465" h="469900">
                  <a:moveTo>
                    <a:pt x="1352169" y="0"/>
                  </a:moveTo>
                  <a:lnTo>
                    <a:pt x="1352169" y="234696"/>
                  </a:lnTo>
                  <a:lnTo>
                    <a:pt x="0" y="234696"/>
                  </a:lnTo>
                  <a:lnTo>
                    <a:pt x="0" y="469392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4172" y="3790188"/>
              <a:ext cx="2235835" cy="1118870"/>
            </a:xfrm>
            <a:custGeom>
              <a:avLst/>
              <a:gdLst/>
              <a:ahLst/>
              <a:cxnLst/>
              <a:rect l="l" t="t" r="r" b="b"/>
              <a:pathLst>
                <a:path w="2235834" h="1118870">
                  <a:moveTo>
                    <a:pt x="2235707" y="0"/>
                  </a:moveTo>
                  <a:lnTo>
                    <a:pt x="0" y="0"/>
                  </a:lnTo>
                  <a:lnTo>
                    <a:pt x="0" y="1118616"/>
                  </a:lnTo>
                  <a:lnTo>
                    <a:pt x="2235707" y="1118616"/>
                  </a:lnTo>
                  <a:lnTo>
                    <a:pt x="22357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24172" y="3790188"/>
              <a:ext cx="2235835" cy="1118870"/>
            </a:xfrm>
            <a:custGeom>
              <a:avLst/>
              <a:gdLst/>
              <a:ahLst/>
              <a:cxnLst/>
              <a:rect l="l" t="t" r="r" b="b"/>
              <a:pathLst>
                <a:path w="2235834" h="1118870">
                  <a:moveTo>
                    <a:pt x="0" y="1118616"/>
                  </a:moveTo>
                  <a:lnTo>
                    <a:pt x="2235707" y="1118616"/>
                  </a:lnTo>
                  <a:lnTo>
                    <a:pt x="2235707" y="0"/>
                  </a:lnTo>
                  <a:lnTo>
                    <a:pt x="0" y="0"/>
                  </a:lnTo>
                  <a:lnTo>
                    <a:pt x="0" y="1118616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424171" y="3790188"/>
            <a:ext cx="2235835" cy="1118870"/>
          </a:xfrm>
          <a:prstGeom prst="rect">
            <a:avLst/>
          </a:prstGeom>
        </p:spPr>
        <p:txBody>
          <a:bodyPr vert="horz" wrap="square" lIns="0" tIns="222885" rIns="0" bIns="0" rtlCol="0">
            <a:spAutoFit/>
          </a:bodyPr>
          <a:lstStyle/>
          <a:p>
            <a:pPr marL="280035" marR="273685" indent="510540">
              <a:lnSpc>
                <a:spcPts val="2620"/>
              </a:lnSpc>
              <a:spcBef>
                <a:spcPts val="1755"/>
              </a:spcBef>
            </a:pPr>
            <a:r>
              <a:rPr sz="2500" spc="-80" dirty="0">
                <a:latin typeface="Trebuchet MS"/>
                <a:cs typeface="Trebuchet MS"/>
              </a:rPr>
              <a:t>Type  </a:t>
            </a:r>
            <a:r>
              <a:rPr sz="2500" spc="-10" dirty="0">
                <a:latin typeface="Trebuchet MS"/>
                <a:cs typeface="Trebuchet MS"/>
              </a:rPr>
              <a:t>Conversions</a:t>
            </a:r>
            <a:endParaRPr sz="25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066033" y="5371846"/>
            <a:ext cx="2247265" cy="1130300"/>
            <a:chOff x="3066033" y="5371846"/>
            <a:chExt cx="2247265" cy="1130300"/>
          </a:xfrm>
        </p:grpSpPr>
        <p:sp>
          <p:nvSpPr>
            <p:cNvPr id="10" name="object 10"/>
            <p:cNvSpPr/>
            <p:nvPr/>
          </p:nvSpPr>
          <p:spPr>
            <a:xfrm>
              <a:off x="3072383" y="5378196"/>
              <a:ext cx="2234565" cy="1117600"/>
            </a:xfrm>
            <a:custGeom>
              <a:avLst/>
              <a:gdLst/>
              <a:ahLst/>
              <a:cxnLst/>
              <a:rect l="l" t="t" r="r" b="b"/>
              <a:pathLst>
                <a:path w="2234565" h="1117600">
                  <a:moveTo>
                    <a:pt x="2234184" y="0"/>
                  </a:moveTo>
                  <a:lnTo>
                    <a:pt x="0" y="0"/>
                  </a:lnTo>
                  <a:lnTo>
                    <a:pt x="0" y="1117091"/>
                  </a:lnTo>
                  <a:lnTo>
                    <a:pt x="2234184" y="1117091"/>
                  </a:lnTo>
                  <a:lnTo>
                    <a:pt x="22341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2383" y="5378196"/>
              <a:ext cx="2234565" cy="1117600"/>
            </a:xfrm>
            <a:custGeom>
              <a:avLst/>
              <a:gdLst/>
              <a:ahLst/>
              <a:cxnLst/>
              <a:rect l="l" t="t" r="r" b="b"/>
              <a:pathLst>
                <a:path w="2234565" h="1117600">
                  <a:moveTo>
                    <a:pt x="0" y="1117091"/>
                  </a:moveTo>
                  <a:lnTo>
                    <a:pt x="2234184" y="1117091"/>
                  </a:lnTo>
                  <a:lnTo>
                    <a:pt x="2234184" y="0"/>
                  </a:lnTo>
                  <a:lnTo>
                    <a:pt x="0" y="0"/>
                  </a:lnTo>
                  <a:lnTo>
                    <a:pt x="0" y="111709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072383" y="5378196"/>
            <a:ext cx="2234565" cy="111760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0320" marR="14604" indent="1905" algn="ctr">
              <a:lnSpc>
                <a:spcPts val="2620"/>
              </a:lnSpc>
              <a:spcBef>
                <a:spcPts val="440"/>
              </a:spcBef>
              <a:tabLst>
                <a:tab pos="1727835" algn="l"/>
              </a:tabLst>
            </a:pPr>
            <a:r>
              <a:rPr sz="2500" spc="-10" dirty="0">
                <a:latin typeface="Trebuchet MS"/>
                <a:cs typeface="Trebuchet MS"/>
              </a:rPr>
              <a:t>Implicit  </a:t>
            </a:r>
            <a:r>
              <a:rPr sz="2500" spc="-5" dirty="0">
                <a:latin typeface="Trebuchet MS"/>
                <a:cs typeface="Trebuchet MS"/>
              </a:rPr>
              <a:t>conversion	or  </a:t>
            </a:r>
            <a:r>
              <a:rPr sz="2500" spc="-10" dirty="0">
                <a:latin typeface="Trebuchet MS"/>
                <a:cs typeface="Trebuchet MS"/>
              </a:rPr>
              <a:t>type</a:t>
            </a:r>
            <a:r>
              <a:rPr sz="2500" spc="-60" dirty="0">
                <a:latin typeface="Trebuchet MS"/>
                <a:cs typeface="Trebuchet MS"/>
              </a:rPr>
              <a:t> </a:t>
            </a:r>
            <a:r>
              <a:rPr sz="2500" spc="-5" dirty="0">
                <a:latin typeface="Trebuchet MS"/>
                <a:cs typeface="Trebuchet MS"/>
              </a:rPr>
              <a:t>promotion</a:t>
            </a:r>
            <a:endParaRPr sz="25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769864" y="5372100"/>
            <a:ext cx="2247900" cy="1129665"/>
            <a:chOff x="5769864" y="5372100"/>
            <a:chExt cx="2247900" cy="1129665"/>
          </a:xfrm>
        </p:grpSpPr>
        <p:sp>
          <p:nvSpPr>
            <p:cNvPr id="14" name="object 14"/>
            <p:cNvSpPr/>
            <p:nvPr/>
          </p:nvSpPr>
          <p:spPr>
            <a:xfrm>
              <a:off x="5775960" y="5378195"/>
              <a:ext cx="2235835" cy="1117600"/>
            </a:xfrm>
            <a:custGeom>
              <a:avLst/>
              <a:gdLst/>
              <a:ahLst/>
              <a:cxnLst/>
              <a:rect l="l" t="t" r="r" b="b"/>
              <a:pathLst>
                <a:path w="2235834" h="1117600">
                  <a:moveTo>
                    <a:pt x="2235708" y="0"/>
                  </a:moveTo>
                  <a:lnTo>
                    <a:pt x="0" y="0"/>
                  </a:lnTo>
                  <a:lnTo>
                    <a:pt x="0" y="1117091"/>
                  </a:lnTo>
                  <a:lnTo>
                    <a:pt x="2235708" y="1117091"/>
                  </a:lnTo>
                  <a:lnTo>
                    <a:pt x="22357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775960" y="5378195"/>
              <a:ext cx="2235835" cy="1117600"/>
            </a:xfrm>
            <a:custGeom>
              <a:avLst/>
              <a:gdLst/>
              <a:ahLst/>
              <a:cxnLst/>
              <a:rect l="l" t="t" r="r" b="b"/>
              <a:pathLst>
                <a:path w="2235834" h="1117600">
                  <a:moveTo>
                    <a:pt x="0" y="1117091"/>
                  </a:moveTo>
                  <a:lnTo>
                    <a:pt x="2235708" y="1117091"/>
                  </a:lnTo>
                  <a:lnTo>
                    <a:pt x="2235708" y="0"/>
                  </a:lnTo>
                  <a:lnTo>
                    <a:pt x="0" y="0"/>
                  </a:lnTo>
                  <a:lnTo>
                    <a:pt x="0" y="111709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775959" y="5378196"/>
            <a:ext cx="2235835" cy="111760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64465" marR="156845" indent="635" algn="ctr">
              <a:lnSpc>
                <a:spcPts val="2620"/>
              </a:lnSpc>
              <a:spcBef>
                <a:spcPts val="440"/>
              </a:spcBef>
            </a:pPr>
            <a:r>
              <a:rPr sz="2500" spc="-10" dirty="0">
                <a:latin typeface="Trebuchet MS"/>
                <a:cs typeface="Trebuchet MS"/>
              </a:rPr>
              <a:t>Explicit  </a:t>
            </a:r>
            <a:r>
              <a:rPr sz="2500" spc="-5" dirty="0">
                <a:latin typeface="Trebuchet MS"/>
                <a:cs typeface="Trebuchet MS"/>
              </a:rPr>
              <a:t>conversion</a:t>
            </a:r>
            <a:r>
              <a:rPr sz="2500" spc="-60" dirty="0">
                <a:latin typeface="Trebuchet MS"/>
                <a:cs typeface="Trebuchet MS"/>
              </a:rPr>
              <a:t> </a:t>
            </a:r>
            <a:r>
              <a:rPr sz="2500" spc="-5" dirty="0">
                <a:latin typeface="Trebuchet MS"/>
                <a:cs typeface="Trebuchet MS"/>
              </a:rPr>
              <a:t>or  </a:t>
            </a:r>
            <a:r>
              <a:rPr sz="2500" spc="-80" dirty="0">
                <a:latin typeface="Trebuchet MS"/>
                <a:cs typeface="Trebuchet MS"/>
              </a:rPr>
              <a:t>Type</a:t>
            </a:r>
            <a:r>
              <a:rPr sz="2500" spc="-50" dirty="0">
                <a:latin typeface="Trebuchet MS"/>
                <a:cs typeface="Trebuchet MS"/>
              </a:rPr>
              <a:t> </a:t>
            </a:r>
            <a:r>
              <a:rPr sz="2500" spc="-10" dirty="0">
                <a:latin typeface="Trebuchet MS"/>
                <a:cs typeface="Trebuchet MS"/>
              </a:rPr>
              <a:t>Casting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3295" y="5489447"/>
            <a:ext cx="2338070" cy="922019"/>
          </a:xfrm>
          <a:prstGeom prst="rect">
            <a:avLst/>
          </a:prstGeom>
          <a:solidFill>
            <a:srgbClr val="F49D50"/>
          </a:solidFill>
        </p:spPr>
        <p:txBody>
          <a:bodyPr vert="horz" wrap="square" lIns="0" tIns="40005" rIns="0" bIns="0" rtlCol="0">
            <a:spAutoFit/>
          </a:bodyPr>
          <a:lstStyle/>
          <a:p>
            <a:pPr marL="92075" marR="213995">
              <a:lnSpc>
                <a:spcPct val="100000"/>
              </a:lnSpc>
              <a:spcBef>
                <a:spcPts val="315"/>
              </a:spcBef>
            </a:pP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Variable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data type  conversion takes 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place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automatically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23147" y="5222747"/>
            <a:ext cx="2336800" cy="1201420"/>
          </a:xfrm>
          <a:prstGeom prst="rect">
            <a:avLst/>
          </a:prstGeom>
          <a:solidFill>
            <a:srgbClr val="F49D50"/>
          </a:solidFill>
        </p:spPr>
        <p:txBody>
          <a:bodyPr vert="horz" wrap="square" lIns="0" tIns="41275" rIns="0" bIns="0" rtlCol="0">
            <a:spAutoFit/>
          </a:bodyPr>
          <a:lstStyle/>
          <a:p>
            <a:pPr marL="92075" marR="146050">
              <a:lnSpc>
                <a:spcPct val="100000"/>
              </a:lnSpc>
              <a:spcBef>
                <a:spcPts val="325"/>
              </a:spcBef>
            </a:pP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Variable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data type  conversion takes 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place by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converting 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data types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explicitly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79704" y="2336292"/>
            <a:ext cx="9615170" cy="3599815"/>
            <a:chOff x="679704" y="2336292"/>
            <a:chExt cx="9615170" cy="3599815"/>
          </a:xfrm>
        </p:grpSpPr>
        <p:sp>
          <p:nvSpPr>
            <p:cNvPr id="3" name="object 3"/>
            <p:cNvSpPr/>
            <p:nvPr/>
          </p:nvSpPr>
          <p:spPr>
            <a:xfrm>
              <a:off x="3794759" y="3008376"/>
              <a:ext cx="2261870" cy="1564005"/>
            </a:xfrm>
            <a:custGeom>
              <a:avLst/>
              <a:gdLst/>
              <a:ahLst/>
              <a:cxnLst/>
              <a:rect l="l" t="t" r="r" b="b"/>
              <a:pathLst>
                <a:path w="2261870" h="1564004">
                  <a:moveTo>
                    <a:pt x="0" y="1563624"/>
                  </a:moveTo>
                  <a:lnTo>
                    <a:pt x="2261616" y="1563624"/>
                  </a:lnTo>
                  <a:lnTo>
                    <a:pt x="2261616" y="0"/>
                  </a:lnTo>
                  <a:lnTo>
                    <a:pt x="0" y="0"/>
                  </a:lnTo>
                  <a:lnTo>
                    <a:pt x="0" y="156362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9704" y="2336292"/>
              <a:ext cx="9615170" cy="3599815"/>
            </a:xfrm>
            <a:custGeom>
              <a:avLst/>
              <a:gdLst/>
              <a:ahLst/>
              <a:cxnLst/>
              <a:rect l="l" t="t" r="r" b="b"/>
              <a:pathLst>
                <a:path w="9615170" h="3599815">
                  <a:moveTo>
                    <a:pt x="9614916" y="0"/>
                  </a:moveTo>
                  <a:lnTo>
                    <a:pt x="0" y="0"/>
                  </a:lnTo>
                  <a:lnTo>
                    <a:pt x="0" y="3599687"/>
                  </a:lnTo>
                  <a:lnTo>
                    <a:pt x="9614916" y="3599687"/>
                  </a:lnTo>
                  <a:lnTo>
                    <a:pt x="9614916" y="0"/>
                  </a:lnTo>
                  <a:close/>
                </a:path>
              </a:pathLst>
            </a:custGeom>
            <a:solidFill>
              <a:srgbClr val="F49D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77679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Implicit conversion </a:t>
            </a:r>
            <a:r>
              <a:rPr dirty="0"/>
              <a:t>or </a:t>
            </a:r>
            <a:r>
              <a:rPr spc="-5" dirty="0"/>
              <a:t>type</a:t>
            </a:r>
            <a:r>
              <a:rPr spc="-50" dirty="0"/>
              <a:t> </a:t>
            </a:r>
            <a:r>
              <a:rPr spc="-5" dirty="0"/>
              <a:t>promotion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59053" y="2295905"/>
            <a:ext cx="9247505" cy="62865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41300" marR="5080" indent="-228600">
              <a:lnSpc>
                <a:spcPct val="80000"/>
              </a:lnSpc>
              <a:spcBef>
                <a:spcPts val="62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In an expression when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we 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use variables of different data types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,implicit  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or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automatic 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type conversions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take place. 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22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eg: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9053" y="4541011"/>
            <a:ext cx="91020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Here the data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type 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of a is converted to float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then multiplied by</a:t>
            </a:r>
            <a:r>
              <a:rPr sz="22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x.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9053" y="4749560"/>
            <a:ext cx="9257030" cy="108331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565"/>
              </a:spcBef>
            </a:pP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The result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which 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is a floating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point 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value is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stored 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200" spc="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135" dirty="0">
                <a:solidFill>
                  <a:srgbClr val="FFFFFF"/>
                </a:solidFill>
                <a:latin typeface="Trebuchet MS"/>
                <a:cs typeface="Trebuchet MS"/>
              </a:rPr>
              <a:t>y.</a:t>
            </a:r>
            <a:endParaRPr sz="2200">
              <a:latin typeface="Trebuchet MS"/>
              <a:cs typeface="Trebuchet MS"/>
            </a:endParaRPr>
          </a:p>
          <a:p>
            <a:pPr marL="241300" indent="-228600">
              <a:lnSpc>
                <a:spcPts val="2375"/>
              </a:lnSpc>
              <a:spcBef>
                <a:spcPts val="46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This technique in which variables of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smaller 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datatypes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are 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converted</a:t>
            </a:r>
            <a:r>
              <a:rPr sz="2200" spc="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endParaRPr sz="2200">
              <a:latin typeface="Trebuchet MS"/>
              <a:cs typeface="Trebuchet MS"/>
            </a:endParaRPr>
          </a:p>
          <a:p>
            <a:pPr marL="241300">
              <a:lnSpc>
                <a:spcPts val="2375"/>
              </a:lnSpc>
            </a:pP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higher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types is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also known </a:t>
            </a: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as </a:t>
            </a:r>
            <a:r>
              <a:rPr sz="2200" b="1" spc="-5" dirty="0">
                <a:solidFill>
                  <a:srgbClr val="FFFFFF"/>
                </a:solidFill>
                <a:latin typeface="Trebuchet MS"/>
                <a:cs typeface="Trebuchet MS"/>
              </a:rPr>
              <a:t>type</a:t>
            </a:r>
            <a:r>
              <a:rPr sz="22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Trebuchet MS"/>
                <a:cs typeface="Trebuchet MS"/>
              </a:rPr>
              <a:t>promotion.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06067" y="3121151"/>
            <a:ext cx="1973580" cy="145732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7465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295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int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a=9;</a:t>
            </a:r>
            <a:endParaRPr sz="1800">
              <a:latin typeface="Trebuchet MS"/>
              <a:cs typeface="Trebuchet MS"/>
            </a:endParaRPr>
          </a:p>
          <a:p>
            <a:pPr marL="97155" marR="43624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float 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y,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x=9.6;  y=a*x;  cout&lt;&lt;y;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68623" y="3784091"/>
            <a:ext cx="1290955" cy="60198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58115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1245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86.4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83921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Type </a:t>
            </a:r>
            <a:r>
              <a:rPr spc="-5" dirty="0"/>
              <a:t>conversion: </a:t>
            </a:r>
            <a:r>
              <a:rPr dirty="0"/>
              <a:t>the </a:t>
            </a:r>
            <a:r>
              <a:rPr spc="-5" dirty="0"/>
              <a:t>order </a:t>
            </a:r>
            <a:r>
              <a:rPr dirty="0"/>
              <a:t>of</a:t>
            </a:r>
            <a:r>
              <a:rPr spc="65" dirty="0"/>
              <a:t> </a:t>
            </a:r>
            <a:r>
              <a:rPr spc="-5" dirty="0"/>
              <a:t>conversion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48130" y="2507869"/>
          <a:ext cx="2062480" cy="29667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2480"/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Data types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9D5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long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double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FD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double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FE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float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FD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long</a:t>
                      </a:r>
                      <a:r>
                        <a:rPr sz="18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int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FE9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int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FD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char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FE9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FD0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611623" y="2867405"/>
            <a:ext cx="114300" cy="2347595"/>
          </a:xfrm>
          <a:custGeom>
            <a:avLst/>
            <a:gdLst/>
            <a:ahLst/>
            <a:cxnLst/>
            <a:rect l="l" t="t" r="r" b="b"/>
            <a:pathLst>
              <a:path w="114300" h="2347595">
                <a:moveTo>
                  <a:pt x="76200" y="95250"/>
                </a:moveTo>
                <a:lnTo>
                  <a:pt x="38100" y="95250"/>
                </a:lnTo>
                <a:lnTo>
                  <a:pt x="38100" y="2347468"/>
                </a:lnTo>
                <a:lnTo>
                  <a:pt x="76200" y="2347468"/>
                </a:lnTo>
                <a:lnTo>
                  <a:pt x="76200" y="95250"/>
                </a:lnTo>
                <a:close/>
              </a:path>
              <a:path w="114300" h="2347595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2347595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87923" y="3726179"/>
            <a:ext cx="3583304" cy="646430"/>
          </a:xfrm>
          <a:prstGeom prst="rect">
            <a:avLst/>
          </a:prstGeom>
          <a:solidFill>
            <a:srgbClr val="F49D50"/>
          </a:solidFill>
        </p:spPr>
        <p:txBody>
          <a:bodyPr vert="horz" wrap="square" lIns="0" tIns="3937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Order of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conversion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variables:</a:t>
            </a:r>
            <a:endParaRPr sz="1800">
              <a:latin typeface="Trebuchet MS"/>
              <a:cs typeface="Trebuchet MS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Smallest to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largest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82137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Explicit </a:t>
            </a:r>
            <a:r>
              <a:rPr spc="-110" dirty="0"/>
              <a:t>Type </a:t>
            </a:r>
            <a:r>
              <a:rPr dirty="0"/>
              <a:t>conversion or </a:t>
            </a:r>
            <a:r>
              <a:rPr spc="-110" dirty="0"/>
              <a:t>Type</a:t>
            </a:r>
            <a:r>
              <a:rPr spc="-70" dirty="0"/>
              <a:t> </a:t>
            </a:r>
            <a:r>
              <a:rPr spc="-5" dirty="0"/>
              <a:t>Casting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79704" y="2159507"/>
            <a:ext cx="9615170" cy="3776979"/>
          </a:xfrm>
          <a:custGeom>
            <a:avLst/>
            <a:gdLst/>
            <a:ahLst/>
            <a:cxnLst/>
            <a:rect l="l" t="t" r="r" b="b"/>
            <a:pathLst>
              <a:path w="9615170" h="3776979">
                <a:moveTo>
                  <a:pt x="9614916" y="0"/>
                </a:moveTo>
                <a:lnTo>
                  <a:pt x="0" y="0"/>
                </a:lnTo>
                <a:lnTo>
                  <a:pt x="0" y="3776472"/>
                </a:lnTo>
                <a:lnTo>
                  <a:pt x="9614916" y="3776472"/>
                </a:lnTo>
                <a:lnTo>
                  <a:pt x="9614916" y="0"/>
                </a:lnTo>
                <a:close/>
              </a:path>
            </a:pathLst>
          </a:custGeom>
          <a:solidFill>
            <a:srgbClr val="F49D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9053" y="2148078"/>
            <a:ext cx="9319895" cy="10496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spc="-75" dirty="0">
                <a:solidFill>
                  <a:srgbClr val="FFFFFF"/>
                </a:solidFill>
                <a:latin typeface="Trebuchet MS"/>
                <a:cs typeface="Trebuchet MS"/>
              </a:rPr>
              <a:t>Type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casting is when we make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a variable of one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data type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behave 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like </a:t>
            </a:r>
            <a:r>
              <a:rPr sz="2400" spc="-50" dirty="0">
                <a:solidFill>
                  <a:srgbClr val="FFFFFF"/>
                </a:solidFill>
                <a:latin typeface="Trebuchet MS"/>
                <a:cs typeface="Trebuchet MS"/>
              </a:rPr>
              <a:t>another.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In other words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we force a variable of a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type to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behave 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like </a:t>
            </a:r>
            <a:r>
              <a:rPr sz="2400" spc="-50" dirty="0">
                <a:solidFill>
                  <a:srgbClr val="FFFFFF"/>
                </a:solidFill>
                <a:latin typeface="Trebuchet MS"/>
                <a:cs typeface="Trebuchet MS"/>
              </a:rPr>
              <a:t>another.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example;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9053" y="4539883"/>
            <a:ext cx="8962390" cy="126936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This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will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give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output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as 65 which is the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ASCII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code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90" dirty="0">
                <a:solidFill>
                  <a:srgbClr val="FFFFFF"/>
                </a:solidFill>
                <a:latin typeface="Trebuchet MS"/>
                <a:cs typeface="Trebuchet MS"/>
              </a:rPr>
              <a:t>‘A’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735"/>
              </a:lnSpc>
              <a:spcBef>
                <a:spcPts val="720"/>
              </a:spcBef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Here we are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forcing </a:t>
            </a:r>
            <a:r>
              <a:rPr sz="2400" b="1" spc="-5" dirty="0">
                <a:solidFill>
                  <a:srgbClr val="FFFFFF"/>
                </a:solidFill>
                <a:latin typeface="Trebuchet MS"/>
                <a:cs typeface="Trebuchet MS"/>
              </a:rPr>
              <a:t>ch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which is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char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variable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to behave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like</a:t>
            </a:r>
            <a:r>
              <a:rPr sz="2400" spc="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735"/>
              </a:lnSpc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integer by casting it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2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(int)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16023" y="3346703"/>
            <a:ext cx="1894839" cy="117856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72085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1355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char ch=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‘A’;</a:t>
            </a:r>
            <a:endParaRPr sz="1800">
              <a:latin typeface="Trebuchet MS"/>
              <a:cs typeface="Trebuchet MS"/>
            </a:endParaRPr>
          </a:p>
          <a:p>
            <a:pPr marL="16700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cout&lt;&lt;(int)ch;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52671" y="3930396"/>
            <a:ext cx="1290955" cy="60198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5748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124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65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25952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Type</a:t>
            </a:r>
            <a:r>
              <a:rPr spc="-80" dirty="0"/>
              <a:t> </a:t>
            </a:r>
            <a:r>
              <a:rPr spc="-5" dirty="0"/>
              <a:t>Casting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9704" y="2336292"/>
            <a:ext cx="9615170" cy="4223385"/>
          </a:xfrm>
          <a:prstGeom prst="rect">
            <a:avLst/>
          </a:prstGeom>
          <a:solidFill>
            <a:srgbClr val="F49D50"/>
          </a:solidFill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sz="1600" spc="-45" dirty="0">
                <a:solidFill>
                  <a:srgbClr val="FFFFFF"/>
                </a:solidFill>
                <a:latin typeface="Trebuchet MS"/>
                <a:cs typeface="Trebuchet MS"/>
              </a:rPr>
              <a:t>We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can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do type casting in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two</a:t>
            </a:r>
            <a:r>
              <a:rPr sz="1600" spc="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ways:</a:t>
            </a:r>
            <a:endParaRPr sz="1600" dirty="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Syntax:</a:t>
            </a:r>
            <a:endParaRPr sz="1600" dirty="0">
              <a:latin typeface="Trebuchet MS"/>
              <a:cs typeface="Trebuchet MS"/>
            </a:endParaRPr>
          </a:p>
          <a:p>
            <a:pPr marL="401320" marR="7094855" indent="-30988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(data type) variable_name  Or</a:t>
            </a:r>
            <a:endParaRPr sz="1600" dirty="0">
              <a:latin typeface="Trebuchet MS"/>
              <a:cs typeface="Trebuchet MS"/>
            </a:endParaRPr>
          </a:p>
          <a:p>
            <a:pPr marL="215265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data type</a:t>
            </a:r>
            <a:r>
              <a:rPr sz="16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(variable_name)</a:t>
            </a:r>
            <a:endParaRPr sz="1600" dirty="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16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Example:</a:t>
            </a:r>
            <a:endParaRPr sz="1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50" dirty="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both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the statements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above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the output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will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be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‘X’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(90 is the ASCII value of</a:t>
            </a:r>
            <a:r>
              <a:rPr sz="1600" spc="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‘X’.)</a:t>
            </a:r>
            <a:endParaRPr sz="1600" dirty="0">
              <a:latin typeface="Trebuchet MS"/>
              <a:cs typeface="Trebuchet MS"/>
            </a:endParaRPr>
          </a:p>
          <a:p>
            <a:pPr marL="91440" marR="234315">
              <a:lnSpc>
                <a:spcPct val="70000"/>
              </a:lnSpc>
              <a:spcBef>
                <a:spcPts val="994"/>
              </a:spcBef>
            </a:pP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When a variable of a higher data type is converted to lower data type, there is some loss of value.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If  for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example,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we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convert a float to an </a:t>
            </a:r>
            <a:r>
              <a:rPr sz="1600" spc="-30" dirty="0">
                <a:solidFill>
                  <a:srgbClr val="FFFFFF"/>
                </a:solidFill>
                <a:latin typeface="Trebuchet MS"/>
                <a:cs typeface="Trebuchet MS"/>
              </a:rPr>
              <a:t>integer,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decimal part will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1600" spc="25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rebuchet MS"/>
                <a:cs typeface="Trebuchet MS"/>
              </a:rPr>
              <a:t>discarded.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5736" y="4062984"/>
            <a:ext cx="2132330" cy="109918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97155">
              <a:lnSpc>
                <a:spcPts val="212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int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x=90;</a:t>
            </a:r>
            <a:endParaRPr sz="1800">
              <a:latin typeface="Trebuchet MS"/>
              <a:cs typeface="Trebuchet MS"/>
            </a:endParaRPr>
          </a:p>
          <a:p>
            <a:pPr marL="9715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cout&lt;&lt;char();</a:t>
            </a:r>
            <a:endParaRPr sz="1800">
              <a:latin typeface="Trebuchet MS"/>
              <a:cs typeface="Trebuchet MS"/>
            </a:endParaRPr>
          </a:p>
          <a:p>
            <a:pPr marL="9715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cout&lt;&lt;(char)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 x;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64090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Type </a:t>
            </a:r>
            <a:r>
              <a:rPr spc="-5" dirty="0"/>
              <a:t>casting: Example</a:t>
            </a:r>
            <a:r>
              <a:rPr spc="65" dirty="0"/>
              <a:t> </a:t>
            </a:r>
            <a:r>
              <a:rPr spc="-25" dirty="0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6983" y="2139518"/>
            <a:ext cx="100431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Showing the character representation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integers according to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ASCII</a:t>
            </a:r>
            <a:r>
              <a:rPr sz="24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code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608" y="2699004"/>
            <a:ext cx="9272270" cy="278638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5875" rIns="0" bIns="0" rtlCol="0">
            <a:spAutoFit/>
          </a:bodyPr>
          <a:lstStyle/>
          <a:p>
            <a:pPr marL="97790" marR="6953250">
              <a:lnSpc>
                <a:spcPct val="100000"/>
              </a:lnSpc>
              <a:spcBef>
                <a:spcPts val="125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#include&lt;iostream.h&gt;  void main()</a:t>
            </a:r>
            <a:endParaRPr sz="1800">
              <a:latin typeface="Trebuchet MS"/>
              <a:cs typeface="Trebuchet MS"/>
            </a:endParaRPr>
          </a:p>
          <a:p>
            <a:pPr marL="97790" marR="768794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{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int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x, 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y,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z, d;  x=97;</a:t>
            </a:r>
            <a:endParaRPr sz="1800">
              <a:latin typeface="Trebuchet MS"/>
              <a:cs typeface="Trebuchet MS"/>
            </a:endParaRPr>
          </a:p>
          <a:p>
            <a:pPr marL="97790" marR="817816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y=++x; 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z=++y; 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d=++z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+1;</a:t>
            </a:r>
            <a:endParaRPr sz="1800">
              <a:latin typeface="Trebuchet MS"/>
              <a:cs typeface="Trebuchet MS"/>
            </a:endParaRPr>
          </a:p>
          <a:p>
            <a:pPr marL="97790" marR="151701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cout&lt;&lt;“Char representation of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x, 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y,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z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d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is”&lt;&lt;char(x)&lt;&lt;“ “&lt;&lt;char(y)&lt;&lt;“  “&lt;&lt;char(z)&lt;&lt;“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“&lt;&lt;char(d);</a:t>
            </a:r>
            <a:endParaRPr sz="1800">
              <a:latin typeface="Trebuchet MS"/>
              <a:cs typeface="Trebuchet MS"/>
            </a:endParaRPr>
          </a:p>
          <a:p>
            <a:pPr marL="9779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73608" y="5766815"/>
            <a:ext cx="8197850" cy="974090"/>
            <a:chOff x="673608" y="5766815"/>
            <a:chExt cx="8197850" cy="974090"/>
          </a:xfrm>
        </p:grpSpPr>
        <p:sp>
          <p:nvSpPr>
            <p:cNvPr id="6" name="object 6"/>
            <p:cNvSpPr/>
            <p:nvPr/>
          </p:nvSpPr>
          <p:spPr>
            <a:xfrm>
              <a:off x="679704" y="5772911"/>
              <a:ext cx="8185784" cy="962025"/>
            </a:xfrm>
            <a:custGeom>
              <a:avLst/>
              <a:gdLst/>
              <a:ahLst/>
              <a:cxnLst/>
              <a:rect l="l" t="t" r="r" b="b"/>
              <a:pathLst>
                <a:path w="8185784" h="962025">
                  <a:moveTo>
                    <a:pt x="8185404" y="0"/>
                  </a:moveTo>
                  <a:lnTo>
                    <a:pt x="0" y="0"/>
                  </a:lnTo>
                  <a:lnTo>
                    <a:pt x="0" y="161544"/>
                  </a:lnTo>
                  <a:lnTo>
                    <a:pt x="0" y="961644"/>
                  </a:lnTo>
                  <a:lnTo>
                    <a:pt x="8185404" y="961644"/>
                  </a:lnTo>
                  <a:lnTo>
                    <a:pt x="8185404" y="161544"/>
                  </a:lnTo>
                  <a:lnTo>
                    <a:pt x="81854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79704" y="5772911"/>
              <a:ext cx="8185784" cy="962025"/>
            </a:xfrm>
            <a:custGeom>
              <a:avLst/>
              <a:gdLst/>
              <a:ahLst/>
              <a:cxnLst/>
              <a:rect l="l" t="t" r="r" b="b"/>
              <a:pathLst>
                <a:path w="8185784" h="962025">
                  <a:moveTo>
                    <a:pt x="0" y="961644"/>
                  </a:moveTo>
                  <a:lnTo>
                    <a:pt x="8185404" y="961644"/>
                  </a:lnTo>
                  <a:lnTo>
                    <a:pt x="8185404" y="0"/>
                  </a:lnTo>
                  <a:lnTo>
                    <a:pt x="0" y="0"/>
                  </a:lnTo>
                  <a:lnTo>
                    <a:pt x="0" y="96164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59053" y="5961989"/>
            <a:ext cx="4810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Char representation of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x, 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y,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z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d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: b c d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44696" y="5611367"/>
            <a:ext cx="1457325" cy="323215"/>
          </a:xfrm>
          <a:prstGeom prst="rect">
            <a:avLst/>
          </a:prstGeom>
          <a:solidFill>
            <a:srgbClr val="F49D50"/>
          </a:solidFill>
          <a:ln w="12192">
            <a:solidFill>
              <a:srgbClr val="2795AA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371475">
              <a:lnSpc>
                <a:spcPct val="100000"/>
              </a:lnSpc>
              <a:spcBef>
                <a:spcPts val="155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Output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02252" y="2464307"/>
            <a:ext cx="1186180" cy="424180"/>
          </a:xfrm>
          <a:prstGeom prst="rect">
            <a:avLst/>
          </a:prstGeom>
          <a:solidFill>
            <a:srgbClr val="F49D50"/>
          </a:solidFill>
          <a:ln w="12192">
            <a:solidFill>
              <a:srgbClr val="2795AA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545"/>
              </a:spcBef>
            </a:pP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Program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64090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Type </a:t>
            </a:r>
            <a:r>
              <a:rPr spc="-5" dirty="0"/>
              <a:t>casting: Example</a:t>
            </a:r>
            <a:r>
              <a:rPr spc="65" dirty="0"/>
              <a:t> </a:t>
            </a:r>
            <a:r>
              <a:rPr spc="-25" dirty="0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6983" y="2139518"/>
            <a:ext cx="74987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Showing the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ASCII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code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characters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on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keyboard: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608" y="2699004"/>
            <a:ext cx="9272270" cy="278638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97790" marR="695325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#include&lt;iostream.h&gt;  void main()</a:t>
            </a:r>
            <a:endParaRPr sz="1800">
              <a:latin typeface="Trebuchet MS"/>
              <a:cs typeface="Trebuchet MS"/>
            </a:endParaRPr>
          </a:p>
          <a:p>
            <a:pPr marL="9779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{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char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x, y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;</a:t>
            </a:r>
            <a:endParaRPr sz="1800">
              <a:latin typeface="Trebuchet MS"/>
              <a:cs typeface="Trebuchet MS"/>
            </a:endParaRPr>
          </a:p>
          <a:p>
            <a:pPr marL="97790">
              <a:lnSpc>
                <a:spcPct val="100000"/>
              </a:lnSpc>
              <a:spcBef>
                <a:spcPts val="5"/>
              </a:spcBef>
            </a:pP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x=‘A’,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y=‘*’;</a:t>
            </a:r>
            <a:endParaRPr sz="1800">
              <a:latin typeface="Trebuchet MS"/>
              <a:cs typeface="Trebuchet MS"/>
            </a:endParaRPr>
          </a:p>
          <a:p>
            <a:pPr marL="9779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cout&lt;&lt;“ASCII representation of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x, y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:”&lt;&lt;int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(x)&lt;&lt;“ “&lt;&lt;int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(y);</a:t>
            </a:r>
            <a:endParaRPr sz="1800">
              <a:latin typeface="Trebuchet MS"/>
              <a:cs typeface="Trebuchet MS"/>
            </a:endParaRPr>
          </a:p>
          <a:p>
            <a:pPr marL="9779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73608" y="5766815"/>
            <a:ext cx="8197850" cy="974090"/>
            <a:chOff x="673608" y="5766815"/>
            <a:chExt cx="8197850" cy="974090"/>
          </a:xfrm>
        </p:grpSpPr>
        <p:sp>
          <p:nvSpPr>
            <p:cNvPr id="6" name="object 6"/>
            <p:cNvSpPr/>
            <p:nvPr/>
          </p:nvSpPr>
          <p:spPr>
            <a:xfrm>
              <a:off x="679704" y="5772911"/>
              <a:ext cx="8185784" cy="962025"/>
            </a:xfrm>
            <a:custGeom>
              <a:avLst/>
              <a:gdLst/>
              <a:ahLst/>
              <a:cxnLst/>
              <a:rect l="l" t="t" r="r" b="b"/>
              <a:pathLst>
                <a:path w="8185784" h="962025">
                  <a:moveTo>
                    <a:pt x="8185404" y="0"/>
                  </a:moveTo>
                  <a:lnTo>
                    <a:pt x="0" y="0"/>
                  </a:lnTo>
                  <a:lnTo>
                    <a:pt x="0" y="161544"/>
                  </a:lnTo>
                  <a:lnTo>
                    <a:pt x="0" y="961644"/>
                  </a:lnTo>
                  <a:lnTo>
                    <a:pt x="8185404" y="961644"/>
                  </a:lnTo>
                  <a:lnTo>
                    <a:pt x="8185404" y="161544"/>
                  </a:lnTo>
                  <a:lnTo>
                    <a:pt x="81854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79704" y="5772911"/>
              <a:ext cx="8185784" cy="962025"/>
            </a:xfrm>
            <a:custGeom>
              <a:avLst/>
              <a:gdLst/>
              <a:ahLst/>
              <a:cxnLst/>
              <a:rect l="l" t="t" r="r" b="b"/>
              <a:pathLst>
                <a:path w="8185784" h="962025">
                  <a:moveTo>
                    <a:pt x="0" y="961644"/>
                  </a:moveTo>
                  <a:lnTo>
                    <a:pt x="8185404" y="961644"/>
                  </a:lnTo>
                  <a:lnTo>
                    <a:pt x="8185404" y="0"/>
                  </a:lnTo>
                  <a:lnTo>
                    <a:pt x="0" y="0"/>
                  </a:lnTo>
                  <a:lnTo>
                    <a:pt x="0" y="96164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59053" y="5961989"/>
            <a:ext cx="37642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ASCII representation of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x, y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is :65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42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44696" y="5611367"/>
            <a:ext cx="1457325" cy="323215"/>
          </a:xfrm>
          <a:prstGeom prst="rect">
            <a:avLst/>
          </a:prstGeom>
          <a:solidFill>
            <a:srgbClr val="F49D50"/>
          </a:solidFill>
          <a:ln w="12192">
            <a:solidFill>
              <a:srgbClr val="2795AA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371475">
              <a:lnSpc>
                <a:spcPct val="100000"/>
              </a:lnSpc>
              <a:spcBef>
                <a:spcPts val="155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Output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02252" y="2464307"/>
            <a:ext cx="1186180" cy="424180"/>
          </a:xfrm>
          <a:prstGeom prst="rect">
            <a:avLst/>
          </a:prstGeom>
          <a:solidFill>
            <a:srgbClr val="F49D50"/>
          </a:solidFill>
          <a:ln w="12192">
            <a:solidFill>
              <a:srgbClr val="2795AA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545"/>
              </a:spcBef>
            </a:pP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Program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85661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Points </a:t>
            </a:r>
            <a:r>
              <a:rPr spc="-5" dirty="0"/>
              <a:t>to note about arithmetic</a:t>
            </a:r>
            <a:r>
              <a:rPr spc="-30" dirty="0"/>
              <a:t> </a:t>
            </a:r>
            <a:r>
              <a:rPr dirty="0"/>
              <a:t>operators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1300" marR="375285" indent="-228600">
              <a:lnSpc>
                <a:spcPts val="2380"/>
              </a:lnSpc>
              <a:spcBef>
                <a:spcPts val="39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pc="-5" dirty="0"/>
              <a:t>They </a:t>
            </a:r>
            <a:r>
              <a:rPr spc="-10" dirty="0"/>
              <a:t>can </a:t>
            </a:r>
            <a:r>
              <a:rPr spc="-5" dirty="0"/>
              <a:t>be used with all data  </a:t>
            </a:r>
            <a:r>
              <a:rPr spc="-10" dirty="0"/>
              <a:t>types.</a:t>
            </a:r>
          </a:p>
          <a:p>
            <a:pPr marL="241300" marR="158115" indent="-228600">
              <a:lnSpc>
                <a:spcPct val="90000"/>
              </a:lnSpc>
              <a:spcBef>
                <a:spcPts val="95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pc="-5" dirty="0"/>
              <a:t>The </a:t>
            </a:r>
            <a:r>
              <a:rPr spc="-10" dirty="0"/>
              <a:t>division </a:t>
            </a:r>
            <a:r>
              <a:rPr spc="-5" dirty="0"/>
              <a:t>operator (/) does  integer </a:t>
            </a:r>
            <a:r>
              <a:rPr spc="-10" dirty="0"/>
              <a:t>division </a:t>
            </a:r>
            <a:r>
              <a:rPr spc="-60" dirty="0"/>
              <a:t>only. </a:t>
            </a:r>
            <a:r>
              <a:rPr spc="-5" dirty="0"/>
              <a:t>This </a:t>
            </a:r>
            <a:r>
              <a:rPr spc="-10" dirty="0"/>
              <a:t>means  </a:t>
            </a:r>
            <a:r>
              <a:rPr spc="-5" dirty="0"/>
              <a:t>if we divide say 45 by 6, we </a:t>
            </a:r>
            <a:r>
              <a:rPr spc="-10" dirty="0"/>
              <a:t>will  </a:t>
            </a:r>
            <a:r>
              <a:rPr spc="-5" dirty="0"/>
              <a:t>get the </a:t>
            </a:r>
            <a:r>
              <a:rPr spc="-10" dirty="0"/>
              <a:t>answer </a:t>
            </a:r>
            <a:r>
              <a:rPr spc="-5" dirty="0"/>
              <a:t>as 7 </a:t>
            </a:r>
            <a:r>
              <a:rPr spc="-10" dirty="0"/>
              <a:t>and </a:t>
            </a:r>
            <a:r>
              <a:rPr spc="-5" dirty="0"/>
              <a:t>not </a:t>
            </a:r>
            <a:r>
              <a:rPr spc="-10" dirty="0"/>
              <a:t>7.5  </a:t>
            </a:r>
            <a:r>
              <a:rPr spc="-5" dirty="0"/>
              <a:t>as expected. This is because</a:t>
            </a:r>
            <a:r>
              <a:rPr spc="-95" dirty="0"/>
              <a:t> </a:t>
            </a:r>
            <a:r>
              <a:rPr spc="-5" dirty="0"/>
              <a:t>the</a:t>
            </a:r>
          </a:p>
          <a:p>
            <a:pPr marL="241300" marR="251460">
              <a:lnSpc>
                <a:spcPts val="2380"/>
              </a:lnSpc>
              <a:spcBef>
                <a:spcPts val="35"/>
              </a:spcBef>
            </a:pPr>
            <a:r>
              <a:rPr spc="-5" dirty="0"/>
              <a:t>/ operator </a:t>
            </a:r>
            <a:r>
              <a:rPr spc="-10" dirty="0"/>
              <a:t>discards </a:t>
            </a:r>
            <a:r>
              <a:rPr spc="-5" dirty="0"/>
              <a:t>the decimal  </a:t>
            </a:r>
            <a:r>
              <a:rPr spc="-10" dirty="0"/>
              <a:t>part </a:t>
            </a:r>
            <a:r>
              <a:rPr spc="-5" dirty="0"/>
              <a:t>after</a:t>
            </a:r>
            <a:r>
              <a:rPr spc="-20" dirty="0"/>
              <a:t> </a:t>
            </a:r>
            <a:r>
              <a:rPr spc="-10" dirty="0"/>
              <a:t>division.</a:t>
            </a:r>
          </a:p>
          <a:p>
            <a:pPr marL="241300" marR="5080" indent="-228600">
              <a:lnSpc>
                <a:spcPts val="2380"/>
              </a:lnSpc>
              <a:spcBef>
                <a:spcPts val="10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pc="-145" dirty="0"/>
              <a:t>To </a:t>
            </a:r>
            <a:r>
              <a:rPr spc="-5" dirty="0"/>
              <a:t>get the accurate </a:t>
            </a:r>
            <a:r>
              <a:rPr spc="-10" dirty="0"/>
              <a:t>answer </a:t>
            </a:r>
            <a:r>
              <a:rPr spc="-5" dirty="0"/>
              <a:t>in </a:t>
            </a:r>
            <a:r>
              <a:rPr spc="-10" dirty="0"/>
              <a:t>the  above case we </a:t>
            </a:r>
            <a:r>
              <a:rPr spc="-5" dirty="0"/>
              <a:t>must write  </a:t>
            </a:r>
            <a:r>
              <a:rPr spc="-10" dirty="0"/>
              <a:t>45.0/6.0.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31635" y="2441448"/>
            <a:ext cx="3961129" cy="175450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0005" rIns="0" bIns="0" rtlCol="0">
            <a:spAutoFit/>
          </a:bodyPr>
          <a:lstStyle/>
          <a:p>
            <a:pPr marL="92710" marR="1647825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#include&lt;iostream.h&gt;  void main()</a:t>
            </a:r>
            <a:endParaRPr sz="1800">
              <a:latin typeface="Trebuchet MS"/>
              <a:cs typeface="Trebuchet MS"/>
            </a:endParaRPr>
          </a:p>
          <a:p>
            <a:pPr marL="9271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16065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cout&lt;&lt;“Divide one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:”&lt;&lt;45/6;</a:t>
            </a:r>
            <a:endParaRPr sz="1800">
              <a:latin typeface="Trebuchet MS"/>
              <a:cs typeface="Trebuchet MS"/>
            </a:endParaRPr>
          </a:p>
          <a:p>
            <a:pPr marL="16065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cout&lt;&lt;“\n Divide 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Two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:”&lt;&lt;45.0/6.0;</a:t>
            </a:r>
            <a:endParaRPr sz="1800">
              <a:latin typeface="Trebuchet MS"/>
              <a:cs typeface="Trebuchet MS"/>
            </a:endParaRPr>
          </a:p>
          <a:p>
            <a:pPr marL="9271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31635" y="4802123"/>
            <a:ext cx="3961129" cy="64643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1275" rIns="0" bIns="0" rtlCol="0">
            <a:spAutoFit/>
          </a:bodyPr>
          <a:lstStyle/>
          <a:p>
            <a:pPr marL="92710" marR="2223770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Divide one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: 7 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Divide 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Two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7.5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9053" y="2324861"/>
            <a:ext cx="3554095" cy="13792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Another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way to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get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the  accurate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result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would  be to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store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the numbers  in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float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variables.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26835" y="2188464"/>
            <a:ext cx="2959735" cy="20320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9370" rIns="0" bIns="0" rtlCol="0">
            <a:spAutoFit/>
          </a:bodyPr>
          <a:lstStyle/>
          <a:p>
            <a:pPr marL="92710" marR="646430">
              <a:lnSpc>
                <a:spcPct val="100000"/>
              </a:lnSpc>
              <a:spcBef>
                <a:spcPts val="31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#include&lt;iostream.h&gt;  void main()</a:t>
            </a:r>
            <a:endParaRPr sz="1800">
              <a:latin typeface="Trebuchet MS"/>
              <a:cs typeface="Trebuchet MS"/>
            </a:endParaRPr>
          </a:p>
          <a:p>
            <a:pPr marL="9271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160655" marR="170497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float a, b;  a=45,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b=6;</a:t>
            </a:r>
            <a:endParaRPr sz="1800">
              <a:latin typeface="Trebuchet MS"/>
              <a:cs typeface="Trebuchet MS"/>
            </a:endParaRPr>
          </a:p>
          <a:p>
            <a:pPr marL="92710">
              <a:lnSpc>
                <a:spcPct val="100000"/>
              </a:lnSpc>
              <a:tabLst>
                <a:tab pos="1941195" algn="l"/>
              </a:tabLst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cout&lt;&lt;“\n a/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=	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:”&lt;&lt;a/b;</a:t>
            </a:r>
            <a:endParaRPr sz="1800">
              <a:latin typeface="Trebuchet MS"/>
              <a:cs typeface="Trebuchet MS"/>
            </a:endParaRPr>
          </a:p>
          <a:p>
            <a:pPr marL="9271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26835" y="4768596"/>
            <a:ext cx="2959735" cy="92392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marL="9271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a/b=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7.5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7314" y="1083055"/>
            <a:ext cx="85655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Points </a:t>
            </a:r>
            <a:r>
              <a:rPr spc="-5" dirty="0"/>
              <a:t>to </a:t>
            </a:r>
            <a:r>
              <a:rPr dirty="0"/>
              <a:t>note </a:t>
            </a:r>
            <a:r>
              <a:rPr spc="-5" dirty="0"/>
              <a:t>about arithmetic</a:t>
            </a:r>
            <a:r>
              <a:rPr spc="-25" dirty="0"/>
              <a:t> </a:t>
            </a:r>
            <a:r>
              <a:rPr spc="-5" dirty="0"/>
              <a:t>operators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55638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 </a:t>
            </a:r>
            <a:r>
              <a:rPr spc="-5" dirty="0"/>
              <a:t>modulus </a:t>
            </a:r>
            <a:r>
              <a:rPr dirty="0"/>
              <a:t>( % )</a:t>
            </a:r>
            <a:r>
              <a:rPr spc="-90" dirty="0"/>
              <a:t> </a:t>
            </a:r>
            <a:r>
              <a:rPr dirty="0"/>
              <a:t>operator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053" y="2324861"/>
            <a:ext cx="5400675" cy="10496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modulus operator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, represented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by  the percentage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sign(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%)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gives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the 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remainder of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division.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24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example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24225" y="3438601"/>
            <a:ext cx="22764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Quotient(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25/2</a:t>
            </a:r>
            <a:r>
              <a:rPr sz="24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8166" y="3346876"/>
            <a:ext cx="1325880" cy="185229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25"/>
              </a:spcBef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2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)25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sz="2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12</a:t>
            </a:r>
            <a:endParaRPr sz="2400">
              <a:latin typeface="Trebuchet MS"/>
              <a:cs typeface="Trebuchet MS"/>
            </a:endParaRPr>
          </a:p>
          <a:p>
            <a:pPr marR="115570" algn="ctr">
              <a:lnSpc>
                <a:spcPct val="100000"/>
              </a:lnSpc>
              <a:spcBef>
                <a:spcPts val="720"/>
              </a:spcBef>
              <a:tabLst>
                <a:tab pos="542290" algn="l"/>
              </a:tabLst>
            </a:pPr>
            <a:r>
              <a:rPr sz="2400" u="heavy" spc="-3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2	</a:t>
            </a:r>
            <a:endParaRPr sz="2400">
              <a:latin typeface="Trebuchet MS"/>
              <a:cs typeface="Trebuchet MS"/>
            </a:endParaRPr>
          </a:p>
          <a:p>
            <a:pPr marR="28575" algn="ctr">
              <a:lnSpc>
                <a:spcPct val="100000"/>
              </a:lnSpc>
              <a:spcBef>
                <a:spcPts val="710"/>
              </a:spcBef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2400">
              <a:latin typeface="Trebuchet MS"/>
              <a:cs typeface="Trebuchet MS"/>
            </a:endParaRPr>
          </a:p>
          <a:p>
            <a:pPr marR="28575" algn="ctr">
              <a:lnSpc>
                <a:spcPct val="100000"/>
              </a:lnSpc>
              <a:spcBef>
                <a:spcPts val="705"/>
              </a:spcBef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00783" y="3864102"/>
            <a:ext cx="96520" cy="411480"/>
          </a:xfrm>
          <a:custGeom>
            <a:avLst/>
            <a:gdLst/>
            <a:ahLst/>
            <a:cxnLst/>
            <a:rect l="l" t="t" r="r" b="b"/>
            <a:pathLst>
              <a:path w="96519" h="411479">
                <a:moveTo>
                  <a:pt x="64008" y="0"/>
                </a:moveTo>
                <a:lnTo>
                  <a:pt x="32004" y="0"/>
                </a:lnTo>
                <a:lnTo>
                  <a:pt x="32004" y="128016"/>
                </a:lnTo>
                <a:lnTo>
                  <a:pt x="64008" y="128016"/>
                </a:lnTo>
                <a:lnTo>
                  <a:pt x="64008" y="0"/>
                </a:lnTo>
                <a:close/>
              </a:path>
              <a:path w="96519" h="411479">
                <a:moveTo>
                  <a:pt x="32004" y="315468"/>
                </a:moveTo>
                <a:lnTo>
                  <a:pt x="0" y="315468"/>
                </a:lnTo>
                <a:lnTo>
                  <a:pt x="48006" y="411480"/>
                </a:lnTo>
                <a:lnTo>
                  <a:pt x="88010" y="331470"/>
                </a:lnTo>
                <a:lnTo>
                  <a:pt x="32004" y="331470"/>
                </a:lnTo>
                <a:lnTo>
                  <a:pt x="32004" y="315468"/>
                </a:lnTo>
                <a:close/>
              </a:path>
              <a:path w="96519" h="411479">
                <a:moveTo>
                  <a:pt x="64008" y="224028"/>
                </a:moveTo>
                <a:lnTo>
                  <a:pt x="32004" y="224028"/>
                </a:lnTo>
                <a:lnTo>
                  <a:pt x="32004" y="331470"/>
                </a:lnTo>
                <a:lnTo>
                  <a:pt x="64008" y="331470"/>
                </a:lnTo>
                <a:lnTo>
                  <a:pt x="64008" y="224028"/>
                </a:lnTo>
                <a:close/>
              </a:path>
              <a:path w="96519" h="411479">
                <a:moveTo>
                  <a:pt x="96012" y="315468"/>
                </a:moveTo>
                <a:lnTo>
                  <a:pt x="64008" y="315468"/>
                </a:lnTo>
                <a:lnTo>
                  <a:pt x="64008" y="331470"/>
                </a:lnTo>
                <a:lnTo>
                  <a:pt x="88010" y="331470"/>
                </a:lnTo>
                <a:lnTo>
                  <a:pt x="96012" y="315468"/>
                </a:lnTo>
                <a:close/>
              </a:path>
            </a:pathLst>
          </a:custGeom>
          <a:solidFill>
            <a:srgbClr val="8207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66850" y="5257038"/>
            <a:ext cx="542925" cy="0"/>
          </a:xfrm>
          <a:custGeom>
            <a:avLst/>
            <a:gdLst/>
            <a:ahLst/>
            <a:cxnLst/>
            <a:rect l="l" t="t" r="r" b="b"/>
            <a:pathLst>
              <a:path w="542925">
                <a:moveTo>
                  <a:pt x="0" y="0"/>
                </a:moveTo>
                <a:lnTo>
                  <a:pt x="542925" y="0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58033" y="3591305"/>
            <a:ext cx="528955" cy="76200"/>
          </a:xfrm>
          <a:custGeom>
            <a:avLst/>
            <a:gdLst/>
            <a:ahLst/>
            <a:cxnLst/>
            <a:rect l="l" t="t" r="r" b="b"/>
            <a:pathLst>
              <a:path w="528955" h="76200">
                <a:moveTo>
                  <a:pt x="91440" y="26670"/>
                </a:moveTo>
                <a:lnTo>
                  <a:pt x="0" y="26670"/>
                </a:lnTo>
                <a:lnTo>
                  <a:pt x="0" y="49530"/>
                </a:lnTo>
                <a:lnTo>
                  <a:pt x="91440" y="49530"/>
                </a:lnTo>
                <a:lnTo>
                  <a:pt x="91440" y="26670"/>
                </a:lnTo>
                <a:close/>
              </a:path>
              <a:path w="528955" h="76200">
                <a:moveTo>
                  <a:pt x="251460" y="26670"/>
                </a:moveTo>
                <a:lnTo>
                  <a:pt x="160020" y="26670"/>
                </a:lnTo>
                <a:lnTo>
                  <a:pt x="160020" y="49530"/>
                </a:lnTo>
                <a:lnTo>
                  <a:pt x="251460" y="49530"/>
                </a:lnTo>
                <a:lnTo>
                  <a:pt x="251460" y="26670"/>
                </a:lnTo>
                <a:close/>
              </a:path>
              <a:path w="528955" h="76200">
                <a:moveTo>
                  <a:pt x="411480" y="26670"/>
                </a:moveTo>
                <a:lnTo>
                  <a:pt x="320040" y="26670"/>
                </a:lnTo>
                <a:lnTo>
                  <a:pt x="320040" y="49530"/>
                </a:lnTo>
                <a:lnTo>
                  <a:pt x="411480" y="49530"/>
                </a:lnTo>
                <a:lnTo>
                  <a:pt x="411480" y="26670"/>
                </a:lnTo>
                <a:close/>
              </a:path>
              <a:path w="528955" h="76200">
                <a:moveTo>
                  <a:pt x="452501" y="0"/>
                </a:moveTo>
                <a:lnTo>
                  <a:pt x="452374" y="76200"/>
                </a:lnTo>
                <a:lnTo>
                  <a:pt x="528574" y="38100"/>
                </a:lnTo>
                <a:lnTo>
                  <a:pt x="452501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10561" y="5401817"/>
            <a:ext cx="528955" cy="76200"/>
          </a:xfrm>
          <a:custGeom>
            <a:avLst/>
            <a:gdLst/>
            <a:ahLst/>
            <a:cxnLst/>
            <a:rect l="l" t="t" r="r" b="b"/>
            <a:pathLst>
              <a:path w="528955" h="76200">
                <a:moveTo>
                  <a:pt x="91439" y="26669"/>
                </a:moveTo>
                <a:lnTo>
                  <a:pt x="0" y="26669"/>
                </a:lnTo>
                <a:lnTo>
                  <a:pt x="0" y="49529"/>
                </a:lnTo>
                <a:lnTo>
                  <a:pt x="91439" y="49529"/>
                </a:lnTo>
                <a:lnTo>
                  <a:pt x="91439" y="26669"/>
                </a:lnTo>
                <a:close/>
              </a:path>
              <a:path w="528955" h="76200">
                <a:moveTo>
                  <a:pt x="251460" y="26669"/>
                </a:moveTo>
                <a:lnTo>
                  <a:pt x="160019" y="26669"/>
                </a:lnTo>
                <a:lnTo>
                  <a:pt x="160019" y="49529"/>
                </a:lnTo>
                <a:lnTo>
                  <a:pt x="251460" y="49529"/>
                </a:lnTo>
                <a:lnTo>
                  <a:pt x="251460" y="26669"/>
                </a:lnTo>
                <a:close/>
              </a:path>
              <a:path w="528955" h="76200">
                <a:moveTo>
                  <a:pt x="411480" y="26669"/>
                </a:moveTo>
                <a:lnTo>
                  <a:pt x="320039" y="26669"/>
                </a:lnTo>
                <a:lnTo>
                  <a:pt x="320039" y="49529"/>
                </a:lnTo>
                <a:lnTo>
                  <a:pt x="411480" y="49529"/>
                </a:lnTo>
                <a:lnTo>
                  <a:pt x="411480" y="26669"/>
                </a:lnTo>
                <a:close/>
              </a:path>
              <a:path w="528955" h="76200">
                <a:moveTo>
                  <a:pt x="452374" y="0"/>
                </a:moveTo>
                <a:lnTo>
                  <a:pt x="452374" y="76199"/>
                </a:lnTo>
                <a:lnTo>
                  <a:pt x="528574" y="38099"/>
                </a:lnTo>
                <a:lnTo>
                  <a:pt x="452374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59053" y="5265166"/>
            <a:ext cx="5812155" cy="1115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0">
              <a:lnSpc>
                <a:spcPct val="100000"/>
              </a:lnSpc>
              <a:spcBef>
                <a:spcPts val="100"/>
              </a:spcBef>
              <a:tabLst>
                <a:tab pos="2210435" algn="l"/>
              </a:tabLst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1	</a:t>
            </a:r>
            <a:r>
              <a:rPr sz="2400" spc="-15" dirty="0">
                <a:solidFill>
                  <a:srgbClr val="FFFFFF"/>
                </a:solidFill>
                <a:latin typeface="Trebuchet MS"/>
                <a:cs typeface="Trebuchet MS"/>
              </a:rPr>
              <a:t>Remainder(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25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%</a:t>
            </a:r>
            <a:r>
              <a:rPr sz="2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2)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FF00"/>
                </a:solidFill>
                <a:latin typeface="Trebuchet MS"/>
                <a:cs typeface="Trebuchet MS"/>
              </a:rPr>
              <a:t>The </a:t>
            </a:r>
            <a:r>
              <a:rPr sz="1800" b="1" spc="-5" dirty="0">
                <a:solidFill>
                  <a:srgbClr val="FFFF00"/>
                </a:solidFill>
                <a:latin typeface="Trebuchet MS"/>
                <a:cs typeface="Trebuchet MS"/>
              </a:rPr>
              <a:t>modulus </a:t>
            </a:r>
            <a:r>
              <a:rPr sz="1800" b="1" spc="-10" dirty="0">
                <a:solidFill>
                  <a:srgbClr val="FFFF00"/>
                </a:solidFill>
                <a:latin typeface="Trebuchet MS"/>
                <a:cs typeface="Trebuchet MS"/>
              </a:rPr>
              <a:t>operator </a:t>
            </a:r>
            <a:r>
              <a:rPr sz="1800" b="1" dirty="0">
                <a:solidFill>
                  <a:srgbClr val="FFFF00"/>
                </a:solidFill>
                <a:latin typeface="Trebuchet MS"/>
                <a:cs typeface="Trebuchet MS"/>
              </a:rPr>
              <a:t>can </a:t>
            </a:r>
            <a:r>
              <a:rPr sz="1800" b="1" spc="-5" dirty="0">
                <a:solidFill>
                  <a:srgbClr val="FFFF00"/>
                </a:solidFill>
                <a:latin typeface="Trebuchet MS"/>
                <a:cs typeface="Trebuchet MS"/>
              </a:rPr>
              <a:t>be </a:t>
            </a:r>
            <a:r>
              <a:rPr sz="1800" b="1" dirty="0">
                <a:solidFill>
                  <a:srgbClr val="FFFF00"/>
                </a:solidFill>
                <a:latin typeface="Trebuchet MS"/>
                <a:cs typeface="Trebuchet MS"/>
              </a:rPr>
              <a:t>used only with</a:t>
            </a:r>
            <a:r>
              <a:rPr sz="1800" b="1" spc="-90" dirty="0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FFFF00"/>
                </a:solidFill>
                <a:latin typeface="Trebuchet MS"/>
                <a:cs typeface="Trebuchet MS"/>
              </a:rPr>
              <a:t>integers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41235" y="2231135"/>
            <a:ext cx="4940935" cy="230886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0005" rIns="0" bIns="0" rtlCol="0">
            <a:spAutoFit/>
          </a:bodyPr>
          <a:lstStyle/>
          <a:p>
            <a:pPr marL="92710" marR="262763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#include&lt;iostream.h&gt;  void main()</a:t>
            </a:r>
            <a:endParaRPr sz="1800">
              <a:latin typeface="Trebuchet MS"/>
              <a:cs typeface="Trebuchet MS"/>
            </a:endParaRPr>
          </a:p>
          <a:p>
            <a:pPr marL="9271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16129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int a,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b;</a:t>
            </a:r>
            <a:endParaRPr sz="1800">
              <a:latin typeface="Trebuchet MS"/>
              <a:cs typeface="Trebuchet MS"/>
            </a:endParaRPr>
          </a:p>
          <a:p>
            <a:pPr marL="16129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a=25,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b=12;</a:t>
            </a:r>
            <a:endParaRPr sz="1800">
              <a:latin typeface="Trebuchet MS"/>
              <a:cs typeface="Trebuchet MS"/>
            </a:endParaRPr>
          </a:p>
          <a:p>
            <a:pPr marL="92710" marR="132080">
              <a:lnSpc>
                <a:spcPct val="100000"/>
              </a:lnSpc>
              <a:tabLst>
                <a:tab pos="3314065" algn="l"/>
                <a:tab pos="3749675" algn="l"/>
              </a:tabLst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cout&lt;&lt;“\n Quotient of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b	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:”&lt;&lt;a/b;  cout&lt;&lt;“\n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Remainder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division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is	:”&lt;&lt;a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%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b;</a:t>
            </a:r>
            <a:endParaRPr sz="1800">
              <a:latin typeface="Trebuchet MS"/>
              <a:cs typeface="Trebuchet MS"/>
            </a:endParaRPr>
          </a:p>
          <a:p>
            <a:pPr marL="9271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07707" y="5070347"/>
            <a:ext cx="4974590" cy="922019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9370" rIns="0" bIns="0" rtlCol="0">
            <a:spAutoFit/>
          </a:bodyPr>
          <a:lstStyle/>
          <a:p>
            <a:pPr marL="92710" marR="2030730">
              <a:lnSpc>
                <a:spcPct val="100000"/>
              </a:lnSpc>
              <a:spcBef>
                <a:spcPts val="310"/>
              </a:spcBef>
              <a:tabLst>
                <a:tab pos="2226310" algn="l"/>
                <a:tab pos="2662555" algn="l"/>
              </a:tabLst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Quotient of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b	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:12 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Remainder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division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is	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8596" y="2731007"/>
            <a:ext cx="2432685" cy="2917190"/>
          </a:xfrm>
          <a:prstGeom prst="rect">
            <a:avLst/>
          </a:prstGeom>
          <a:solidFill>
            <a:srgbClr val="1F8093"/>
          </a:solidFill>
        </p:spPr>
        <p:txBody>
          <a:bodyPr vert="horz" wrap="square" lIns="0" tIns="36830" rIns="0" bIns="0" rtlCol="0">
            <a:spAutoFit/>
          </a:bodyPr>
          <a:lstStyle/>
          <a:p>
            <a:pPr marL="245745">
              <a:lnSpc>
                <a:spcPct val="100000"/>
              </a:lnSpc>
              <a:spcBef>
                <a:spcPts val="290"/>
              </a:spcBef>
            </a:pPr>
            <a:r>
              <a:rPr sz="6200" spc="-5" dirty="0">
                <a:solidFill>
                  <a:srgbClr val="FFFFFF"/>
                </a:solidFill>
                <a:latin typeface="Trebuchet MS"/>
                <a:cs typeface="Trebuchet MS"/>
              </a:rPr>
              <a:t>01</a:t>
            </a:r>
            <a:endParaRPr sz="6200">
              <a:latin typeface="Trebuchet MS"/>
              <a:cs typeface="Trebuchet MS"/>
            </a:endParaRPr>
          </a:p>
          <a:p>
            <a:pPr marL="245745" marR="443230">
              <a:lnSpc>
                <a:spcPts val="1460"/>
              </a:lnSpc>
              <a:spcBef>
                <a:spcPts val="1455"/>
              </a:spcBef>
            </a:pP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We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can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only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use the  addition and  subtraction operator  with variables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char  data type.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72255" y="2731007"/>
            <a:ext cx="2432685" cy="2917190"/>
          </a:xfrm>
          <a:prstGeom prst="rect">
            <a:avLst/>
          </a:prstGeom>
          <a:solidFill>
            <a:srgbClr val="1F8093"/>
          </a:solidFill>
        </p:spPr>
        <p:txBody>
          <a:bodyPr vert="horz" wrap="square" lIns="0" tIns="36830" rIns="0" bIns="0" rtlCol="0">
            <a:spAutoFit/>
          </a:bodyPr>
          <a:lstStyle/>
          <a:p>
            <a:pPr marL="245745">
              <a:lnSpc>
                <a:spcPct val="100000"/>
              </a:lnSpc>
              <a:spcBef>
                <a:spcPts val="290"/>
              </a:spcBef>
            </a:pPr>
            <a:r>
              <a:rPr sz="6200" dirty="0">
                <a:solidFill>
                  <a:srgbClr val="FFFFFF"/>
                </a:solidFill>
                <a:latin typeface="Trebuchet MS"/>
                <a:cs typeface="Trebuchet MS"/>
              </a:rPr>
              <a:t>02</a:t>
            </a:r>
            <a:endParaRPr sz="6200">
              <a:latin typeface="Trebuchet MS"/>
              <a:cs typeface="Trebuchet MS"/>
            </a:endParaRPr>
          </a:p>
          <a:p>
            <a:pPr marL="245745" marR="290195">
              <a:lnSpc>
                <a:spcPts val="1460"/>
              </a:lnSpc>
              <a:spcBef>
                <a:spcPts val="1455"/>
              </a:spcBef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This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is possible because  data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(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character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or 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symbol) is stored in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char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variable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as an  integer value equal to  the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ASCII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code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the  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character.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87440" y="2731007"/>
            <a:ext cx="2432685" cy="2917190"/>
          </a:xfrm>
          <a:prstGeom prst="rect">
            <a:avLst/>
          </a:prstGeom>
          <a:solidFill>
            <a:srgbClr val="1F8093"/>
          </a:solidFill>
        </p:spPr>
        <p:txBody>
          <a:bodyPr vert="horz" wrap="square" lIns="0" tIns="36830" rIns="0" bIns="0" rtlCol="0">
            <a:spAutoFit/>
          </a:bodyPr>
          <a:lstStyle/>
          <a:p>
            <a:pPr marL="245110">
              <a:lnSpc>
                <a:spcPct val="100000"/>
              </a:lnSpc>
              <a:spcBef>
                <a:spcPts val="290"/>
              </a:spcBef>
            </a:pPr>
            <a:r>
              <a:rPr sz="6200" spc="-5" dirty="0">
                <a:solidFill>
                  <a:srgbClr val="FFFFFF"/>
                </a:solidFill>
                <a:latin typeface="Trebuchet MS"/>
                <a:cs typeface="Trebuchet MS"/>
              </a:rPr>
              <a:t>03</a:t>
            </a:r>
            <a:endParaRPr sz="6200">
              <a:latin typeface="Trebuchet MS"/>
              <a:cs typeface="Trebuchet MS"/>
            </a:endParaRPr>
          </a:p>
          <a:p>
            <a:pPr marL="245110" marR="780415">
              <a:lnSpc>
                <a:spcPct val="120700"/>
              </a:lnSpc>
              <a:spcBef>
                <a:spcPts val="875"/>
              </a:spcBef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4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statement:  char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ch =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‘A’;</a:t>
            </a:r>
            <a:endParaRPr sz="1400">
              <a:latin typeface="Trebuchet MS"/>
              <a:cs typeface="Trebuchet MS"/>
            </a:endParaRPr>
          </a:p>
          <a:p>
            <a:pPr marL="245110" marR="365760">
              <a:lnSpc>
                <a:spcPts val="1460"/>
              </a:lnSpc>
              <a:spcBef>
                <a:spcPts val="595"/>
              </a:spcBef>
            </a:pP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ASCII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equivalent</a:t>
            </a:r>
            <a:r>
              <a:rPr sz="14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of  </a:t>
            </a: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‘A’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i.e. 65 is stored in 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ch.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01100" y="2731007"/>
            <a:ext cx="2432685" cy="2917190"/>
          </a:xfrm>
          <a:prstGeom prst="rect">
            <a:avLst/>
          </a:prstGeom>
          <a:solidFill>
            <a:srgbClr val="1F8093"/>
          </a:solidFill>
        </p:spPr>
        <p:txBody>
          <a:bodyPr vert="horz" wrap="square" lIns="0" tIns="36830" rIns="0" bIns="0" rtlCol="0">
            <a:spAutoFit/>
          </a:bodyPr>
          <a:lstStyle/>
          <a:p>
            <a:pPr marL="245110">
              <a:lnSpc>
                <a:spcPct val="100000"/>
              </a:lnSpc>
              <a:spcBef>
                <a:spcPts val="290"/>
              </a:spcBef>
            </a:pPr>
            <a:r>
              <a:rPr sz="6200" spc="-5" dirty="0">
                <a:solidFill>
                  <a:srgbClr val="FFFFFF"/>
                </a:solidFill>
                <a:latin typeface="Trebuchet MS"/>
                <a:cs typeface="Trebuchet MS"/>
              </a:rPr>
              <a:t>04</a:t>
            </a:r>
            <a:endParaRPr sz="6200">
              <a:latin typeface="Trebuchet MS"/>
              <a:cs typeface="Trebuchet MS"/>
            </a:endParaRPr>
          </a:p>
          <a:p>
            <a:pPr marL="245110" marR="236220">
              <a:lnSpc>
                <a:spcPts val="1460"/>
              </a:lnSpc>
              <a:spcBef>
                <a:spcPts val="1455"/>
              </a:spcBef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So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if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we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write 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ch=ch+1;We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are  actually adding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1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to 65,  which becomes 66.</a:t>
            </a:r>
            <a:r>
              <a:rPr sz="14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Thus  ch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will now store the  letter ‘B’ whose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ASCII 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code is</a:t>
            </a: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66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72656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Arithmetic operators </a:t>
            </a:r>
            <a:r>
              <a:rPr spc="-5" dirty="0"/>
              <a:t>and char</a:t>
            </a:r>
            <a:r>
              <a:rPr spc="-105" dirty="0"/>
              <a:t> </a:t>
            </a:r>
            <a:r>
              <a:rPr spc="-5" dirty="0"/>
              <a:t>data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</TotalTime>
  <Words>2690</Words>
  <Application>Microsoft Office PowerPoint</Application>
  <PresentationFormat>Custom</PresentationFormat>
  <Paragraphs>609</Paragraphs>
  <Slides>59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Office Theme</vt:lpstr>
      <vt:lpstr>Operators and Expressions</vt:lpstr>
      <vt:lpstr>What are operators and expressions?</vt:lpstr>
      <vt:lpstr>Category of Operators</vt:lpstr>
      <vt:lpstr>Types of Operators</vt:lpstr>
      <vt:lpstr>Arithmetic operators</vt:lpstr>
      <vt:lpstr>Points to note about arithmetic operators</vt:lpstr>
      <vt:lpstr>Points to note about arithmetic operators</vt:lpstr>
      <vt:lpstr>The modulus ( % ) operator</vt:lpstr>
      <vt:lpstr>Arithmetic operators and char data</vt:lpstr>
      <vt:lpstr>Arithmetic operators and char data</vt:lpstr>
      <vt:lpstr>Relational Operators</vt:lpstr>
      <vt:lpstr>Relational Operators</vt:lpstr>
      <vt:lpstr>Using Relational Operators</vt:lpstr>
      <vt:lpstr>Logical Operators</vt:lpstr>
      <vt:lpstr>Working of OR (||) operator</vt:lpstr>
      <vt:lpstr>Working of AND (&amp;&amp;) operator</vt:lpstr>
      <vt:lpstr>Working of NOT (!) operator</vt:lpstr>
      <vt:lpstr>Assignment (=) Operator</vt:lpstr>
      <vt:lpstr>C++ Shorthands</vt:lpstr>
      <vt:lpstr>Increment(++) / Decrement(--) Operators</vt:lpstr>
      <vt:lpstr>Increment(++) / Decrement(--) Operators</vt:lpstr>
      <vt:lpstr>Increment(++) / Decrement(--) Operators</vt:lpstr>
      <vt:lpstr>Increment(++) / Decrement(--) Operators  Pre Increment</vt:lpstr>
      <vt:lpstr>Increment(++) / Decrement(--) Operators  Post Increment</vt:lpstr>
      <vt:lpstr>Program to illustrate Increment, Decrement  operators</vt:lpstr>
      <vt:lpstr>The Conditional operator ( ?: )</vt:lpstr>
      <vt:lpstr>Conditional operator: illustration</vt:lpstr>
      <vt:lpstr>Conditional operator: illustration</vt:lpstr>
      <vt:lpstr>Conditional operator: illustration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Expression &amp; Expression Evaluation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Precedence of operators The following table enlists the precedence of various operators:</vt:lpstr>
      <vt:lpstr>Type Conversions</vt:lpstr>
      <vt:lpstr>Implicit conversion or type promotion</vt:lpstr>
      <vt:lpstr>Type conversion: the order of conversion</vt:lpstr>
      <vt:lpstr>Explicit Type conversion or Type Casting</vt:lpstr>
      <vt:lpstr>Type Casting</vt:lpstr>
      <vt:lpstr>Type casting: Example Program</vt:lpstr>
      <vt:lpstr>Type casting: Example Program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 and Expressions</dc:title>
  <dc:creator>admin</dc:creator>
  <cp:lastModifiedBy>admin</cp:lastModifiedBy>
  <cp:revision>11</cp:revision>
  <dcterms:created xsi:type="dcterms:W3CDTF">2020-08-31T06:59:34Z</dcterms:created>
  <dcterms:modified xsi:type="dcterms:W3CDTF">2020-09-01T07:22:40Z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2020-08-31T00:00:00Z</vt:filetime>
  </property>
  <property fmtid="{D5CDD505-2E9C-101B-9397-08002B2CF9AE}" pid="3" name="Creator">
    <vt:lpwstr>PDFium</vt:lpwstr>
  </property>
  <property fmtid="{D5CDD505-2E9C-101B-9397-08002B2CF9AE}" pid="4" name="LastSaved">
    <vt:filetime>2020-08-31T00:00:00Z</vt:filetime>
  </property>
</Properties>
</file>