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8" r:id="rId4"/>
    <p:sldId id="260" r:id="rId5"/>
    <p:sldId id="261" r:id="rId6"/>
    <p:sldId id="309" r:id="rId7"/>
    <p:sldId id="311" r:id="rId8"/>
    <p:sldId id="305" r:id="rId9"/>
    <p:sldId id="306" r:id="rId10"/>
    <p:sldId id="313" r:id="rId11"/>
    <p:sldId id="314" r:id="rId12"/>
    <p:sldId id="327" r:id="rId13"/>
    <p:sldId id="315" r:id="rId14"/>
    <p:sldId id="316" r:id="rId15"/>
    <p:sldId id="317" r:id="rId16"/>
    <p:sldId id="318" r:id="rId17"/>
    <p:sldId id="264" r:id="rId18"/>
    <p:sldId id="295" r:id="rId19"/>
    <p:sldId id="296" r:id="rId20"/>
    <p:sldId id="297" r:id="rId21"/>
    <p:sldId id="298" r:id="rId22"/>
    <p:sldId id="326" r:id="rId23"/>
    <p:sldId id="319" r:id="rId24"/>
    <p:sldId id="320" r:id="rId25"/>
    <p:sldId id="321" r:id="rId26"/>
    <p:sldId id="322" r:id="rId27"/>
    <p:sldId id="323" r:id="rId28"/>
    <p:sldId id="300" r:id="rId29"/>
    <p:sldId id="324" r:id="rId30"/>
    <p:sldId id="302" r:id="rId31"/>
    <p:sldId id="272" r:id="rId32"/>
    <p:sldId id="273" r:id="rId33"/>
    <p:sldId id="274" r:id="rId34"/>
    <p:sldId id="275" r:id="rId35"/>
    <p:sldId id="276" r:id="rId36"/>
    <p:sldId id="277" r:id="rId37"/>
    <p:sldId id="278" r:id="rId38"/>
    <p:sldId id="279" r:id="rId39"/>
    <p:sldId id="280" r:id="rId40"/>
    <p:sldId id="281" r:id="rId41"/>
    <p:sldId id="282" r:id="rId42"/>
    <p:sldId id="283" r:id="rId43"/>
    <p:sldId id="284" r:id="rId44"/>
    <p:sldId id="285" r:id="rId45"/>
    <p:sldId id="289" r:id="rId46"/>
    <p:sldId id="290" r:id="rId47"/>
    <p:sldId id="29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94660"/>
  </p:normalViewPr>
  <p:slideViewPr>
    <p:cSldViewPr>
      <p:cViewPr>
        <p:scale>
          <a:sx n="76" d="100"/>
          <a:sy n="76" d="100"/>
        </p:scale>
        <p:origin x="-462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004CD2-84E7-4FB7-A261-942B324D04D7}" type="datetimeFigureOut">
              <a:rPr lang="en-US" smtClean="0"/>
              <a:t>04-Sep-20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BB4640-4054-4161-9B8D-9FBA32FD9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06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B4640-4054-4161-9B8D-9FBA32FD9A5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67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B4640-4054-4161-9B8D-9FBA32FD9A5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699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22044" y="723646"/>
            <a:ext cx="974791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Aparna g.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DE36B-E8A1-4EF0-AA86-ECD2FB27914F}" type="datetime1">
              <a:rPr lang="en-US" smtClean="0"/>
              <a:t>04-Sep-20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92278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Aparna g.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7DDE4-2B18-4D1F-B90B-AF9778A4118B}" type="datetime1">
              <a:rPr lang="en-US" smtClean="0"/>
              <a:t>04-Sep-20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92278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743190" y="1900554"/>
            <a:ext cx="3814445" cy="3683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Aparna g.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9307F-C4A9-4643-9642-5AF61FFC9230}" type="datetime1">
              <a:rPr lang="en-US" smtClean="0"/>
              <a:t>04-Sep-20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895C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31647" y="243840"/>
            <a:ext cx="11724640" cy="6377940"/>
          </a:xfrm>
          <a:custGeom>
            <a:avLst/>
            <a:gdLst/>
            <a:ahLst/>
            <a:cxnLst/>
            <a:rect l="l" t="t" r="r" b="b"/>
            <a:pathLst>
              <a:path w="11724640" h="6377940">
                <a:moveTo>
                  <a:pt x="11724132" y="0"/>
                </a:moveTo>
                <a:lnTo>
                  <a:pt x="0" y="0"/>
                </a:lnTo>
                <a:lnTo>
                  <a:pt x="0" y="6377939"/>
                </a:lnTo>
                <a:lnTo>
                  <a:pt x="11724132" y="6377939"/>
                </a:lnTo>
                <a:lnTo>
                  <a:pt x="11724132" y="0"/>
                </a:lnTo>
                <a:close/>
              </a:path>
            </a:pathLst>
          </a:custGeom>
          <a:solidFill>
            <a:srgbClr val="9227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31647" y="243840"/>
            <a:ext cx="11724640" cy="6377940"/>
          </a:xfrm>
          <a:custGeom>
            <a:avLst/>
            <a:gdLst/>
            <a:ahLst/>
            <a:cxnLst/>
            <a:rect l="l" t="t" r="r" b="b"/>
            <a:pathLst>
              <a:path w="11724640" h="6377940">
                <a:moveTo>
                  <a:pt x="0" y="6377939"/>
                </a:moveTo>
                <a:lnTo>
                  <a:pt x="11724132" y="6377939"/>
                </a:lnTo>
                <a:lnTo>
                  <a:pt x="11724132" y="0"/>
                </a:lnTo>
                <a:lnTo>
                  <a:pt x="0" y="0"/>
                </a:lnTo>
                <a:lnTo>
                  <a:pt x="0" y="6377939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92278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Aparna g.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50D6A-637D-48F3-99A6-1F6822AD0DD1}" type="datetime1">
              <a:rPr lang="en-US" smtClean="0"/>
              <a:t>04-Sep-20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Aparna g.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2CE1E-1409-4CE7-BA7B-56423A3FA0C2}" type="datetime1">
              <a:rPr lang="en-US" smtClean="0"/>
              <a:t>04-Sep-20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895C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31647" y="243840"/>
            <a:ext cx="11724640" cy="6377940"/>
          </a:xfrm>
          <a:custGeom>
            <a:avLst/>
            <a:gdLst/>
            <a:ahLst/>
            <a:cxnLst/>
            <a:rect l="l" t="t" r="r" b="b"/>
            <a:pathLst>
              <a:path w="11724640" h="6377940">
                <a:moveTo>
                  <a:pt x="11724132" y="0"/>
                </a:moveTo>
                <a:lnTo>
                  <a:pt x="0" y="0"/>
                </a:lnTo>
                <a:lnTo>
                  <a:pt x="0" y="6377939"/>
                </a:lnTo>
                <a:lnTo>
                  <a:pt x="11724132" y="6377939"/>
                </a:lnTo>
                <a:lnTo>
                  <a:pt x="117241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0014" y="248793"/>
            <a:ext cx="11151971" cy="18027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92278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82217" y="1625726"/>
            <a:ext cx="9366250" cy="4696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Aparna g.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79E99-A108-40F5-982A-DD7D37C7E28E}" type="datetime1">
              <a:rPr lang="en-US" smtClean="0"/>
              <a:t>04-Sep-20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jpeg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jpeg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6214" y="2602814"/>
            <a:ext cx="825500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241665" algn="l"/>
              </a:tabLst>
            </a:pPr>
            <a:r>
              <a:rPr sz="7200" u="sng" spc="-69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sz="7200" u="sng" spc="10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sz="7200" u="sng" spc="1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POINTERS</a:t>
            </a:r>
            <a:r>
              <a:rPr sz="7200" u="sng" spc="-7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sz="7200" u="sng" spc="20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IN</a:t>
            </a:r>
            <a:r>
              <a:rPr sz="7200" u="sng" spc="-99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sz="7200" u="sng" spc="-3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C++	</a:t>
            </a:r>
            <a:endParaRPr sz="7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-152399"/>
            <a:ext cx="12573000" cy="678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1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num[0] num[1] num[2] num[3] num[4] num[5] num[6] num[7] num[8] num[9]&#10;2000 2002 2004 2006 2008 2010 2012 2014 2016 2018&#10;st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57200"/>
            <a:ext cx="119634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771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/>
          </a:p>
        </p:txBody>
      </p:sp>
      <p:pic>
        <p:nvPicPr>
          <p:cNvPr id="2050" name="Picture 2" descr="EG. PROGRAM: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-1752600"/>
            <a:ext cx="12496800" cy="843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704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2400"/>
            <a:ext cx="12268200" cy="670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73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1000"/>
            <a:ext cx="11506199" cy="6095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279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1"/>
            <a:ext cx="11429999" cy="601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155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C++ provides the facility of array initialization at the time of&#10;declaration .General form of array initialization is as:&#10;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0" y="225468"/>
            <a:ext cx="13197699" cy="662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781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5227" y="513664"/>
            <a:ext cx="95834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075170" algn="l"/>
              </a:tabLst>
            </a:pPr>
            <a:r>
              <a:rPr sz="4800" spc="80" dirty="0"/>
              <a:t>POINTERS</a:t>
            </a:r>
            <a:r>
              <a:rPr sz="4800" spc="-655" dirty="0"/>
              <a:t> </a:t>
            </a:r>
            <a:r>
              <a:rPr sz="4800" spc="204" dirty="0"/>
              <a:t>AND</a:t>
            </a:r>
            <a:r>
              <a:rPr sz="4800" spc="-670" dirty="0"/>
              <a:t> </a:t>
            </a:r>
            <a:r>
              <a:rPr sz="4800" spc="85" dirty="0" smtClean="0"/>
              <a:t>ARRAYS</a:t>
            </a:r>
            <a:endParaRPr sz="4800" dirty="0"/>
          </a:p>
        </p:txBody>
      </p:sp>
      <p:sp>
        <p:nvSpPr>
          <p:cNvPr id="3" name="object 3"/>
          <p:cNvSpPr txBox="1"/>
          <p:nvPr/>
        </p:nvSpPr>
        <p:spPr>
          <a:xfrm>
            <a:off x="717600" y="1657349"/>
            <a:ext cx="875157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229" dirty="0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sz="2800" spc="-155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800" spc="-125" dirty="0">
                <a:solidFill>
                  <a:srgbClr val="FFFFFF"/>
                </a:solidFill>
                <a:latin typeface="Arial"/>
                <a:cs typeface="Arial"/>
              </a:rPr>
              <a:t>also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store 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-175" dirty="0">
                <a:solidFill>
                  <a:srgbClr val="FFFFFF"/>
                </a:solidFill>
                <a:latin typeface="Arial"/>
                <a:cs typeface="Arial"/>
              </a:rPr>
              <a:t>base </a:t>
            </a:r>
            <a:r>
              <a:rPr sz="2800" spc="-145" dirty="0">
                <a:solidFill>
                  <a:srgbClr val="FFFFFF"/>
                </a:solidFill>
                <a:latin typeface="Arial"/>
                <a:cs typeface="Arial"/>
              </a:rPr>
              <a:t>address </a:t>
            </a:r>
            <a:r>
              <a:rPr sz="2800" spc="1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-90" dirty="0">
                <a:solidFill>
                  <a:srgbClr val="FFFFFF"/>
                </a:solidFill>
                <a:latin typeface="Arial"/>
                <a:cs typeface="Arial"/>
              </a:rPr>
              <a:t>array </a:t>
            </a:r>
            <a:r>
              <a:rPr sz="2800" spc="-3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800" spc="-19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pointer  </a:t>
            </a:r>
            <a:r>
              <a:rPr sz="2800" spc="-80" dirty="0">
                <a:solidFill>
                  <a:srgbClr val="FFFFFF"/>
                </a:solidFill>
                <a:latin typeface="Arial"/>
                <a:cs typeface="Arial"/>
              </a:rPr>
              <a:t>variable.</a:t>
            </a:r>
            <a:r>
              <a:rPr sz="2800" spc="-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50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2800" spc="-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55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2800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14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800" spc="-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55" dirty="0">
                <a:solidFill>
                  <a:srgbClr val="FFFFFF"/>
                </a:solidFill>
                <a:latin typeface="Arial"/>
                <a:cs typeface="Arial"/>
              </a:rPr>
              <a:t>used</a:t>
            </a:r>
            <a:r>
              <a:rPr sz="2800" spc="-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6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800" spc="-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220" dirty="0">
                <a:solidFill>
                  <a:srgbClr val="FFFFFF"/>
                </a:solidFill>
                <a:latin typeface="Arial"/>
                <a:cs typeface="Arial"/>
              </a:rPr>
              <a:t>access</a:t>
            </a:r>
            <a:r>
              <a:rPr sz="2800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85" dirty="0">
                <a:solidFill>
                  <a:srgbClr val="FFFFFF"/>
                </a:solidFill>
                <a:latin typeface="Arial"/>
                <a:cs typeface="Arial"/>
              </a:rPr>
              <a:t>elements</a:t>
            </a:r>
            <a:r>
              <a:rPr sz="2800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1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800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95" dirty="0">
                <a:solidFill>
                  <a:srgbClr val="FFFFFF"/>
                </a:solidFill>
                <a:latin typeface="Arial"/>
                <a:cs typeface="Arial"/>
              </a:rPr>
              <a:t>array,</a:t>
            </a:r>
            <a:r>
              <a:rPr sz="2800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65" dirty="0">
                <a:solidFill>
                  <a:srgbClr val="FFFFFF"/>
                </a:solidFill>
                <a:latin typeface="Arial"/>
                <a:cs typeface="Arial"/>
              </a:rPr>
              <a:t>because  </a:t>
            </a:r>
            <a:r>
              <a:rPr sz="2800" spc="-90" dirty="0">
                <a:solidFill>
                  <a:srgbClr val="FFFFFF"/>
                </a:solidFill>
                <a:latin typeface="Arial"/>
                <a:cs typeface="Arial"/>
              </a:rPr>
              <a:t>array</a:t>
            </a:r>
            <a:r>
              <a:rPr sz="2800" spc="-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2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800" spc="-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9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800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80" dirty="0">
                <a:solidFill>
                  <a:srgbClr val="FFFFFF"/>
                </a:solidFill>
                <a:latin typeface="Arial"/>
                <a:cs typeface="Arial"/>
              </a:rPr>
              <a:t>continuous</a:t>
            </a:r>
            <a:r>
              <a:rPr sz="2800" spc="-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block</a:t>
            </a:r>
            <a:r>
              <a:rPr sz="2800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1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800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65" dirty="0">
                <a:solidFill>
                  <a:srgbClr val="FFFFFF"/>
                </a:solidFill>
                <a:latin typeface="Arial"/>
                <a:cs typeface="Arial"/>
              </a:rPr>
              <a:t>same</a:t>
            </a:r>
            <a:r>
              <a:rPr sz="280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5" dirty="0">
                <a:solidFill>
                  <a:srgbClr val="FFFFFF"/>
                </a:solidFill>
                <a:latin typeface="Arial"/>
                <a:cs typeface="Arial"/>
              </a:rPr>
              <a:t>memory</a:t>
            </a:r>
            <a:r>
              <a:rPr sz="2800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locations.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7600" y="3364484"/>
            <a:ext cx="7369809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2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800" spc="-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95" dirty="0">
                <a:solidFill>
                  <a:srgbClr val="FFFFFF"/>
                </a:solidFill>
                <a:latin typeface="Arial"/>
                <a:cs typeface="Arial"/>
              </a:rPr>
              <a:t>eg.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b="1" spc="-100" dirty="0">
                <a:solidFill>
                  <a:srgbClr val="FFC000"/>
                </a:solidFill>
                <a:latin typeface="Trebuchet MS"/>
                <a:cs typeface="Trebuchet MS"/>
              </a:rPr>
              <a:t>int</a:t>
            </a:r>
            <a:r>
              <a:rPr sz="2800" b="1" spc="-270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800" b="1" spc="-204" dirty="0">
                <a:solidFill>
                  <a:srgbClr val="FFC000"/>
                </a:solidFill>
                <a:latin typeface="Trebuchet MS"/>
                <a:cs typeface="Trebuchet MS"/>
              </a:rPr>
              <a:t>x[5];</a:t>
            </a:r>
            <a:endParaRPr sz="2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800" b="1" spc="-100" dirty="0">
                <a:solidFill>
                  <a:srgbClr val="FFC000"/>
                </a:solidFill>
                <a:latin typeface="Trebuchet MS"/>
                <a:cs typeface="Trebuchet MS"/>
              </a:rPr>
              <a:t>int</a:t>
            </a:r>
            <a:r>
              <a:rPr sz="2800" b="1" spc="-270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800" b="1" spc="265" dirty="0">
                <a:solidFill>
                  <a:srgbClr val="FFC000"/>
                </a:solidFill>
                <a:latin typeface="Trebuchet MS"/>
                <a:cs typeface="Trebuchet MS"/>
              </a:rPr>
              <a:t>*</a:t>
            </a:r>
            <a:r>
              <a:rPr sz="2800" b="1" spc="-270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800" b="1" spc="-135" dirty="0">
                <a:solidFill>
                  <a:srgbClr val="FFC000"/>
                </a:solidFill>
                <a:latin typeface="Trebuchet MS"/>
                <a:cs typeface="Trebuchet MS"/>
              </a:rPr>
              <a:t>ptr=x;</a:t>
            </a:r>
            <a:r>
              <a:rPr sz="2800" b="1" spc="-260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//</a:t>
            </a:r>
            <a:r>
              <a:rPr sz="280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40" dirty="0">
                <a:solidFill>
                  <a:srgbClr val="FFFFFF"/>
                </a:solidFill>
                <a:latin typeface="Arial"/>
                <a:cs typeface="Arial"/>
              </a:rPr>
              <a:t>ptr</a:t>
            </a:r>
            <a:r>
              <a:rPr sz="2800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10" dirty="0">
                <a:solidFill>
                  <a:srgbClr val="FFFFFF"/>
                </a:solidFill>
                <a:latin typeface="Arial"/>
                <a:cs typeface="Arial"/>
              </a:rPr>
              <a:t>will</a:t>
            </a:r>
            <a:r>
              <a:rPr sz="2800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60" dirty="0">
                <a:solidFill>
                  <a:srgbClr val="FFFFFF"/>
                </a:solidFill>
                <a:latin typeface="Arial"/>
                <a:cs typeface="Arial"/>
              </a:rPr>
              <a:t>contain</a:t>
            </a:r>
            <a:r>
              <a:rPr sz="2800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800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70" dirty="0">
                <a:solidFill>
                  <a:srgbClr val="FFFFFF"/>
                </a:solidFill>
                <a:latin typeface="Arial"/>
                <a:cs typeface="Arial"/>
              </a:rPr>
              <a:t>base</a:t>
            </a:r>
            <a:r>
              <a:rPr sz="2800" spc="-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45" dirty="0">
                <a:solidFill>
                  <a:srgbClr val="FFFFFF"/>
                </a:solidFill>
                <a:latin typeface="Arial"/>
                <a:cs typeface="Arial"/>
              </a:rPr>
              <a:t>address</a:t>
            </a:r>
            <a:r>
              <a:rPr sz="2800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2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800" spc="-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3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7600" y="5071617"/>
            <a:ext cx="8023859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0" dirty="0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sz="2800" spc="-155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800" spc="-125" dirty="0">
                <a:solidFill>
                  <a:srgbClr val="FFFFFF"/>
                </a:solidFill>
                <a:latin typeface="Arial"/>
                <a:cs typeface="Arial"/>
              </a:rPr>
              <a:t>also</a:t>
            </a:r>
            <a:r>
              <a:rPr sz="2800" spc="-3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write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b="1" spc="-100" dirty="0">
                <a:solidFill>
                  <a:srgbClr val="FFC000"/>
                </a:solidFill>
                <a:latin typeface="Trebuchet MS"/>
                <a:cs typeface="Trebuchet MS"/>
              </a:rPr>
              <a:t>int</a:t>
            </a:r>
            <a:r>
              <a:rPr sz="2800" b="1" spc="-265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800" b="1" spc="265" dirty="0">
                <a:solidFill>
                  <a:srgbClr val="FFC000"/>
                </a:solidFill>
                <a:latin typeface="Trebuchet MS"/>
                <a:cs typeface="Trebuchet MS"/>
              </a:rPr>
              <a:t>*</a:t>
            </a:r>
            <a:r>
              <a:rPr sz="2800" b="1" spc="-265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800" b="1" spc="-140" dirty="0">
                <a:solidFill>
                  <a:srgbClr val="FFC000"/>
                </a:solidFill>
                <a:latin typeface="Trebuchet MS"/>
                <a:cs typeface="Trebuchet MS"/>
              </a:rPr>
              <a:t>ptr=</a:t>
            </a:r>
            <a:r>
              <a:rPr sz="2800" b="1" spc="-254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800" b="1" spc="-165" dirty="0">
                <a:solidFill>
                  <a:srgbClr val="FFC000"/>
                </a:solidFill>
                <a:latin typeface="Trebuchet MS"/>
                <a:cs typeface="Trebuchet MS"/>
              </a:rPr>
              <a:t>&amp;x[0];</a:t>
            </a:r>
            <a:r>
              <a:rPr sz="2800" b="1" spc="-280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800" spc="15" dirty="0">
                <a:solidFill>
                  <a:srgbClr val="FFFFFF"/>
                </a:solidFill>
                <a:latin typeface="Arial"/>
                <a:cs typeface="Arial"/>
              </a:rPr>
              <a:t>//ptr</a:t>
            </a:r>
            <a:r>
              <a:rPr sz="2800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10" dirty="0">
                <a:solidFill>
                  <a:srgbClr val="FFFFFF"/>
                </a:solidFill>
                <a:latin typeface="Arial"/>
                <a:cs typeface="Arial"/>
              </a:rPr>
              <a:t>will</a:t>
            </a:r>
            <a:r>
              <a:rPr sz="2800" spc="-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60" dirty="0">
                <a:solidFill>
                  <a:srgbClr val="FFFFFF"/>
                </a:solidFill>
                <a:latin typeface="Arial"/>
                <a:cs typeface="Arial"/>
              </a:rPr>
              <a:t>contain</a:t>
            </a:r>
            <a:r>
              <a:rPr sz="280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800" spc="-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75" dirty="0">
                <a:solidFill>
                  <a:srgbClr val="FFFFFF"/>
                </a:solidFill>
                <a:latin typeface="Arial"/>
                <a:cs typeface="Arial"/>
              </a:rPr>
              <a:t>base</a:t>
            </a:r>
            <a:r>
              <a:rPr sz="2800" spc="-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45" dirty="0">
                <a:solidFill>
                  <a:srgbClr val="FFFFFF"/>
                </a:solidFill>
                <a:latin typeface="Arial"/>
                <a:cs typeface="Arial"/>
              </a:rPr>
              <a:t>address</a:t>
            </a:r>
            <a:r>
              <a:rPr sz="2800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1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800" spc="-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3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endParaRPr sz="2800" dirty="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0283190" y="3096767"/>
          <a:ext cx="580390" cy="23393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0390"/>
              </a:tblGrid>
              <a:tr h="4533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5882DB"/>
                      </a:solidFill>
                      <a:prstDash val="solid"/>
                    </a:lnL>
                    <a:lnR w="28575">
                      <a:solidFill>
                        <a:srgbClr val="5882DB"/>
                      </a:solidFill>
                      <a:prstDash val="solid"/>
                    </a:lnR>
                    <a:lnT w="28575">
                      <a:solidFill>
                        <a:srgbClr val="5882DB"/>
                      </a:solidFill>
                      <a:prstDash val="solid"/>
                    </a:lnT>
                    <a:lnB w="28575">
                      <a:solidFill>
                        <a:srgbClr val="5882D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709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5882DB"/>
                      </a:solidFill>
                      <a:prstDash val="solid"/>
                    </a:lnL>
                    <a:lnR w="28575">
                      <a:solidFill>
                        <a:srgbClr val="5882DB"/>
                      </a:solidFill>
                      <a:prstDash val="solid"/>
                    </a:lnR>
                    <a:lnT w="28575">
                      <a:solidFill>
                        <a:srgbClr val="5882DB"/>
                      </a:solidFill>
                      <a:prstDash val="solid"/>
                    </a:lnT>
                    <a:lnB w="28575">
                      <a:solidFill>
                        <a:srgbClr val="5882D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777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5882DB"/>
                      </a:solidFill>
                      <a:prstDash val="solid"/>
                    </a:lnL>
                    <a:lnR w="28575">
                      <a:solidFill>
                        <a:srgbClr val="5882DB"/>
                      </a:solidFill>
                      <a:prstDash val="solid"/>
                    </a:lnR>
                    <a:lnT w="28575">
                      <a:solidFill>
                        <a:srgbClr val="5882DB"/>
                      </a:solidFill>
                      <a:prstDash val="solid"/>
                    </a:lnT>
                    <a:lnB w="28575">
                      <a:solidFill>
                        <a:srgbClr val="5882D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747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5882DB"/>
                      </a:solidFill>
                      <a:prstDash val="solid"/>
                    </a:lnL>
                    <a:lnR w="28575">
                      <a:solidFill>
                        <a:srgbClr val="5882DB"/>
                      </a:solidFill>
                      <a:prstDash val="solid"/>
                    </a:lnR>
                    <a:lnT w="28575">
                      <a:solidFill>
                        <a:srgbClr val="5882DB"/>
                      </a:solidFill>
                      <a:prstDash val="solid"/>
                    </a:lnT>
                    <a:lnB w="28575">
                      <a:solidFill>
                        <a:srgbClr val="5882D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625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5882DB"/>
                      </a:solidFill>
                      <a:prstDash val="solid"/>
                    </a:lnL>
                    <a:lnR w="28575">
                      <a:solidFill>
                        <a:srgbClr val="5882DB"/>
                      </a:solidFill>
                      <a:prstDash val="solid"/>
                    </a:lnR>
                    <a:lnT w="28575">
                      <a:solidFill>
                        <a:srgbClr val="5882DB"/>
                      </a:solidFill>
                      <a:prstDash val="solid"/>
                    </a:lnT>
                    <a:lnB w="28575">
                      <a:solidFill>
                        <a:srgbClr val="5882D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0951209" y="2967354"/>
            <a:ext cx="142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951209" y="3516248"/>
            <a:ext cx="128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9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51209" y="4064889"/>
            <a:ext cx="142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951209" y="4613529"/>
            <a:ext cx="1295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9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951209" y="5162550"/>
            <a:ext cx="143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486770" y="2708605"/>
            <a:ext cx="1847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75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9424416" y="2804922"/>
            <a:ext cx="852169" cy="1386205"/>
            <a:chOff x="9424416" y="2804922"/>
            <a:chExt cx="852169" cy="1386205"/>
          </a:xfrm>
        </p:grpSpPr>
        <p:sp>
          <p:nvSpPr>
            <p:cNvPr id="14" name="object 14"/>
            <p:cNvSpPr/>
            <p:nvPr/>
          </p:nvSpPr>
          <p:spPr>
            <a:xfrm>
              <a:off x="9434322" y="3617213"/>
              <a:ext cx="624840" cy="563880"/>
            </a:xfrm>
            <a:custGeom>
              <a:avLst/>
              <a:gdLst/>
              <a:ahLst/>
              <a:cxnLst/>
              <a:rect l="l" t="t" r="r" b="b"/>
              <a:pathLst>
                <a:path w="624840" h="563879">
                  <a:moveTo>
                    <a:pt x="530859" y="0"/>
                  </a:moveTo>
                  <a:lnTo>
                    <a:pt x="93979" y="0"/>
                  </a:lnTo>
                  <a:lnTo>
                    <a:pt x="57382" y="7379"/>
                  </a:lnTo>
                  <a:lnTo>
                    <a:pt x="27511" y="27511"/>
                  </a:lnTo>
                  <a:lnTo>
                    <a:pt x="7379" y="57382"/>
                  </a:lnTo>
                  <a:lnTo>
                    <a:pt x="0" y="93980"/>
                  </a:lnTo>
                  <a:lnTo>
                    <a:pt x="0" y="469900"/>
                  </a:lnTo>
                  <a:lnTo>
                    <a:pt x="7379" y="506497"/>
                  </a:lnTo>
                  <a:lnTo>
                    <a:pt x="27511" y="536368"/>
                  </a:lnTo>
                  <a:lnTo>
                    <a:pt x="57382" y="556500"/>
                  </a:lnTo>
                  <a:lnTo>
                    <a:pt x="93979" y="563880"/>
                  </a:lnTo>
                  <a:lnTo>
                    <a:pt x="530859" y="563880"/>
                  </a:lnTo>
                  <a:lnTo>
                    <a:pt x="567457" y="556500"/>
                  </a:lnTo>
                  <a:lnTo>
                    <a:pt x="597328" y="536368"/>
                  </a:lnTo>
                  <a:lnTo>
                    <a:pt x="617460" y="506497"/>
                  </a:lnTo>
                  <a:lnTo>
                    <a:pt x="624839" y="469900"/>
                  </a:lnTo>
                  <a:lnTo>
                    <a:pt x="624839" y="93980"/>
                  </a:lnTo>
                  <a:lnTo>
                    <a:pt x="617460" y="57382"/>
                  </a:lnTo>
                  <a:lnTo>
                    <a:pt x="597328" y="27511"/>
                  </a:lnTo>
                  <a:lnTo>
                    <a:pt x="567457" y="7379"/>
                  </a:lnTo>
                  <a:lnTo>
                    <a:pt x="530859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434322" y="3617213"/>
              <a:ext cx="624840" cy="563880"/>
            </a:xfrm>
            <a:custGeom>
              <a:avLst/>
              <a:gdLst/>
              <a:ahLst/>
              <a:cxnLst/>
              <a:rect l="l" t="t" r="r" b="b"/>
              <a:pathLst>
                <a:path w="624840" h="563879">
                  <a:moveTo>
                    <a:pt x="0" y="93980"/>
                  </a:moveTo>
                  <a:lnTo>
                    <a:pt x="7379" y="57382"/>
                  </a:lnTo>
                  <a:lnTo>
                    <a:pt x="27511" y="27511"/>
                  </a:lnTo>
                  <a:lnTo>
                    <a:pt x="57382" y="7379"/>
                  </a:lnTo>
                  <a:lnTo>
                    <a:pt x="93979" y="0"/>
                  </a:lnTo>
                  <a:lnTo>
                    <a:pt x="530859" y="0"/>
                  </a:lnTo>
                  <a:lnTo>
                    <a:pt x="567457" y="7379"/>
                  </a:lnTo>
                  <a:lnTo>
                    <a:pt x="597328" y="27511"/>
                  </a:lnTo>
                  <a:lnTo>
                    <a:pt x="617460" y="57382"/>
                  </a:lnTo>
                  <a:lnTo>
                    <a:pt x="624839" y="93980"/>
                  </a:lnTo>
                  <a:lnTo>
                    <a:pt x="624839" y="469900"/>
                  </a:lnTo>
                  <a:lnTo>
                    <a:pt x="617460" y="506497"/>
                  </a:lnTo>
                  <a:lnTo>
                    <a:pt x="597328" y="536368"/>
                  </a:lnTo>
                  <a:lnTo>
                    <a:pt x="567457" y="556500"/>
                  </a:lnTo>
                  <a:lnTo>
                    <a:pt x="530859" y="563880"/>
                  </a:lnTo>
                  <a:lnTo>
                    <a:pt x="93979" y="563880"/>
                  </a:lnTo>
                  <a:lnTo>
                    <a:pt x="57382" y="556500"/>
                  </a:lnTo>
                  <a:lnTo>
                    <a:pt x="27511" y="536368"/>
                  </a:lnTo>
                  <a:lnTo>
                    <a:pt x="7379" y="506497"/>
                  </a:lnTo>
                  <a:lnTo>
                    <a:pt x="0" y="469900"/>
                  </a:lnTo>
                  <a:lnTo>
                    <a:pt x="0" y="93980"/>
                  </a:lnTo>
                  <a:close/>
                </a:path>
              </a:pathLst>
            </a:custGeom>
            <a:ln w="19811">
              <a:solidFill>
                <a:srgbClr val="6A1A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738868" y="2804922"/>
              <a:ext cx="537845" cy="353695"/>
            </a:xfrm>
            <a:custGeom>
              <a:avLst/>
              <a:gdLst/>
              <a:ahLst/>
              <a:cxnLst/>
              <a:rect l="l" t="t" r="r" b="b"/>
              <a:pathLst>
                <a:path w="537845" h="353694">
                  <a:moveTo>
                    <a:pt x="456730" y="318437"/>
                  </a:moveTo>
                  <a:lnTo>
                    <a:pt x="441071" y="342773"/>
                  </a:lnTo>
                  <a:lnTo>
                    <a:pt x="537590" y="353313"/>
                  </a:lnTo>
                  <a:lnTo>
                    <a:pt x="521557" y="326263"/>
                  </a:lnTo>
                  <a:lnTo>
                    <a:pt x="468883" y="326263"/>
                  </a:lnTo>
                  <a:lnTo>
                    <a:pt x="456730" y="318437"/>
                  </a:lnTo>
                  <a:close/>
                </a:path>
                <a:path w="537845" h="353694">
                  <a:moveTo>
                    <a:pt x="472437" y="294027"/>
                  </a:moveTo>
                  <a:lnTo>
                    <a:pt x="456730" y="318437"/>
                  </a:lnTo>
                  <a:lnTo>
                    <a:pt x="468883" y="326263"/>
                  </a:lnTo>
                  <a:lnTo>
                    <a:pt x="484631" y="301878"/>
                  </a:lnTo>
                  <a:lnTo>
                    <a:pt x="472437" y="294027"/>
                  </a:lnTo>
                  <a:close/>
                </a:path>
                <a:path w="537845" h="353694">
                  <a:moveTo>
                    <a:pt x="488060" y="269748"/>
                  </a:moveTo>
                  <a:lnTo>
                    <a:pt x="472437" y="294027"/>
                  </a:lnTo>
                  <a:lnTo>
                    <a:pt x="484631" y="301878"/>
                  </a:lnTo>
                  <a:lnTo>
                    <a:pt x="468883" y="326263"/>
                  </a:lnTo>
                  <a:lnTo>
                    <a:pt x="521557" y="326263"/>
                  </a:lnTo>
                  <a:lnTo>
                    <a:pt x="488060" y="269748"/>
                  </a:lnTo>
                  <a:close/>
                </a:path>
                <a:path w="537845" h="353694">
                  <a:moveTo>
                    <a:pt x="15748" y="0"/>
                  </a:moveTo>
                  <a:lnTo>
                    <a:pt x="0" y="24383"/>
                  </a:lnTo>
                  <a:lnTo>
                    <a:pt x="456730" y="318437"/>
                  </a:lnTo>
                  <a:lnTo>
                    <a:pt x="472437" y="294027"/>
                  </a:lnTo>
                  <a:lnTo>
                    <a:pt x="1574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746742" y="2809494"/>
              <a:ext cx="0" cy="808990"/>
            </a:xfrm>
            <a:custGeom>
              <a:avLst/>
              <a:gdLst/>
              <a:ahLst/>
              <a:cxnLst/>
              <a:rect l="l" t="t" r="r" b="b"/>
              <a:pathLst>
                <a:path h="808989">
                  <a:moveTo>
                    <a:pt x="0" y="0"/>
                  </a:moveTo>
                  <a:lnTo>
                    <a:pt x="0" y="808735"/>
                  </a:lnTo>
                </a:path>
              </a:pathLst>
            </a:custGeom>
            <a:ln w="28956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9583293" y="4166361"/>
            <a:ext cx="351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85" dirty="0">
                <a:solidFill>
                  <a:srgbClr val="FFFFFF"/>
                </a:solidFill>
                <a:latin typeface="Trebuchet MS"/>
                <a:cs typeface="Trebuchet MS"/>
              </a:rPr>
              <a:t>ptr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014" y="248793"/>
            <a:ext cx="11151971" cy="677108"/>
          </a:xfrm>
        </p:spPr>
        <p:txBody>
          <a:bodyPr/>
          <a:lstStyle/>
          <a:p>
            <a:r>
              <a:rPr lang="en-US" dirty="0" err="1" smtClean="0"/>
              <a:t>Sssr</a:t>
            </a:r>
            <a:endParaRPr lang="en-US" dirty="0"/>
          </a:p>
        </p:txBody>
      </p:sp>
      <p:pic>
        <p:nvPicPr>
          <p:cNvPr id="1026" name="Picture 2" descr="Introduction &#10;• A string is a sequence of characters. &#10;• Strings can contain small and capital letters, &#10;numbers and symbo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57200"/>
            <a:ext cx="1188720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99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Introduction &#10;• The string is stored in the memory as follows: &#10;char country [6] = &quot;INDIA&quot;; &#10;I N D I A '0' &#10;73 78 68 73 65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11887200" cy="7199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395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52927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WHAT</a:t>
            </a:r>
            <a:r>
              <a:rPr spc="-440" dirty="0"/>
              <a:t> </a:t>
            </a:r>
            <a:r>
              <a:rPr spc="140" dirty="0"/>
              <a:t>IS</a:t>
            </a:r>
            <a:r>
              <a:rPr spc="-635" dirty="0"/>
              <a:t> </a:t>
            </a:r>
            <a:r>
              <a:rPr spc="105" dirty="0"/>
              <a:t>A</a:t>
            </a:r>
            <a:r>
              <a:rPr spc="-440" dirty="0"/>
              <a:t> </a:t>
            </a:r>
            <a:r>
              <a:rPr spc="45" dirty="0"/>
              <a:t>POINTER?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43608" y="2115438"/>
            <a:ext cx="8608695" cy="39837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628650" indent="-457834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470534" algn="l"/>
              </a:tabLst>
            </a:pPr>
            <a:r>
              <a:rPr sz="3200" spc="-1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spc="-25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Arial"/>
                <a:cs typeface="Arial"/>
              </a:rPr>
              <a:t>pointer</a:t>
            </a:r>
            <a:r>
              <a:rPr sz="3200" spc="-2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14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3200" spc="-25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2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spc="-2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90" dirty="0">
                <a:solidFill>
                  <a:srgbClr val="FFFFFF"/>
                </a:solidFill>
                <a:latin typeface="Arial"/>
                <a:cs typeface="Arial"/>
              </a:rPr>
              <a:t>variable</a:t>
            </a:r>
            <a:r>
              <a:rPr sz="3200" spc="-3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35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3200" spc="-2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105" dirty="0">
                <a:solidFill>
                  <a:srgbClr val="FFFFFF"/>
                </a:solidFill>
                <a:latin typeface="Arial"/>
                <a:cs typeface="Arial"/>
              </a:rPr>
              <a:t>holds</a:t>
            </a:r>
            <a:r>
              <a:rPr sz="3200" spc="-25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3200" spc="-2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Arial"/>
                <a:cs typeface="Arial"/>
              </a:rPr>
              <a:t>memory  </a:t>
            </a:r>
            <a:r>
              <a:rPr sz="3200" spc="-165" dirty="0">
                <a:solidFill>
                  <a:srgbClr val="FFFFFF"/>
                </a:solidFill>
                <a:latin typeface="Arial"/>
                <a:cs typeface="Arial"/>
              </a:rPr>
              <a:t>address</a:t>
            </a:r>
            <a:r>
              <a:rPr sz="3200" spc="-2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2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3200" spc="-25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Arial"/>
                <a:cs typeface="Arial"/>
              </a:rPr>
              <a:t>another</a:t>
            </a:r>
            <a:r>
              <a:rPr sz="3200" spc="-2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90" dirty="0">
                <a:solidFill>
                  <a:srgbClr val="FFFFFF"/>
                </a:solidFill>
                <a:latin typeface="Arial"/>
                <a:cs typeface="Arial"/>
              </a:rPr>
              <a:t>variable</a:t>
            </a:r>
            <a:r>
              <a:rPr sz="3200" spc="-3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2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3200" spc="-25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185" dirty="0">
                <a:solidFill>
                  <a:srgbClr val="FFFFFF"/>
                </a:solidFill>
                <a:latin typeface="Arial"/>
                <a:cs typeface="Arial"/>
              </a:rPr>
              <a:t>same</a:t>
            </a:r>
            <a:r>
              <a:rPr sz="3200" spc="-2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Arial"/>
                <a:cs typeface="Arial"/>
              </a:rPr>
              <a:t>type.</a:t>
            </a:r>
            <a:endParaRPr sz="3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FFFFF"/>
              </a:buClr>
              <a:buFont typeface="Wingdings"/>
              <a:buChar char=""/>
            </a:pPr>
            <a:endParaRPr sz="3300" dirty="0">
              <a:latin typeface="Arial"/>
              <a:cs typeface="Arial"/>
            </a:endParaRPr>
          </a:p>
          <a:p>
            <a:pPr marL="469900" marR="5080" indent="-457834">
              <a:lnSpc>
                <a:spcPct val="100000"/>
              </a:lnSpc>
              <a:buFont typeface="Wingdings"/>
              <a:buChar char=""/>
              <a:tabLst>
                <a:tab pos="470534" algn="l"/>
              </a:tabLst>
            </a:pPr>
            <a:r>
              <a:rPr sz="3200" spc="-135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3200" spc="-60" dirty="0">
                <a:solidFill>
                  <a:srgbClr val="FFFFFF"/>
                </a:solidFill>
                <a:latin typeface="Arial"/>
                <a:cs typeface="Arial"/>
              </a:rPr>
              <a:t>memory </a:t>
            </a:r>
            <a:r>
              <a:rPr sz="3200" spc="-165" dirty="0">
                <a:solidFill>
                  <a:srgbClr val="FFFFFF"/>
                </a:solidFill>
                <a:latin typeface="Arial"/>
                <a:cs typeface="Arial"/>
              </a:rPr>
              <a:t>address </a:t>
            </a:r>
            <a:r>
              <a:rPr sz="3200" spc="-14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3200" spc="-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200" spc="-45" dirty="0">
                <a:solidFill>
                  <a:srgbClr val="FFFFFF"/>
                </a:solidFill>
                <a:latin typeface="Arial"/>
                <a:cs typeface="Arial"/>
              </a:rPr>
              <a:t>location </a:t>
            </a:r>
            <a:r>
              <a:rPr sz="3200" spc="2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3200" spc="-60" dirty="0">
                <a:solidFill>
                  <a:srgbClr val="FFFFFF"/>
                </a:solidFill>
                <a:latin typeface="Arial"/>
                <a:cs typeface="Arial"/>
              </a:rPr>
              <a:t>another  </a:t>
            </a:r>
            <a:r>
              <a:rPr sz="3200" spc="-90" dirty="0">
                <a:solidFill>
                  <a:srgbClr val="FFFFFF"/>
                </a:solidFill>
                <a:latin typeface="Arial"/>
                <a:cs typeface="Arial"/>
              </a:rPr>
              <a:t>variable</a:t>
            </a:r>
            <a:r>
              <a:rPr sz="3200" spc="-3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95" dirty="0">
                <a:solidFill>
                  <a:srgbClr val="FFFFFF"/>
                </a:solidFill>
                <a:latin typeface="Arial"/>
                <a:cs typeface="Arial"/>
              </a:rPr>
              <a:t>where</a:t>
            </a:r>
            <a:r>
              <a:rPr sz="3200" spc="-2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125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3200" spc="-2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200" dirty="0">
                <a:solidFill>
                  <a:srgbClr val="FFFFFF"/>
                </a:solidFill>
                <a:latin typeface="Arial"/>
                <a:cs typeface="Arial"/>
              </a:rPr>
              <a:t>has</a:t>
            </a:r>
            <a:r>
              <a:rPr sz="3200" spc="-2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135" dirty="0">
                <a:solidFill>
                  <a:srgbClr val="FFFFFF"/>
                </a:solidFill>
                <a:latin typeface="Arial"/>
                <a:cs typeface="Arial"/>
              </a:rPr>
              <a:t>been</a:t>
            </a:r>
            <a:r>
              <a:rPr sz="3200" spc="-2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70" dirty="0">
                <a:solidFill>
                  <a:srgbClr val="FFFFFF"/>
                </a:solidFill>
                <a:latin typeface="Arial"/>
                <a:cs typeface="Arial"/>
              </a:rPr>
              <a:t>stored</a:t>
            </a:r>
            <a:r>
              <a:rPr sz="3200" spc="-2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3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3200" spc="-2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3200" spc="-2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80" dirty="0">
                <a:solidFill>
                  <a:srgbClr val="FFFFFF"/>
                </a:solidFill>
                <a:latin typeface="Arial"/>
                <a:cs typeface="Arial"/>
              </a:rPr>
              <a:t>memory</a:t>
            </a:r>
            <a:r>
              <a:rPr sz="3200" spc="-80" dirty="0" smtClean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lang="en-US" sz="3200" spc="-80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marL="469900" marR="5080" indent="-457834">
              <a:lnSpc>
                <a:spcPct val="100000"/>
              </a:lnSpc>
              <a:buFont typeface="Wingdings"/>
              <a:buChar char=""/>
              <a:tabLst>
                <a:tab pos="470534" algn="l"/>
              </a:tabLst>
            </a:pPr>
            <a:endParaRPr sz="3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FFFFF"/>
              </a:buClr>
              <a:buFont typeface="Wingdings"/>
              <a:buChar char=""/>
            </a:pPr>
            <a:endParaRPr sz="3300" dirty="0">
              <a:latin typeface="Arial"/>
              <a:cs typeface="Arial"/>
            </a:endParaRPr>
          </a:p>
          <a:p>
            <a:pPr marL="12066">
              <a:lnSpc>
                <a:spcPct val="100000"/>
              </a:lnSpc>
              <a:tabLst>
                <a:tab pos="470534" algn="l"/>
              </a:tabLst>
            </a:pPr>
            <a:endParaRPr sz="3200" dirty="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String library functions &#10;Functions Description &#10;strlen() Determines length of string. &#10;strcpy() Copies a string from sour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-152400"/>
            <a:ext cx="12268200" cy="777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33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11887200" cy="609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54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014" y="248793"/>
            <a:ext cx="11151971" cy="4062651"/>
          </a:xfrm>
        </p:spPr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STRUCTURES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2217" y="1625726"/>
            <a:ext cx="9366250" cy="276999"/>
          </a:xfrm>
        </p:spPr>
        <p:txBody>
          <a:bodyPr/>
          <a:lstStyle/>
          <a:p>
            <a:r>
              <a:rPr lang="en-US" dirty="0"/>
              <a:t>STRUCTURES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797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014" y="248793"/>
            <a:ext cx="11151971" cy="677108"/>
          </a:xfrm>
        </p:spPr>
        <p:txBody>
          <a:bodyPr/>
          <a:lstStyle/>
          <a:p>
            <a:r>
              <a:rPr lang="en-US" dirty="0" err="1" smtClean="0"/>
              <a:t>Srstr</a:t>
            </a:r>
            <a:endParaRPr lang="en-US" dirty="0"/>
          </a:p>
        </p:txBody>
      </p:sp>
      <p:pic>
        <p:nvPicPr>
          <p:cNvPr id="5122" name="Picture 2" descr="What a Structure is?&#10;Introduction to C++&#10;Lecture Slides By Adil Aslam&#10; Name&#10; Address&#10; Date of Birth&#10; CGPA&#10; Discipline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822" y="4002066"/>
            <a:ext cx="5179252" cy="325885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  <p:pic>
        <p:nvPicPr>
          <p:cNvPr id="5126" name="Picture 6" descr="Steps to Create Structure&#10;• Declare Structure&#10;• Initialize Members of Structure&#10;• Access Structure Elements&#10;Introduction t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683696"/>
            <a:ext cx="5164898" cy="3048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  <p:pic>
        <p:nvPicPr>
          <p:cNvPr id="5128" name="Picture 8" descr="Declaration of a Structure&#10;• 1) Declare Structure&#10;• struct keyword is used for creating a structure.&#10;• Structure Declarati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609599"/>
            <a:ext cx="5164898" cy="312941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/>
          </a:p>
        </p:txBody>
      </p:sp>
      <p:pic>
        <p:nvPicPr>
          <p:cNvPr id="7" name="Picture 4" descr="What a Structure is?&#10; “A structure is a collection of variables under a&#10;single name. These variables can be of&#10;different ..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09600"/>
            <a:ext cx="5164898" cy="307409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3960016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 descr="Declaration of a Structure&#10;• 1) Declare Structure&#10;• struct keyword is used for creating a structure.&#10;• Structure Declarati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47" y="457200"/>
            <a:ext cx="6558613" cy="27432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  <p:pic>
        <p:nvPicPr>
          <p:cNvPr id="6152" name="Picture 8" descr="Approach 1(Declaration of a Structure)&#10;Introduction to C++&#10;Lecture Slides By Adil Aslam&#10;struct student&#10;{&#10;char name [60];&#10;c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28" y="3267631"/>
            <a:ext cx="6076950" cy="28860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  <p:pic>
        <p:nvPicPr>
          <p:cNvPr id="6154" name="Picture 10" descr="Approach 1(Declaration of a Structure)&#10;Introduction to C++&#10;Lecture Slides By Adil Aslam&#10;struct student&#10;{&#10;char name [60];&#10;c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199" y="3242579"/>
            <a:ext cx="4743189" cy="284389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  <p:pic>
        <p:nvPicPr>
          <p:cNvPr id="6156" name="Picture 12" descr="Approach 1(Declaration of a Structure)&#10;Introduction to C++&#10;Lecture Slides By Adil Aslam&#10;struct student&#10;{&#10;char name [60];&#10;c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399" y="381000"/>
            <a:ext cx="4666989" cy="27432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2946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228601"/>
            <a:ext cx="5029200" cy="380999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398" y="273486"/>
            <a:ext cx="6202602" cy="388025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3934967"/>
            <a:ext cx="5029200" cy="32004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  <p:pic>
        <p:nvPicPr>
          <p:cNvPr id="7174" name="Picture 6" descr="Accessing Structure Members&#10;• Suppose, you want to access age of structure&#10;variable student1 and assign it 50 to it. we ca..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486" y="3810000"/>
            <a:ext cx="6202602" cy="345033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277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704" y="203548"/>
            <a:ext cx="7112696" cy="38862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04" y="1862203"/>
            <a:ext cx="6884096" cy="501667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03548"/>
            <a:ext cx="4345164" cy="341014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  <p:pic>
        <p:nvPicPr>
          <p:cNvPr id="8198" name="Picture 6" descr="Solution-3/3&#10;//Displaying user Enter information&#10;cout &lt;&lt; &quot;nDisplaying Information.&quot; &lt;&lt; endl;&#10;cout &lt;&lt; &quot;Name: &quot; &lt;&lt; p1.name &lt;..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9626" y="3634570"/>
            <a:ext cx="4401855" cy="311115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33400"/>
            <a:ext cx="7315200" cy="7848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-2133600"/>
            <a:ext cx="6324600" cy="10287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006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5227" y="403936"/>
            <a:ext cx="946912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110" dirty="0"/>
              <a:t>POINTERS</a:t>
            </a:r>
            <a:r>
              <a:rPr sz="6000" spc="-1015" dirty="0"/>
              <a:t> </a:t>
            </a:r>
            <a:r>
              <a:rPr sz="6000" spc="-105" dirty="0"/>
              <a:t>TO</a:t>
            </a:r>
            <a:r>
              <a:rPr sz="6000" spc="-755" dirty="0"/>
              <a:t> </a:t>
            </a:r>
            <a:r>
              <a:rPr sz="6000" spc="55" dirty="0"/>
              <a:t>STRUCTURES</a:t>
            </a:r>
            <a:endParaRPr sz="6000"/>
          </a:p>
        </p:txBody>
      </p:sp>
      <p:sp>
        <p:nvSpPr>
          <p:cNvPr id="3" name="object 3"/>
          <p:cNvSpPr txBox="1"/>
          <p:nvPr/>
        </p:nvSpPr>
        <p:spPr>
          <a:xfrm>
            <a:off x="630427" y="1403730"/>
            <a:ext cx="70059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14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general</a:t>
            </a:r>
            <a:r>
              <a:rPr sz="2400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syntax</a:t>
            </a:r>
            <a:r>
              <a:rPr sz="2400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400" spc="-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creating</a:t>
            </a:r>
            <a:r>
              <a:rPr sz="2400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pointers</a:t>
            </a:r>
            <a:r>
              <a:rPr sz="2400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400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structures</a:t>
            </a:r>
            <a:r>
              <a:rPr sz="2400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is: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0427" y="1769490"/>
            <a:ext cx="6442075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90" dirty="0">
                <a:solidFill>
                  <a:srgbClr val="FFC000"/>
                </a:solidFill>
                <a:latin typeface="Trebuchet MS"/>
                <a:cs typeface="Trebuchet MS"/>
              </a:rPr>
              <a:t>struct-name </a:t>
            </a:r>
            <a:r>
              <a:rPr sz="2400" b="1" spc="225" dirty="0">
                <a:solidFill>
                  <a:srgbClr val="FFC000"/>
                </a:solidFill>
                <a:latin typeface="Trebuchet MS"/>
                <a:cs typeface="Trebuchet MS"/>
              </a:rPr>
              <a:t>*</a:t>
            </a:r>
            <a:r>
              <a:rPr sz="2400" b="1" spc="-360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-100" dirty="0">
                <a:solidFill>
                  <a:srgbClr val="FFC000"/>
                </a:solidFill>
                <a:latin typeface="Trebuchet MS"/>
                <a:cs typeface="Trebuchet MS"/>
              </a:rPr>
              <a:t>struct-pointer;</a:t>
            </a:r>
            <a:endParaRPr sz="24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40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eg.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spc="-95" dirty="0">
                <a:solidFill>
                  <a:srgbClr val="FFC000"/>
                </a:solidFill>
                <a:latin typeface="Trebuchet MS"/>
                <a:cs typeface="Trebuchet MS"/>
              </a:rPr>
              <a:t>struct</a:t>
            </a:r>
            <a:r>
              <a:rPr sz="2400" b="1" spc="-229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-70" dirty="0">
                <a:solidFill>
                  <a:srgbClr val="FFC000"/>
                </a:solidFill>
                <a:latin typeface="Trebuchet MS"/>
                <a:cs typeface="Trebuchet MS"/>
              </a:rPr>
              <a:t>student</a:t>
            </a:r>
            <a:endParaRPr sz="24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b="1" spc="-310" dirty="0">
                <a:solidFill>
                  <a:srgbClr val="FFC000"/>
                </a:solidFill>
                <a:latin typeface="Trebuchet MS"/>
                <a:cs typeface="Trebuchet MS"/>
              </a:rPr>
              <a:t>{ </a:t>
            </a:r>
            <a:r>
              <a:rPr sz="2400" b="1" spc="-85" dirty="0">
                <a:solidFill>
                  <a:srgbClr val="FFC000"/>
                </a:solidFill>
                <a:latin typeface="Trebuchet MS"/>
                <a:cs typeface="Trebuchet MS"/>
              </a:rPr>
              <a:t>int</a:t>
            </a:r>
            <a:r>
              <a:rPr sz="2400" b="1" spc="-190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-100" dirty="0">
                <a:solidFill>
                  <a:srgbClr val="FFC000"/>
                </a:solidFill>
                <a:latin typeface="Trebuchet MS"/>
                <a:cs typeface="Trebuchet MS"/>
              </a:rPr>
              <a:t>rollno;</a:t>
            </a:r>
            <a:endParaRPr sz="2400" dirty="0">
              <a:latin typeface="Trebuchet MS"/>
              <a:cs typeface="Trebuchet MS"/>
            </a:endParaRPr>
          </a:p>
          <a:p>
            <a:pPr marL="12700" marR="4265295">
              <a:lnSpc>
                <a:spcPct val="100000"/>
              </a:lnSpc>
            </a:pPr>
            <a:r>
              <a:rPr sz="2400" b="1" spc="-120" dirty="0">
                <a:solidFill>
                  <a:srgbClr val="FFC000"/>
                </a:solidFill>
                <a:latin typeface="Trebuchet MS"/>
                <a:cs typeface="Trebuchet MS"/>
              </a:rPr>
              <a:t>char</a:t>
            </a:r>
            <a:r>
              <a:rPr sz="2400" b="1" spc="-270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-160" dirty="0">
                <a:solidFill>
                  <a:srgbClr val="FFC000"/>
                </a:solidFill>
                <a:latin typeface="Trebuchet MS"/>
                <a:cs typeface="Trebuchet MS"/>
              </a:rPr>
              <a:t>name[20];};  </a:t>
            </a:r>
            <a:r>
              <a:rPr sz="2400" b="1" spc="-80" dirty="0">
                <a:solidFill>
                  <a:srgbClr val="FFC000"/>
                </a:solidFill>
                <a:latin typeface="Trebuchet MS"/>
                <a:cs typeface="Trebuchet MS"/>
              </a:rPr>
              <a:t>void</a:t>
            </a:r>
            <a:r>
              <a:rPr sz="2400" b="1" spc="-250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-100" dirty="0">
                <a:solidFill>
                  <a:srgbClr val="FFC000"/>
                </a:solidFill>
                <a:latin typeface="Trebuchet MS"/>
                <a:cs typeface="Trebuchet MS"/>
              </a:rPr>
              <a:t>main()</a:t>
            </a:r>
            <a:endParaRPr sz="24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b="1" spc="-95" dirty="0">
                <a:solidFill>
                  <a:srgbClr val="FFC000"/>
                </a:solidFill>
                <a:latin typeface="Trebuchet MS"/>
                <a:cs typeface="Trebuchet MS"/>
              </a:rPr>
              <a:t>{students</a:t>
            </a:r>
            <a:r>
              <a:rPr sz="2400" b="1" spc="-250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-120" dirty="0">
                <a:solidFill>
                  <a:srgbClr val="FFC000"/>
                </a:solidFill>
                <a:latin typeface="Trebuchet MS"/>
                <a:cs typeface="Trebuchet MS"/>
              </a:rPr>
              <a:t>s1;</a:t>
            </a:r>
            <a:endParaRPr sz="2400" dirty="0">
              <a:latin typeface="Trebuchet MS"/>
              <a:cs typeface="Trebuchet MS"/>
            </a:endParaRPr>
          </a:p>
          <a:p>
            <a:pPr marL="12700" marR="2465070">
              <a:lnSpc>
                <a:spcPct val="100000"/>
              </a:lnSpc>
              <a:spcBef>
                <a:spcPts val="5"/>
              </a:spcBef>
            </a:pPr>
            <a:r>
              <a:rPr sz="2400" b="1" spc="-135" dirty="0">
                <a:solidFill>
                  <a:srgbClr val="FFC000"/>
                </a:solidFill>
                <a:latin typeface="Trebuchet MS"/>
                <a:cs typeface="Trebuchet MS"/>
              </a:rPr>
              <a:t>cin&gt;&gt;</a:t>
            </a:r>
            <a:r>
              <a:rPr sz="2400" b="1" spc="-250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-100" dirty="0">
                <a:solidFill>
                  <a:srgbClr val="FFC000"/>
                </a:solidFill>
                <a:latin typeface="Trebuchet MS"/>
                <a:cs typeface="Trebuchet MS"/>
              </a:rPr>
              <a:t>s1.rollno;gets(s1.name);  </a:t>
            </a:r>
            <a:r>
              <a:rPr sz="2400" b="1" spc="-75" dirty="0">
                <a:solidFill>
                  <a:srgbClr val="FFC000"/>
                </a:solidFill>
                <a:latin typeface="Trebuchet MS"/>
                <a:cs typeface="Trebuchet MS"/>
              </a:rPr>
              <a:t>student</a:t>
            </a:r>
            <a:r>
              <a:rPr sz="2400" b="1" spc="-240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-15" dirty="0">
                <a:solidFill>
                  <a:srgbClr val="FFC000"/>
                </a:solidFill>
                <a:latin typeface="Trebuchet MS"/>
                <a:cs typeface="Trebuchet MS"/>
              </a:rPr>
              <a:t>*stu;</a:t>
            </a:r>
            <a:endParaRPr sz="24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b="1" spc="-95" dirty="0">
                <a:solidFill>
                  <a:srgbClr val="FFC000"/>
                </a:solidFill>
                <a:latin typeface="Trebuchet MS"/>
                <a:cs typeface="Trebuchet MS"/>
              </a:rPr>
              <a:t>stu=&amp;s1;</a:t>
            </a:r>
            <a:r>
              <a:rPr sz="2400" b="1" spc="-229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-135" dirty="0">
                <a:solidFill>
                  <a:srgbClr val="FFC000"/>
                </a:solidFill>
                <a:latin typeface="Trebuchet MS"/>
                <a:cs typeface="Trebuchet MS"/>
              </a:rPr>
              <a:t>//now</a:t>
            </a:r>
            <a:r>
              <a:rPr sz="2400" b="1" spc="-204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-60" dirty="0">
                <a:solidFill>
                  <a:srgbClr val="FFC000"/>
                </a:solidFill>
                <a:latin typeface="Trebuchet MS"/>
                <a:cs typeface="Trebuchet MS"/>
              </a:rPr>
              <a:t>stu</a:t>
            </a:r>
            <a:r>
              <a:rPr sz="2400" b="1" spc="-225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-65" dirty="0">
                <a:solidFill>
                  <a:srgbClr val="FFC000"/>
                </a:solidFill>
                <a:latin typeface="Trebuchet MS"/>
                <a:cs typeface="Trebuchet MS"/>
              </a:rPr>
              <a:t>points</a:t>
            </a:r>
            <a:r>
              <a:rPr sz="2400" b="1" spc="-229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-40" dirty="0">
                <a:solidFill>
                  <a:srgbClr val="FFC000"/>
                </a:solidFill>
                <a:latin typeface="Trebuchet MS"/>
                <a:cs typeface="Trebuchet MS"/>
              </a:rPr>
              <a:t>to</a:t>
            </a:r>
            <a:r>
              <a:rPr sz="2400" b="1" spc="-235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-120" dirty="0">
                <a:solidFill>
                  <a:srgbClr val="FFC000"/>
                </a:solidFill>
                <a:latin typeface="Trebuchet MS"/>
                <a:cs typeface="Trebuchet MS"/>
              </a:rPr>
              <a:t>s1</a:t>
            </a:r>
            <a:r>
              <a:rPr sz="2400" b="1" spc="-225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-155" dirty="0">
                <a:solidFill>
                  <a:srgbClr val="FFC000"/>
                </a:solidFill>
                <a:latin typeface="Trebuchet MS"/>
                <a:cs typeface="Trebuchet MS"/>
              </a:rPr>
              <a:t>i.e.</a:t>
            </a:r>
            <a:r>
              <a:rPr sz="2400" b="1" spc="-235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-95" dirty="0">
                <a:solidFill>
                  <a:srgbClr val="FFC000"/>
                </a:solidFill>
                <a:latin typeface="Trebuchet MS"/>
                <a:cs typeface="Trebuchet MS"/>
              </a:rPr>
              <a:t>the</a:t>
            </a:r>
            <a:r>
              <a:rPr sz="2400" b="1" spc="-240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-75" dirty="0">
                <a:solidFill>
                  <a:srgbClr val="FFC000"/>
                </a:solidFill>
                <a:latin typeface="Trebuchet MS"/>
                <a:cs typeface="Trebuchet MS"/>
              </a:rPr>
              <a:t>address</a:t>
            </a:r>
            <a:r>
              <a:rPr sz="2400" b="1" spc="-245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-65" dirty="0">
                <a:solidFill>
                  <a:srgbClr val="FFC000"/>
                </a:solidFill>
                <a:latin typeface="Trebuchet MS"/>
                <a:cs typeface="Trebuchet MS"/>
              </a:rPr>
              <a:t>of</a:t>
            </a:r>
            <a:endParaRPr sz="2400" dirty="0">
              <a:latin typeface="Trebuchet MS"/>
              <a:cs typeface="Trebuchet MS"/>
            </a:endParaRPr>
          </a:p>
          <a:p>
            <a:pPr marR="2107565" algn="r">
              <a:lnSpc>
                <a:spcPct val="100000"/>
              </a:lnSpc>
            </a:pPr>
            <a:r>
              <a:rPr sz="2400" b="1" spc="-235" dirty="0">
                <a:solidFill>
                  <a:srgbClr val="FFC000"/>
                </a:solidFill>
                <a:latin typeface="Trebuchet MS"/>
                <a:cs typeface="Trebuchet MS"/>
              </a:rPr>
              <a:t>// </a:t>
            </a:r>
            <a:r>
              <a:rPr sz="2400" b="1" spc="-120" dirty="0">
                <a:solidFill>
                  <a:srgbClr val="FFC000"/>
                </a:solidFill>
                <a:latin typeface="Trebuchet MS"/>
                <a:cs typeface="Trebuchet MS"/>
              </a:rPr>
              <a:t>s1</a:t>
            </a:r>
            <a:r>
              <a:rPr sz="2400" b="1" spc="-245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-70" dirty="0">
                <a:solidFill>
                  <a:srgbClr val="FFC000"/>
                </a:solidFill>
                <a:latin typeface="Trebuchet MS"/>
                <a:cs typeface="Trebuchet MS"/>
              </a:rPr>
              <a:t>is</a:t>
            </a:r>
            <a:r>
              <a:rPr sz="2400" b="1" spc="-240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-80" dirty="0">
                <a:solidFill>
                  <a:srgbClr val="FFC000"/>
                </a:solidFill>
                <a:latin typeface="Trebuchet MS"/>
                <a:cs typeface="Trebuchet MS"/>
              </a:rPr>
              <a:t>stored</a:t>
            </a:r>
            <a:r>
              <a:rPr sz="2400" b="1" spc="-265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-105" dirty="0">
                <a:solidFill>
                  <a:srgbClr val="FFC000"/>
                </a:solidFill>
                <a:latin typeface="Trebuchet MS"/>
                <a:cs typeface="Trebuchet MS"/>
              </a:rPr>
              <a:t>in</a:t>
            </a:r>
            <a:r>
              <a:rPr sz="2400" b="1" spc="-229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-55" dirty="0">
                <a:solidFill>
                  <a:srgbClr val="FFC000"/>
                </a:solidFill>
                <a:latin typeface="Trebuchet MS"/>
                <a:cs typeface="Trebuchet MS"/>
              </a:rPr>
              <a:t>stu</a:t>
            </a:r>
            <a:endParaRPr sz="2400" dirty="0">
              <a:latin typeface="Trebuchet MS"/>
              <a:cs typeface="Trebuchet MS"/>
            </a:endParaRPr>
          </a:p>
          <a:p>
            <a:pPr marR="2087245" algn="r">
              <a:lnSpc>
                <a:spcPct val="100000"/>
              </a:lnSpc>
            </a:pPr>
            <a:r>
              <a:rPr sz="2400" b="1" spc="-105" dirty="0">
                <a:solidFill>
                  <a:srgbClr val="FFC000"/>
                </a:solidFill>
                <a:latin typeface="Trebuchet MS"/>
                <a:cs typeface="Trebuchet MS"/>
              </a:rPr>
              <a:t>cout&lt;&lt;stu-&gt;rollno&lt;&lt;stu-&gt;name;}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43190" y="1900554"/>
            <a:ext cx="377444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NOTE: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buFont typeface="Wingdings"/>
              <a:buChar char=""/>
              <a:tabLst>
                <a:tab pos="355600" algn="l"/>
              </a:tabLst>
            </a:pP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Here </a:t>
            </a:r>
            <a:r>
              <a:rPr sz="2400" spc="-245" dirty="0">
                <a:solidFill>
                  <a:srgbClr val="FFC000"/>
                </a:solidFill>
                <a:latin typeface="Arial"/>
                <a:cs typeface="Arial"/>
              </a:rPr>
              <a:t>s1 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16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variable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structure</a:t>
            </a:r>
            <a:r>
              <a:rPr sz="2400" spc="-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FFC000"/>
                </a:solidFill>
                <a:latin typeface="Arial"/>
                <a:cs typeface="Arial"/>
              </a:rPr>
              <a:t>student</a:t>
            </a:r>
            <a:r>
              <a:rPr sz="2400" spc="-19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400" spc="-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FFC000"/>
                </a:solidFill>
                <a:latin typeface="Arial"/>
                <a:cs typeface="Arial"/>
              </a:rPr>
              <a:t>stu</a:t>
            </a:r>
            <a:r>
              <a:rPr sz="2400" spc="-22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is  </a:t>
            </a:r>
            <a:r>
              <a:rPr sz="2400" spc="-16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pointer 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variable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structure</a:t>
            </a:r>
            <a:r>
              <a:rPr sz="2400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FFC000"/>
                </a:solidFill>
                <a:latin typeface="Arial"/>
                <a:cs typeface="Arial"/>
              </a:rPr>
              <a:t>student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43190" y="4095064"/>
            <a:ext cx="3574415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5600" algn="l"/>
              </a:tabLst>
            </a:pPr>
            <a:r>
              <a:rPr sz="2400" spc="-114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members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of 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structure </a:t>
            </a:r>
            <a:r>
              <a:rPr sz="2400" spc="-13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400" spc="-95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400" spc="-5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60" dirty="0">
                <a:solidFill>
                  <a:srgbClr val="FFFFFF"/>
                </a:solidFill>
                <a:latin typeface="Arial"/>
                <a:cs typeface="Arial"/>
              </a:rPr>
              <a:t>accessed 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pointer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structure 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using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symbol </a:t>
            </a:r>
            <a:r>
              <a:rPr sz="2400" spc="-85" dirty="0">
                <a:solidFill>
                  <a:srgbClr val="FFC000"/>
                </a:solidFill>
                <a:latin typeface="Arial"/>
                <a:cs typeface="Arial"/>
              </a:rPr>
              <a:t>-&gt;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929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-152400"/>
            <a:ext cx="5334000" cy="74676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208" y="-381000"/>
            <a:ext cx="6076950" cy="73914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88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7956" y="364616"/>
            <a:ext cx="9990455" cy="228727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3756025" marR="5080" indent="-2790825">
              <a:lnSpc>
                <a:spcPts val="4750"/>
              </a:lnSpc>
              <a:spcBef>
                <a:spcPts val="705"/>
              </a:spcBef>
            </a:pPr>
            <a:r>
              <a:rPr spc="20" dirty="0"/>
              <a:t>DECLARATION</a:t>
            </a:r>
            <a:r>
              <a:rPr spc="-630" dirty="0"/>
              <a:t> </a:t>
            </a:r>
            <a:r>
              <a:rPr spc="190" dirty="0"/>
              <a:t>AND</a:t>
            </a:r>
            <a:r>
              <a:rPr spc="-430" dirty="0"/>
              <a:t> </a:t>
            </a:r>
            <a:r>
              <a:rPr spc="20" dirty="0"/>
              <a:t>INITIALIZATION  </a:t>
            </a:r>
            <a:r>
              <a:rPr spc="-70" dirty="0"/>
              <a:t>OF</a:t>
            </a:r>
            <a:r>
              <a:rPr spc="-430" dirty="0"/>
              <a:t> </a:t>
            </a:r>
            <a:r>
              <a:rPr spc="75" dirty="0"/>
              <a:t>POINTERS</a:t>
            </a:r>
          </a:p>
          <a:p>
            <a:pPr marL="12700" marR="4822190">
              <a:lnSpc>
                <a:spcPct val="100000"/>
              </a:lnSpc>
              <a:spcBef>
                <a:spcPts val="980"/>
              </a:spcBef>
            </a:pPr>
            <a:r>
              <a:rPr sz="2800" b="0" spc="-100" dirty="0">
                <a:solidFill>
                  <a:srgbClr val="FFFFFF"/>
                </a:solidFill>
                <a:latin typeface="Arial"/>
                <a:cs typeface="Arial"/>
              </a:rPr>
              <a:t>Syntax </a:t>
            </a:r>
            <a:r>
              <a:rPr sz="2800" b="0" spc="-40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2800" b="0" spc="-55" dirty="0">
                <a:solidFill>
                  <a:srgbClr val="FFFFFF"/>
                </a:solidFill>
                <a:latin typeface="Arial"/>
                <a:cs typeface="Arial"/>
              </a:rPr>
              <a:t>Datatype</a:t>
            </a:r>
            <a:r>
              <a:rPr sz="2800" b="0" spc="-5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0" spc="-65" dirty="0">
                <a:solidFill>
                  <a:srgbClr val="FFFFFF"/>
                </a:solidFill>
                <a:latin typeface="Arial"/>
                <a:cs typeface="Arial"/>
              </a:rPr>
              <a:t>*variable_name;  </a:t>
            </a:r>
            <a:r>
              <a:rPr sz="2800" b="0" spc="-95" dirty="0">
                <a:solidFill>
                  <a:srgbClr val="FFFFFF"/>
                </a:solidFill>
                <a:latin typeface="Arial"/>
                <a:cs typeface="Arial"/>
              </a:rPr>
              <a:t>eg.</a:t>
            </a:r>
            <a:r>
              <a:rPr sz="2800" b="0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00" dirty="0">
                <a:solidFill>
                  <a:srgbClr val="FFC000"/>
                </a:solidFill>
              </a:rPr>
              <a:t>int</a:t>
            </a:r>
            <a:r>
              <a:rPr sz="2800" spc="-265" dirty="0">
                <a:solidFill>
                  <a:srgbClr val="FFC000"/>
                </a:solidFill>
              </a:rPr>
              <a:t> </a:t>
            </a:r>
            <a:r>
              <a:rPr sz="2800" spc="10" dirty="0">
                <a:solidFill>
                  <a:srgbClr val="FFC000"/>
                </a:solidFill>
              </a:rPr>
              <a:t>*x;</a:t>
            </a:r>
            <a:r>
              <a:rPr sz="2800" spc="-270" dirty="0">
                <a:solidFill>
                  <a:srgbClr val="FFC000"/>
                </a:solidFill>
              </a:rPr>
              <a:t> </a:t>
            </a:r>
            <a:r>
              <a:rPr sz="2800" spc="-80" dirty="0">
                <a:solidFill>
                  <a:srgbClr val="FFC000"/>
                </a:solidFill>
              </a:rPr>
              <a:t>float</a:t>
            </a:r>
            <a:r>
              <a:rPr sz="2800" spc="-270" dirty="0">
                <a:solidFill>
                  <a:srgbClr val="FFC000"/>
                </a:solidFill>
              </a:rPr>
              <a:t> </a:t>
            </a:r>
            <a:r>
              <a:rPr sz="2800" spc="20" dirty="0">
                <a:solidFill>
                  <a:srgbClr val="FFC000"/>
                </a:solidFill>
              </a:rPr>
              <a:t>*y;</a:t>
            </a:r>
            <a:r>
              <a:rPr sz="2800" spc="-265" dirty="0">
                <a:solidFill>
                  <a:srgbClr val="FFC000"/>
                </a:solidFill>
              </a:rPr>
              <a:t> </a:t>
            </a:r>
            <a:r>
              <a:rPr sz="2800" spc="-145" dirty="0">
                <a:solidFill>
                  <a:srgbClr val="FFC000"/>
                </a:solidFill>
              </a:rPr>
              <a:t>char</a:t>
            </a:r>
            <a:r>
              <a:rPr sz="2800" spc="-280" dirty="0">
                <a:solidFill>
                  <a:srgbClr val="FFC000"/>
                </a:solidFill>
              </a:rPr>
              <a:t> </a:t>
            </a:r>
            <a:r>
              <a:rPr sz="2800" spc="-20" dirty="0">
                <a:solidFill>
                  <a:srgbClr val="FFC000"/>
                </a:solidFill>
              </a:rPr>
              <a:t>*z;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000" y="2590801"/>
            <a:ext cx="8610600" cy="217944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b="1" spc="-80" dirty="0">
                <a:solidFill>
                  <a:srgbClr val="FFFFFF"/>
                </a:solidFill>
                <a:latin typeface="Trebuchet MS"/>
                <a:cs typeface="Trebuchet MS"/>
              </a:rPr>
              <a:t>Address of </a:t>
            </a:r>
            <a:r>
              <a:rPr sz="2800" b="1" spc="-110" dirty="0">
                <a:solidFill>
                  <a:srgbClr val="FFFFFF"/>
                </a:solidFill>
                <a:latin typeface="Trebuchet MS"/>
                <a:cs typeface="Trebuchet MS"/>
              </a:rPr>
              <a:t>operator(&amp;)</a:t>
            </a:r>
            <a:r>
              <a:rPr sz="2800" spc="-11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2800" spc="105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800" spc="-12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800" spc="-19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800" spc="-90" dirty="0">
                <a:solidFill>
                  <a:srgbClr val="FFFFFF"/>
                </a:solidFill>
                <a:latin typeface="Arial"/>
                <a:cs typeface="Arial"/>
              </a:rPr>
              <a:t>unary </a:t>
            </a:r>
            <a:r>
              <a:rPr sz="2800" spc="-50" dirty="0">
                <a:solidFill>
                  <a:srgbClr val="FFFFFF"/>
                </a:solidFill>
                <a:latin typeface="Arial"/>
                <a:cs typeface="Arial"/>
              </a:rPr>
              <a:t>operator </a:t>
            </a:r>
            <a:r>
              <a:rPr sz="2800" spc="25" dirty="0">
                <a:solidFill>
                  <a:srgbClr val="FFFFFF"/>
                </a:solidFill>
                <a:latin typeface="Arial"/>
                <a:cs typeface="Arial"/>
              </a:rPr>
              <a:t>that 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returns</a:t>
            </a:r>
            <a:r>
              <a:rPr sz="2800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800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60" dirty="0">
                <a:solidFill>
                  <a:srgbClr val="FFFFFF"/>
                </a:solidFill>
                <a:latin typeface="Arial"/>
                <a:cs typeface="Arial"/>
              </a:rPr>
              <a:t>memory</a:t>
            </a:r>
            <a:r>
              <a:rPr sz="2800" spc="-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45" dirty="0">
                <a:solidFill>
                  <a:srgbClr val="FFFFFF"/>
                </a:solidFill>
                <a:latin typeface="Arial"/>
                <a:cs typeface="Arial"/>
              </a:rPr>
              <a:t>address</a:t>
            </a:r>
            <a:r>
              <a:rPr sz="2800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1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800" spc="-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its</a:t>
            </a:r>
            <a:r>
              <a:rPr sz="280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90" dirty="0">
                <a:solidFill>
                  <a:srgbClr val="FFFFFF"/>
                </a:solidFill>
                <a:latin typeface="Arial"/>
                <a:cs typeface="Arial"/>
              </a:rPr>
              <a:t>operand.</a:t>
            </a:r>
            <a:r>
              <a:rPr sz="2800" spc="-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25" dirty="0">
                <a:solidFill>
                  <a:srgbClr val="FFFFFF"/>
                </a:solidFill>
                <a:latin typeface="Arial"/>
                <a:cs typeface="Arial"/>
              </a:rPr>
              <a:t>Here</a:t>
            </a:r>
            <a:r>
              <a:rPr sz="2800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2800" spc="-95" dirty="0">
                <a:solidFill>
                  <a:srgbClr val="FFFFFF"/>
                </a:solidFill>
                <a:latin typeface="Arial"/>
                <a:cs typeface="Arial"/>
              </a:rPr>
              <a:t>operand </a:t>
            </a:r>
            <a:r>
              <a:rPr sz="2800" spc="-12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800" spc="-19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800" spc="-60" dirty="0">
                <a:solidFill>
                  <a:srgbClr val="FFFFFF"/>
                </a:solidFill>
                <a:latin typeface="Arial"/>
                <a:cs typeface="Arial"/>
              </a:rPr>
              <a:t>normal</a:t>
            </a:r>
            <a:r>
              <a:rPr sz="2800" spc="-43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80" dirty="0">
                <a:solidFill>
                  <a:srgbClr val="FFFFFF"/>
                </a:solidFill>
                <a:latin typeface="Arial"/>
                <a:cs typeface="Arial"/>
              </a:rPr>
              <a:t>variable</a:t>
            </a:r>
            <a:r>
              <a:rPr sz="2800" spc="-80" dirty="0" smtClean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lang="en-US" sz="2800" spc="-80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sz="2800" spc="-80" dirty="0" smtClean="0">
                <a:solidFill>
                  <a:srgbClr val="FFFFFF"/>
                </a:solidFill>
                <a:latin typeface="Arial"/>
                <a:cs typeface="Arial"/>
              </a:rPr>
              <a:t>* is a dereferencing operator that return the value at address.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7956" y="4760722"/>
            <a:ext cx="7480934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95" dirty="0">
                <a:solidFill>
                  <a:srgbClr val="FFFFFF"/>
                </a:solidFill>
                <a:latin typeface="Arial"/>
                <a:cs typeface="Arial"/>
              </a:rPr>
              <a:t>eg.</a:t>
            </a:r>
            <a:r>
              <a:rPr sz="2800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00" dirty="0">
                <a:solidFill>
                  <a:srgbClr val="FFC000"/>
                </a:solidFill>
                <a:latin typeface="Trebuchet MS"/>
                <a:cs typeface="Trebuchet MS"/>
              </a:rPr>
              <a:t>int</a:t>
            </a:r>
            <a:r>
              <a:rPr sz="2800" b="1" spc="-265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800" b="1" spc="-90" dirty="0">
                <a:solidFill>
                  <a:srgbClr val="FFC000"/>
                </a:solidFill>
                <a:latin typeface="Trebuchet MS"/>
                <a:cs typeface="Trebuchet MS"/>
              </a:rPr>
              <a:t>x</a:t>
            </a:r>
            <a:r>
              <a:rPr sz="2800" b="1" spc="-275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800" b="1" spc="-170" dirty="0">
                <a:solidFill>
                  <a:srgbClr val="FFC000"/>
                </a:solidFill>
                <a:latin typeface="Trebuchet MS"/>
                <a:cs typeface="Trebuchet MS"/>
              </a:rPr>
              <a:t>=</a:t>
            </a:r>
            <a:r>
              <a:rPr sz="2800" b="1" spc="-275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800" b="1" spc="-200" dirty="0">
                <a:solidFill>
                  <a:srgbClr val="FFC000"/>
                </a:solidFill>
                <a:latin typeface="Trebuchet MS"/>
                <a:cs typeface="Trebuchet MS"/>
              </a:rPr>
              <a:t>10;</a:t>
            </a:r>
            <a:endParaRPr sz="2800" dirty="0">
              <a:latin typeface="Trebuchet MS"/>
              <a:cs typeface="Trebuchet MS"/>
            </a:endParaRPr>
          </a:p>
          <a:p>
            <a:pPr marL="522605">
              <a:lnSpc>
                <a:spcPct val="100000"/>
              </a:lnSpc>
            </a:pPr>
            <a:r>
              <a:rPr sz="2800" b="1" spc="-100" dirty="0">
                <a:solidFill>
                  <a:srgbClr val="FFC000"/>
                </a:solidFill>
                <a:latin typeface="Trebuchet MS"/>
                <a:cs typeface="Trebuchet MS"/>
              </a:rPr>
              <a:t>int </a:t>
            </a:r>
            <a:r>
              <a:rPr sz="2800" b="1" spc="-25" dirty="0">
                <a:solidFill>
                  <a:srgbClr val="FFC000"/>
                </a:solidFill>
                <a:latin typeface="Trebuchet MS"/>
                <a:cs typeface="Trebuchet MS"/>
              </a:rPr>
              <a:t>*ptr</a:t>
            </a:r>
            <a:r>
              <a:rPr sz="2800" b="1" spc="-540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800" b="1" spc="-170" dirty="0">
                <a:solidFill>
                  <a:srgbClr val="FFC000"/>
                </a:solidFill>
                <a:latin typeface="Trebuchet MS"/>
                <a:cs typeface="Trebuchet MS"/>
              </a:rPr>
              <a:t>= </a:t>
            </a:r>
            <a:r>
              <a:rPr sz="2800" b="1" spc="-95" dirty="0">
                <a:solidFill>
                  <a:srgbClr val="FFC000"/>
                </a:solidFill>
                <a:latin typeface="Trebuchet MS"/>
                <a:cs typeface="Trebuchet MS"/>
              </a:rPr>
              <a:t>&amp;x;</a:t>
            </a:r>
            <a:endParaRPr sz="2800" dirty="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Now</a:t>
            </a:r>
            <a:r>
              <a:rPr sz="2800" spc="-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40" dirty="0">
                <a:solidFill>
                  <a:srgbClr val="FFFFFF"/>
                </a:solidFill>
                <a:latin typeface="Arial"/>
                <a:cs typeface="Arial"/>
              </a:rPr>
              <a:t>ptr</a:t>
            </a:r>
            <a:r>
              <a:rPr sz="2800" spc="-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10" dirty="0">
                <a:solidFill>
                  <a:srgbClr val="FFFFFF"/>
                </a:solidFill>
                <a:latin typeface="Arial"/>
                <a:cs typeface="Arial"/>
              </a:rPr>
              <a:t>will</a:t>
            </a:r>
            <a:r>
              <a:rPr sz="2800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60" dirty="0">
                <a:solidFill>
                  <a:srgbClr val="FFFFFF"/>
                </a:solidFill>
                <a:latin typeface="Arial"/>
                <a:cs typeface="Arial"/>
              </a:rPr>
              <a:t>contain</a:t>
            </a:r>
            <a:r>
              <a:rPr sz="280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45" dirty="0">
                <a:solidFill>
                  <a:srgbClr val="FFFFFF"/>
                </a:solidFill>
                <a:latin typeface="Arial"/>
                <a:cs typeface="Arial"/>
              </a:rPr>
              <a:t>address</a:t>
            </a:r>
            <a:r>
              <a:rPr sz="2800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90" dirty="0">
                <a:solidFill>
                  <a:srgbClr val="FFFFFF"/>
                </a:solidFill>
                <a:latin typeface="Arial"/>
                <a:cs typeface="Arial"/>
              </a:rPr>
              <a:t>where</a:t>
            </a:r>
            <a:r>
              <a:rPr sz="2800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800" spc="-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85" dirty="0">
                <a:solidFill>
                  <a:srgbClr val="FFFFFF"/>
                </a:solidFill>
                <a:latin typeface="Arial"/>
                <a:cs typeface="Arial"/>
              </a:rPr>
              <a:t>variable</a:t>
            </a:r>
            <a:r>
              <a:rPr sz="280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3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2800" spc="-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25" dirty="0">
                <a:solidFill>
                  <a:srgbClr val="FFFFFF"/>
                </a:solidFill>
                <a:latin typeface="Arial"/>
                <a:cs typeface="Arial"/>
              </a:rPr>
              <a:t>is 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stored </a:t>
            </a:r>
            <a:r>
              <a:rPr sz="2800" spc="-3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800" spc="-3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75" dirty="0">
                <a:solidFill>
                  <a:srgbClr val="FFFFFF"/>
                </a:solidFill>
                <a:latin typeface="Arial"/>
                <a:cs typeface="Arial"/>
              </a:rPr>
              <a:t>memory.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474324" y="3066922"/>
            <a:ext cx="1274445" cy="788035"/>
          </a:xfrm>
          <a:prstGeom prst="rect">
            <a:avLst/>
          </a:prstGeom>
          <a:solidFill>
            <a:srgbClr val="92278F"/>
          </a:solidFill>
          <a:ln w="19811">
            <a:solidFill>
              <a:srgbClr val="6A1A68"/>
            </a:solidFill>
          </a:ln>
        </p:spPr>
        <p:txBody>
          <a:bodyPr vert="horz" wrap="square" lIns="0" tIns="1911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05"/>
              </a:spcBef>
            </a:pPr>
            <a:r>
              <a:rPr sz="2400" spc="-185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2400" dirty="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149842" y="3796284"/>
            <a:ext cx="1353820" cy="1334135"/>
            <a:chOff x="9160002" y="3796284"/>
            <a:chExt cx="1333500" cy="1323721"/>
          </a:xfrm>
        </p:grpSpPr>
        <p:sp>
          <p:nvSpPr>
            <p:cNvPr id="7" name="object 7"/>
            <p:cNvSpPr/>
            <p:nvPr/>
          </p:nvSpPr>
          <p:spPr>
            <a:xfrm>
              <a:off x="9495282" y="3796284"/>
              <a:ext cx="801370" cy="593090"/>
            </a:xfrm>
            <a:custGeom>
              <a:avLst/>
              <a:gdLst/>
              <a:ahLst/>
              <a:cxnLst/>
              <a:rect l="l" t="t" r="r" b="b"/>
              <a:pathLst>
                <a:path w="801370" h="593089">
                  <a:moveTo>
                    <a:pt x="384556" y="561086"/>
                  </a:moveTo>
                  <a:lnTo>
                    <a:pt x="0" y="561086"/>
                  </a:lnTo>
                  <a:lnTo>
                    <a:pt x="0" y="593090"/>
                  </a:lnTo>
                  <a:lnTo>
                    <a:pt x="409448" y="593090"/>
                  </a:lnTo>
                  <a:lnTo>
                    <a:pt x="416560" y="585851"/>
                  </a:lnTo>
                  <a:lnTo>
                    <a:pt x="416560" y="577088"/>
                  </a:lnTo>
                  <a:lnTo>
                    <a:pt x="384556" y="577088"/>
                  </a:lnTo>
                  <a:lnTo>
                    <a:pt x="384556" y="561086"/>
                  </a:lnTo>
                  <a:close/>
                </a:path>
                <a:path w="801370" h="593089">
                  <a:moveTo>
                    <a:pt x="705231" y="32004"/>
                  </a:moveTo>
                  <a:lnTo>
                    <a:pt x="391795" y="32004"/>
                  </a:lnTo>
                  <a:lnTo>
                    <a:pt x="384556" y="39116"/>
                  </a:lnTo>
                  <a:lnTo>
                    <a:pt x="384556" y="577088"/>
                  </a:lnTo>
                  <a:lnTo>
                    <a:pt x="400558" y="561086"/>
                  </a:lnTo>
                  <a:lnTo>
                    <a:pt x="416560" y="561086"/>
                  </a:lnTo>
                  <a:lnTo>
                    <a:pt x="416560" y="64008"/>
                  </a:lnTo>
                  <a:lnTo>
                    <a:pt x="400558" y="64008"/>
                  </a:lnTo>
                  <a:lnTo>
                    <a:pt x="416560" y="48006"/>
                  </a:lnTo>
                  <a:lnTo>
                    <a:pt x="705231" y="48006"/>
                  </a:lnTo>
                  <a:lnTo>
                    <a:pt x="705231" y="32004"/>
                  </a:lnTo>
                  <a:close/>
                </a:path>
                <a:path w="801370" h="593089">
                  <a:moveTo>
                    <a:pt x="416560" y="561086"/>
                  </a:moveTo>
                  <a:lnTo>
                    <a:pt x="400558" y="561086"/>
                  </a:lnTo>
                  <a:lnTo>
                    <a:pt x="384556" y="577088"/>
                  </a:lnTo>
                  <a:lnTo>
                    <a:pt x="416560" y="577088"/>
                  </a:lnTo>
                  <a:lnTo>
                    <a:pt x="416560" y="561086"/>
                  </a:lnTo>
                  <a:close/>
                </a:path>
                <a:path w="801370" h="593089">
                  <a:moveTo>
                    <a:pt x="705231" y="0"/>
                  </a:moveTo>
                  <a:lnTo>
                    <a:pt x="705231" y="96012"/>
                  </a:lnTo>
                  <a:lnTo>
                    <a:pt x="769239" y="64008"/>
                  </a:lnTo>
                  <a:lnTo>
                    <a:pt x="721233" y="64008"/>
                  </a:lnTo>
                  <a:lnTo>
                    <a:pt x="721233" y="32004"/>
                  </a:lnTo>
                  <a:lnTo>
                    <a:pt x="769239" y="32004"/>
                  </a:lnTo>
                  <a:lnTo>
                    <a:pt x="705231" y="0"/>
                  </a:lnTo>
                  <a:close/>
                </a:path>
                <a:path w="801370" h="593089">
                  <a:moveTo>
                    <a:pt x="416560" y="48006"/>
                  </a:moveTo>
                  <a:lnTo>
                    <a:pt x="400558" y="64008"/>
                  </a:lnTo>
                  <a:lnTo>
                    <a:pt x="416560" y="64008"/>
                  </a:lnTo>
                  <a:lnTo>
                    <a:pt x="416560" y="48006"/>
                  </a:lnTo>
                  <a:close/>
                </a:path>
                <a:path w="801370" h="593089">
                  <a:moveTo>
                    <a:pt x="705231" y="48006"/>
                  </a:moveTo>
                  <a:lnTo>
                    <a:pt x="416560" y="48006"/>
                  </a:lnTo>
                  <a:lnTo>
                    <a:pt x="416560" y="64008"/>
                  </a:lnTo>
                  <a:lnTo>
                    <a:pt x="705231" y="64008"/>
                  </a:lnTo>
                  <a:lnTo>
                    <a:pt x="705231" y="48006"/>
                  </a:lnTo>
                  <a:close/>
                </a:path>
                <a:path w="801370" h="593089">
                  <a:moveTo>
                    <a:pt x="769239" y="32004"/>
                  </a:moveTo>
                  <a:lnTo>
                    <a:pt x="721233" y="32004"/>
                  </a:lnTo>
                  <a:lnTo>
                    <a:pt x="721233" y="64008"/>
                  </a:lnTo>
                  <a:lnTo>
                    <a:pt x="769239" y="64008"/>
                  </a:lnTo>
                  <a:lnTo>
                    <a:pt x="801243" y="48006"/>
                  </a:lnTo>
                  <a:lnTo>
                    <a:pt x="769239" y="32004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160002" y="4339590"/>
              <a:ext cx="1333500" cy="780415"/>
            </a:xfrm>
            <a:custGeom>
              <a:avLst/>
              <a:gdLst/>
              <a:ahLst/>
              <a:cxnLst/>
              <a:rect l="l" t="t" r="r" b="b"/>
              <a:pathLst>
                <a:path w="1333500" h="780414">
                  <a:moveTo>
                    <a:pt x="1203452" y="0"/>
                  </a:moveTo>
                  <a:lnTo>
                    <a:pt x="130048" y="0"/>
                  </a:lnTo>
                  <a:lnTo>
                    <a:pt x="79402" y="10211"/>
                  </a:lnTo>
                  <a:lnTo>
                    <a:pt x="38068" y="38068"/>
                  </a:lnTo>
                  <a:lnTo>
                    <a:pt x="10211" y="79402"/>
                  </a:lnTo>
                  <a:lnTo>
                    <a:pt x="0" y="130048"/>
                  </a:lnTo>
                  <a:lnTo>
                    <a:pt x="0" y="650240"/>
                  </a:lnTo>
                  <a:lnTo>
                    <a:pt x="10211" y="700885"/>
                  </a:lnTo>
                  <a:lnTo>
                    <a:pt x="38068" y="742219"/>
                  </a:lnTo>
                  <a:lnTo>
                    <a:pt x="79402" y="770076"/>
                  </a:lnTo>
                  <a:lnTo>
                    <a:pt x="130048" y="780288"/>
                  </a:lnTo>
                  <a:lnTo>
                    <a:pt x="1203452" y="780288"/>
                  </a:lnTo>
                  <a:lnTo>
                    <a:pt x="1254097" y="770076"/>
                  </a:lnTo>
                  <a:lnTo>
                    <a:pt x="1295431" y="742219"/>
                  </a:lnTo>
                  <a:lnTo>
                    <a:pt x="1323288" y="700885"/>
                  </a:lnTo>
                  <a:lnTo>
                    <a:pt x="1333500" y="650240"/>
                  </a:lnTo>
                  <a:lnTo>
                    <a:pt x="1333500" y="130048"/>
                  </a:lnTo>
                  <a:lnTo>
                    <a:pt x="1323288" y="79402"/>
                  </a:lnTo>
                  <a:lnTo>
                    <a:pt x="1295431" y="38068"/>
                  </a:lnTo>
                  <a:lnTo>
                    <a:pt x="1254097" y="10211"/>
                  </a:lnTo>
                  <a:lnTo>
                    <a:pt x="1203452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160002" y="4339590"/>
              <a:ext cx="1333500" cy="780415"/>
            </a:xfrm>
            <a:custGeom>
              <a:avLst/>
              <a:gdLst/>
              <a:ahLst/>
              <a:cxnLst/>
              <a:rect l="l" t="t" r="r" b="b"/>
              <a:pathLst>
                <a:path w="1333500" h="780414">
                  <a:moveTo>
                    <a:pt x="0" y="130048"/>
                  </a:moveTo>
                  <a:lnTo>
                    <a:pt x="10211" y="79402"/>
                  </a:lnTo>
                  <a:lnTo>
                    <a:pt x="38068" y="38068"/>
                  </a:lnTo>
                  <a:lnTo>
                    <a:pt x="79402" y="10211"/>
                  </a:lnTo>
                  <a:lnTo>
                    <a:pt x="130048" y="0"/>
                  </a:lnTo>
                  <a:lnTo>
                    <a:pt x="1203452" y="0"/>
                  </a:lnTo>
                  <a:lnTo>
                    <a:pt x="1254097" y="10211"/>
                  </a:lnTo>
                  <a:lnTo>
                    <a:pt x="1295431" y="38068"/>
                  </a:lnTo>
                  <a:lnTo>
                    <a:pt x="1323288" y="79402"/>
                  </a:lnTo>
                  <a:lnTo>
                    <a:pt x="1333500" y="130048"/>
                  </a:lnTo>
                  <a:lnTo>
                    <a:pt x="1333500" y="650240"/>
                  </a:lnTo>
                  <a:lnTo>
                    <a:pt x="1323288" y="700885"/>
                  </a:lnTo>
                  <a:lnTo>
                    <a:pt x="1295431" y="742219"/>
                  </a:lnTo>
                  <a:lnTo>
                    <a:pt x="1254097" y="770076"/>
                  </a:lnTo>
                  <a:lnTo>
                    <a:pt x="1203452" y="780288"/>
                  </a:lnTo>
                  <a:lnTo>
                    <a:pt x="130048" y="780288"/>
                  </a:lnTo>
                  <a:lnTo>
                    <a:pt x="79402" y="770076"/>
                  </a:lnTo>
                  <a:lnTo>
                    <a:pt x="38068" y="742219"/>
                  </a:lnTo>
                  <a:lnTo>
                    <a:pt x="10211" y="700885"/>
                  </a:lnTo>
                  <a:lnTo>
                    <a:pt x="0" y="650240"/>
                  </a:lnTo>
                  <a:lnTo>
                    <a:pt x="0" y="130048"/>
                  </a:lnTo>
                  <a:close/>
                </a:path>
              </a:pathLst>
            </a:custGeom>
            <a:ln w="19812">
              <a:solidFill>
                <a:srgbClr val="6A1A68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323069" y="4547438"/>
            <a:ext cx="1007744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20" dirty="0">
                <a:solidFill>
                  <a:srgbClr val="FFFFFF"/>
                </a:solidFill>
                <a:latin typeface="Trebuchet MS"/>
                <a:cs typeface="Trebuchet MS"/>
              </a:rPr>
              <a:t>0x5f0fff2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701530" y="5124703"/>
            <a:ext cx="415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5" dirty="0">
                <a:solidFill>
                  <a:srgbClr val="FFFFFF"/>
                </a:solidFill>
                <a:latin typeface="Trebuchet MS"/>
                <a:cs typeface="Trebuchet MS"/>
              </a:rPr>
              <a:t>ptr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813160" y="2871342"/>
            <a:ext cx="184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75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019665" y="4697095"/>
            <a:ext cx="909319" cy="730885"/>
          </a:xfrm>
          <a:custGeom>
            <a:avLst/>
            <a:gdLst/>
            <a:ahLst/>
            <a:cxnLst/>
            <a:rect l="l" t="t" r="r" b="b"/>
            <a:pathLst>
              <a:path w="909320" h="730885">
                <a:moveTo>
                  <a:pt x="832245" y="687951"/>
                </a:moveTo>
                <a:lnTo>
                  <a:pt x="814196" y="710564"/>
                </a:lnTo>
                <a:lnTo>
                  <a:pt x="909192" y="730884"/>
                </a:lnTo>
                <a:lnTo>
                  <a:pt x="893531" y="696975"/>
                </a:lnTo>
                <a:lnTo>
                  <a:pt x="843533" y="696975"/>
                </a:lnTo>
                <a:lnTo>
                  <a:pt x="832245" y="687951"/>
                </a:lnTo>
                <a:close/>
              </a:path>
              <a:path w="909320" h="730885">
                <a:moveTo>
                  <a:pt x="850333" y="665288"/>
                </a:moveTo>
                <a:lnTo>
                  <a:pt x="832245" y="687951"/>
                </a:lnTo>
                <a:lnTo>
                  <a:pt x="843533" y="696975"/>
                </a:lnTo>
                <a:lnTo>
                  <a:pt x="861694" y="674369"/>
                </a:lnTo>
                <a:lnTo>
                  <a:pt x="850333" y="665288"/>
                </a:lnTo>
                <a:close/>
              </a:path>
              <a:path w="909320" h="730885">
                <a:moveTo>
                  <a:pt x="868426" y="642619"/>
                </a:moveTo>
                <a:lnTo>
                  <a:pt x="850333" y="665288"/>
                </a:lnTo>
                <a:lnTo>
                  <a:pt x="861694" y="674369"/>
                </a:lnTo>
                <a:lnTo>
                  <a:pt x="843533" y="696975"/>
                </a:lnTo>
                <a:lnTo>
                  <a:pt x="893531" y="696975"/>
                </a:lnTo>
                <a:lnTo>
                  <a:pt x="868426" y="642619"/>
                </a:lnTo>
                <a:close/>
              </a:path>
              <a:path w="909320" h="730885">
                <a:moveTo>
                  <a:pt x="18033" y="0"/>
                </a:moveTo>
                <a:lnTo>
                  <a:pt x="0" y="22605"/>
                </a:lnTo>
                <a:lnTo>
                  <a:pt x="832245" y="687951"/>
                </a:lnTo>
                <a:lnTo>
                  <a:pt x="850333" y="665288"/>
                </a:lnTo>
                <a:lnTo>
                  <a:pt x="18033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664190" y="5455716"/>
            <a:ext cx="91186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2095" marR="5080" indent="-240029">
              <a:lnSpc>
                <a:spcPct val="100000"/>
              </a:lnSpc>
              <a:spcBef>
                <a:spcPts val="100"/>
              </a:spcBef>
            </a:pPr>
            <a:r>
              <a:rPr sz="2000" b="1" spc="-60" dirty="0">
                <a:solidFill>
                  <a:srgbClr val="FFFFFF"/>
                </a:solidFill>
                <a:latin typeface="Trebuchet MS"/>
                <a:cs typeface="Trebuchet MS"/>
              </a:rPr>
              <a:t>Add</a:t>
            </a:r>
            <a:r>
              <a:rPr sz="2000" b="1" spc="-5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b="1" spc="-70" dirty="0">
                <a:solidFill>
                  <a:srgbClr val="FFFFFF"/>
                </a:solidFill>
                <a:latin typeface="Trebuchet MS"/>
                <a:cs typeface="Trebuchet MS"/>
              </a:rPr>
              <a:t>es</a:t>
            </a:r>
            <a:r>
              <a:rPr sz="2000" b="1" spc="-10" dirty="0">
                <a:solidFill>
                  <a:srgbClr val="FFFFFF"/>
                </a:solidFill>
                <a:latin typeface="Trebuchet MS"/>
                <a:cs typeface="Trebuchet MS"/>
              </a:rPr>
              <a:t>s  </a:t>
            </a:r>
            <a:r>
              <a:rPr sz="2000" b="1" spc="-6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000" b="1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-60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5227" y="458800"/>
            <a:ext cx="1026858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20" dirty="0"/>
              <a:t>SELF </a:t>
            </a:r>
            <a:r>
              <a:rPr sz="5400" spc="-5" dirty="0"/>
              <a:t>REFERENTIAL</a:t>
            </a:r>
            <a:r>
              <a:rPr sz="5400" spc="-1280" dirty="0"/>
              <a:t> </a:t>
            </a:r>
            <a:r>
              <a:rPr sz="5400" spc="50" dirty="0"/>
              <a:t>STRUCTURES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630427" y="1660397"/>
            <a:ext cx="10613390" cy="404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self</a:t>
            </a:r>
            <a:r>
              <a:rPr sz="2400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referential</a:t>
            </a:r>
            <a:r>
              <a:rPr sz="2400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structure</a:t>
            </a:r>
            <a:r>
              <a:rPr sz="2400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400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6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structure</a:t>
            </a:r>
            <a:r>
              <a:rPr sz="240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which</a:t>
            </a:r>
            <a:r>
              <a:rPr sz="2400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contains</a:t>
            </a:r>
            <a:r>
              <a:rPr sz="2400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400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element</a:t>
            </a:r>
            <a:r>
              <a:rPr sz="2400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2400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points/refers 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400" spc="-50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structure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itself.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/>
              <a:cs typeface="Arial"/>
            </a:endParaRPr>
          </a:p>
          <a:p>
            <a:pPr marL="73025">
              <a:lnSpc>
                <a:spcPct val="100000"/>
              </a:lnSpc>
            </a:pP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400" spc="-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eg.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spc="-95" dirty="0">
                <a:solidFill>
                  <a:srgbClr val="FFC000"/>
                </a:solidFill>
                <a:latin typeface="Trebuchet MS"/>
                <a:cs typeface="Trebuchet MS"/>
              </a:rPr>
              <a:t>struct</a:t>
            </a:r>
            <a:r>
              <a:rPr sz="2400" b="1" spc="-225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-75" dirty="0">
                <a:solidFill>
                  <a:srgbClr val="FFC000"/>
                </a:solidFill>
                <a:latin typeface="Trebuchet MS"/>
                <a:cs typeface="Trebuchet MS"/>
              </a:rPr>
              <a:t>student</a:t>
            </a:r>
            <a:endParaRPr sz="2400">
              <a:latin typeface="Trebuchet MS"/>
              <a:cs typeface="Trebuchet MS"/>
            </a:endParaRPr>
          </a:p>
          <a:p>
            <a:pPr marL="12700" marR="8625205">
              <a:lnSpc>
                <a:spcPct val="100000"/>
              </a:lnSpc>
            </a:pPr>
            <a:r>
              <a:rPr sz="2400" b="1" spc="-310" dirty="0">
                <a:solidFill>
                  <a:srgbClr val="FFC000"/>
                </a:solidFill>
                <a:latin typeface="Trebuchet MS"/>
                <a:cs typeface="Trebuchet MS"/>
              </a:rPr>
              <a:t>{ </a:t>
            </a:r>
            <a:r>
              <a:rPr sz="2400" b="1" spc="-85" dirty="0">
                <a:solidFill>
                  <a:srgbClr val="FFC000"/>
                </a:solidFill>
                <a:latin typeface="Trebuchet MS"/>
                <a:cs typeface="Trebuchet MS"/>
              </a:rPr>
              <a:t>int </a:t>
            </a:r>
            <a:r>
              <a:rPr sz="2400" b="1" spc="-100" dirty="0">
                <a:solidFill>
                  <a:srgbClr val="FFC000"/>
                </a:solidFill>
                <a:latin typeface="Trebuchet MS"/>
                <a:cs typeface="Trebuchet MS"/>
              </a:rPr>
              <a:t>rollno;  </a:t>
            </a:r>
            <a:r>
              <a:rPr sz="2400" b="1" spc="-120" dirty="0">
                <a:solidFill>
                  <a:srgbClr val="FFC000"/>
                </a:solidFill>
                <a:latin typeface="Trebuchet MS"/>
                <a:cs typeface="Trebuchet MS"/>
              </a:rPr>
              <a:t>char</a:t>
            </a:r>
            <a:r>
              <a:rPr sz="2400" b="1" spc="-280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-145" dirty="0">
                <a:solidFill>
                  <a:srgbClr val="FFC000"/>
                </a:solidFill>
                <a:latin typeface="Trebuchet MS"/>
                <a:cs typeface="Trebuchet MS"/>
              </a:rPr>
              <a:t>name[20];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75" dirty="0">
                <a:solidFill>
                  <a:srgbClr val="FFC000"/>
                </a:solidFill>
                <a:latin typeface="Trebuchet MS"/>
                <a:cs typeface="Trebuchet MS"/>
              </a:rPr>
              <a:t>student</a:t>
            </a:r>
            <a:r>
              <a:rPr sz="2400" b="1" spc="-235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225" dirty="0">
                <a:solidFill>
                  <a:srgbClr val="FFC000"/>
                </a:solidFill>
                <a:latin typeface="Trebuchet MS"/>
                <a:cs typeface="Trebuchet MS"/>
              </a:rPr>
              <a:t>*</a:t>
            </a:r>
            <a:r>
              <a:rPr sz="2400" b="1" spc="-229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-140" dirty="0">
                <a:solidFill>
                  <a:srgbClr val="FFC000"/>
                </a:solidFill>
                <a:latin typeface="Trebuchet MS"/>
                <a:cs typeface="Trebuchet MS"/>
              </a:rPr>
              <a:t>link};</a:t>
            </a:r>
            <a:r>
              <a:rPr sz="2400" b="1" spc="-210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-130" dirty="0">
                <a:solidFill>
                  <a:srgbClr val="FFC000"/>
                </a:solidFill>
                <a:latin typeface="Trebuchet MS"/>
                <a:cs typeface="Trebuchet MS"/>
              </a:rPr>
              <a:t>//pointer</a:t>
            </a:r>
            <a:r>
              <a:rPr sz="2400" b="1" spc="-229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-65" dirty="0">
                <a:solidFill>
                  <a:srgbClr val="FFC000"/>
                </a:solidFill>
                <a:latin typeface="Trebuchet MS"/>
                <a:cs typeface="Trebuchet MS"/>
              </a:rPr>
              <a:t>of</a:t>
            </a:r>
            <a:r>
              <a:rPr sz="2400" b="1" spc="-229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-85" dirty="0">
                <a:solidFill>
                  <a:srgbClr val="FFC000"/>
                </a:solidFill>
                <a:latin typeface="Trebuchet MS"/>
                <a:cs typeface="Trebuchet MS"/>
              </a:rPr>
              <a:t>type</a:t>
            </a:r>
            <a:r>
              <a:rPr sz="2400" b="1" spc="-229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-114" dirty="0">
                <a:solidFill>
                  <a:srgbClr val="FFC000"/>
                </a:solidFill>
                <a:latin typeface="Trebuchet MS"/>
                <a:cs typeface="Trebuchet MS"/>
              </a:rPr>
              <a:t>structure</a:t>
            </a:r>
            <a:r>
              <a:rPr sz="2400" b="1" spc="-229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-90" dirty="0">
                <a:solidFill>
                  <a:srgbClr val="FFC000"/>
                </a:solidFill>
                <a:latin typeface="Trebuchet MS"/>
                <a:cs typeface="Trebuchet MS"/>
              </a:rPr>
              <a:t>itself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spc="-114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self</a:t>
            </a:r>
            <a:r>
              <a:rPr sz="2400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referential</a:t>
            </a:r>
            <a:r>
              <a:rPr sz="2400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structures</a:t>
            </a:r>
            <a:r>
              <a:rPr sz="240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2400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FFFFFF"/>
                </a:solidFill>
                <a:latin typeface="Arial"/>
                <a:cs typeface="Arial"/>
              </a:rPr>
              <a:t>used</a:t>
            </a:r>
            <a:r>
              <a:rPr sz="2400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400" spc="-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creating</a:t>
            </a:r>
            <a:r>
              <a:rPr sz="2400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6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node</a:t>
            </a:r>
            <a:r>
              <a:rPr sz="2400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400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6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linked</a:t>
            </a:r>
            <a:r>
              <a:rPr sz="2400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list.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1063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6272" y="572770"/>
            <a:ext cx="689737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" dirty="0"/>
              <a:t>REFERENCE</a:t>
            </a:r>
            <a:r>
              <a:rPr sz="5400" spc="-975" dirty="0"/>
              <a:t> </a:t>
            </a:r>
            <a:r>
              <a:rPr sz="5400" spc="20" dirty="0"/>
              <a:t>VARIABLE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644753" y="2871342"/>
            <a:ext cx="67608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60" dirty="0">
                <a:solidFill>
                  <a:srgbClr val="FFFFFF"/>
                </a:solidFill>
                <a:latin typeface="Arial"/>
                <a:cs typeface="Arial"/>
              </a:rPr>
              <a:t>SYNTAX: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400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type</a:t>
            </a:r>
            <a:r>
              <a:rPr sz="2400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2400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variable</a:t>
            </a:r>
            <a:r>
              <a:rPr sz="2400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FFFFFF"/>
                </a:solidFill>
                <a:latin typeface="Arial"/>
                <a:cs typeface="Arial"/>
              </a:rPr>
              <a:t>name</a:t>
            </a:r>
            <a:r>
              <a:rPr sz="2400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7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400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already</a:t>
            </a:r>
            <a:r>
              <a:rPr sz="2400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existing</a:t>
            </a:r>
            <a:r>
              <a:rPr sz="2400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variable;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4753" y="3968877"/>
            <a:ext cx="16103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5" dirty="0">
                <a:solidFill>
                  <a:srgbClr val="FFFFFF"/>
                </a:solidFill>
                <a:latin typeface="Arial"/>
                <a:cs typeface="Arial"/>
              </a:rPr>
              <a:t>EXAMPLE: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spc="-85" dirty="0">
                <a:solidFill>
                  <a:srgbClr val="FFC000"/>
                </a:solidFill>
                <a:latin typeface="Trebuchet MS"/>
                <a:cs typeface="Trebuchet MS"/>
              </a:rPr>
              <a:t>int</a:t>
            </a:r>
            <a:r>
              <a:rPr sz="2400" b="1" spc="-280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-130" dirty="0">
                <a:solidFill>
                  <a:srgbClr val="FFC000"/>
                </a:solidFill>
                <a:latin typeface="Trebuchet MS"/>
                <a:cs typeface="Trebuchet MS"/>
              </a:rPr>
              <a:t>num=10;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89542" y="2990850"/>
            <a:ext cx="1988820" cy="1059180"/>
          </a:xfrm>
          <a:prstGeom prst="rect">
            <a:avLst/>
          </a:prstGeom>
          <a:solidFill>
            <a:srgbClr val="92278F"/>
          </a:solidFill>
          <a:ln w="19811">
            <a:solidFill>
              <a:srgbClr val="6A1A68"/>
            </a:solidFill>
          </a:ln>
        </p:spPr>
        <p:txBody>
          <a:bodyPr vert="horz" wrap="square" lIns="0" tIns="2260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80"/>
              </a:spcBef>
            </a:pPr>
            <a:r>
              <a:rPr sz="3600" b="1" spc="-300" dirty="0">
                <a:solidFill>
                  <a:srgbClr val="FFFFFF"/>
                </a:solidFill>
                <a:latin typeface="Trebuchet MS"/>
                <a:cs typeface="Trebuchet MS"/>
              </a:rPr>
              <a:t>10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4753" y="1773682"/>
            <a:ext cx="9736455" cy="1157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52550">
              <a:lnSpc>
                <a:spcPct val="100000"/>
              </a:lnSpc>
              <a:spcBef>
                <a:spcPts val="100"/>
              </a:spcBef>
            </a:pP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reference</a:t>
            </a:r>
            <a:r>
              <a:rPr sz="240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variable</a:t>
            </a:r>
            <a:r>
              <a:rPr sz="2400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400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6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FFFFFF"/>
                </a:solidFill>
                <a:latin typeface="Arial"/>
                <a:cs typeface="Arial"/>
              </a:rPr>
              <a:t>name</a:t>
            </a:r>
            <a:r>
              <a:rPr sz="2400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2400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FFFFFF"/>
                </a:solidFill>
                <a:latin typeface="Arial"/>
                <a:cs typeface="Arial"/>
              </a:rPr>
              <a:t>acts</a:t>
            </a:r>
            <a:r>
              <a:rPr sz="2400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9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-114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400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alias</a:t>
            </a:r>
            <a:r>
              <a:rPr sz="2400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400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400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alternative  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name,</a:t>
            </a:r>
            <a:r>
              <a:rPr sz="2400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400" spc="-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400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already</a:t>
            </a:r>
            <a:r>
              <a:rPr sz="2400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existing</a:t>
            </a:r>
            <a:r>
              <a:rPr sz="2400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variable.</a:t>
            </a:r>
            <a:endParaRPr sz="24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750"/>
              </a:spcBef>
            </a:pPr>
            <a:r>
              <a:rPr sz="2000" b="1" spc="-40" dirty="0">
                <a:solidFill>
                  <a:srgbClr val="FFFFFF"/>
                </a:solidFill>
                <a:latin typeface="Trebuchet MS"/>
                <a:cs typeface="Trebuchet MS"/>
              </a:rPr>
              <a:t>sum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91776" y="4066794"/>
            <a:ext cx="5226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60" dirty="0">
                <a:solidFill>
                  <a:srgbClr val="FFFFFF"/>
                </a:solidFill>
                <a:latin typeface="Trebuchet MS"/>
                <a:cs typeface="Trebuchet MS"/>
              </a:rPr>
              <a:t>num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4753" y="4700396"/>
            <a:ext cx="10608310" cy="1591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85" dirty="0">
                <a:solidFill>
                  <a:srgbClr val="FFC000"/>
                </a:solidFill>
                <a:latin typeface="Trebuchet MS"/>
                <a:cs typeface="Trebuchet MS"/>
              </a:rPr>
              <a:t>int</a:t>
            </a:r>
            <a:r>
              <a:rPr sz="2400" b="1" spc="-220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-35" dirty="0">
                <a:solidFill>
                  <a:srgbClr val="FFC000"/>
                </a:solidFill>
                <a:latin typeface="Trebuchet MS"/>
                <a:cs typeface="Trebuchet MS"/>
              </a:rPr>
              <a:t>&amp;</a:t>
            </a:r>
            <a:r>
              <a:rPr sz="2400" b="1" spc="-229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-50" dirty="0">
                <a:solidFill>
                  <a:srgbClr val="FFC000"/>
                </a:solidFill>
                <a:latin typeface="Trebuchet MS"/>
                <a:cs typeface="Trebuchet MS"/>
              </a:rPr>
              <a:t>sum</a:t>
            </a:r>
            <a:r>
              <a:rPr sz="2400" b="1" spc="-210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-145" dirty="0">
                <a:solidFill>
                  <a:srgbClr val="FFC000"/>
                </a:solidFill>
                <a:latin typeface="Trebuchet MS"/>
                <a:cs typeface="Trebuchet MS"/>
              </a:rPr>
              <a:t>=</a:t>
            </a:r>
            <a:r>
              <a:rPr sz="2400" b="1" spc="-240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-90" dirty="0">
                <a:solidFill>
                  <a:srgbClr val="FFC000"/>
                </a:solidFill>
                <a:latin typeface="Trebuchet MS"/>
                <a:cs typeface="Trebuchet MS"/>
              </a:rPr>
              <a:t>num;</a:t>
            </a:r>
            <a:r>
              <a:rPr sz="2400" b="1" spc="-204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-235" dirty="0">
                <a:solidFill>
                  <a:srgbClr val="FFC000"/>
                </a:solidFill>
                <a:latin typeface="Trebuchet MS"/>
                <a:cs typeface="Trebuchet MS"/>
              </a:rPr>
              <a:t>//</a:t>
            </a:r>
            <a:r>
              <a:rPr sz="2400" b="1" spc="-210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-50" dirty="0">
                <a:solidFill>
                  <a:srgbClr val="FFC000"/>
                </a:solidFill>
                <a:latin typeface="Trebuchet MS"/>
                <a:cs typeface="Trebuchet MS"/>
              </a:rPr>
              <a:t>sum</a:t>
            </a:r>
            <a:r>
              <a:rPr sz="2400" b="1" spc="-225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-70" dirty="0">
                <a:solidFill>
                  <a:srgbClr val="FFC000"/>
                </a:solidFill>
                <a:latin typeface="Trebuchet MS"/>
                <a:cs typeface="Trebuchet MS"/>
              </a:rPr>
              <a:t>is</a:t>
            </a:r>
            <a:r>
              <a:rPr sz="2400" b="1" spc="-229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-45" dirty="0">
                <a:solidFill>
                  <a:srgbClr val="FFC000"/>
                </a:solidFill>
                <a:latin typeface="Trebuchet MS"/>
                <a:cs typeface="Trebuchet MS"/>
              </a:rPr>
              <a:t>a</a:t>
            </a:r>
            <a:r>
              <a:rPr sz="2400" b="1" spc="-220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-150" dirty="0">
                <a:solidFill>
                  <a:srgbClr val="FFC000"/>
                </a:solidFill>
                <a:latin typeface="Trebuchet MS"/>
                <a:cs typeface="Trebuchet MS"/>
              </a:rPr>
              <a:t>reference</a:t>
            </a:r>
            <a:r>
              <a:rPr sz="2400" b="1" spc="-254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-105" dirty="0">
                <a:solidFill>
                  <a:srgbClr val="FFC000"/>
                </a:solidFill>
                <a:latin typeface="Trebuchet MS"/>
                <a:cs typeface="Trebuchet MS"/>
              </a:rPr>
              <a:t>variable</a:t>
            </a:r>
            <a:r>
              <a:rPr sz="2400" b="1" spc="-229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-110" dirty="0">
                <a:solidFill>
                  <a:srgbClr val="FFC000"/>
                </a:solidFill>
                <a:latin typeface="Trebuchet MS"/>
                <a:cs typeface="Trebuchet MS"/>
              </a:rPr>
              <a:t>or</a:t>
            </a:r>
            <a:r>
              <a:rPr sz="2400" b="1" spc="-225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-65" dirty="0">
                <a:solidFill>
                  <a:srgbClr val="FFC000"/>
                </a:solidFill>
                <a:latin typeface="Trebuchet MS"/>
                <a:cs typeface="Trebuchet MS"/>
              </a:rPr>
              <a:t>alias</a:t>
            </a:r>
            <a:r>
              <a:rPr sz="2400" b="1" spc="-229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-75" dirty="0">
                <a:solidFill>
                  <a:srgbClr val="FFC000"/>
                </a:solidFill>
                <a:latin typeface="Trebuchet MS"/>
                <a:cs typeface="Trebuchet MS"/>
              </a:rPr>
              <a:t>name</a:t>
            </a:r>
            <a:r>
              <a:rPr sz="2400" b="1" spc="-210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-110" dirty="0">
                <a:solidFill>
                  <a:srgbClr val="FFC000"/>
                </a:solidFill>
                <a:latin typeface="Trebuchet MS"/>
                <a:cs typeface="Trebuchet MS"/>
              </a:rPr>
              <a:t>for</a:t>
            </a:r>
            <a:r>
              <a:rPr sz="2400" b="1" spc="-229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-75" dirty="0">
                <a:solidFill>
                  <a:srgbClr val="FFC000"/>
                </a:solidFill>
                <a:latin typeface="Trebuchet MS"/>
                <a:cs typeface="Trebuchet MS"/>
              </a:rPr>
              <a:t>num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400">
              <a:latin typeface="Trebuchet MS"/>
              <a:cs typeface="Trebuchet MS"/>
            </a:endParaRPr>
          </a:p>
          <a:p>
            <a:pPr marL="824865" marR="5080" indent="-812800">
              <a:lnSpc>
                <a:spcPct val="100000"/>
              </a:lnSpc>
              <a:spcBef>
                <a:spcPts val="1860"/>
              </a:spcBef>
            </a:pPr>
            <a:r>
              <a:rPr sz="2000" b="1" spc="5" dirty="0">
                <a:solidFill>
                  <a:srgbClr val="FFFFFF"/>
                </a:solidFill>
                <a:latin typeface="Trebuchet MS"/>
                <a:cs typeface="Trebuchet MS"/>
              </a:rPr>
              <a:t>NOTE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2000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Both</a:t>
            </a:r>
            <a:r>
              <a:rPr sz="2000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num</a:t>
            </a:r>
            <a:r>
              <a:rPr sz="2000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Arial"/>
                <a:cs typeface="Arial"/>
              </a:rPr>
              <a:t>sum</a:t>
            </a:r>
            <a:r>
              <a:rPr sz="2000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refer</a:t>
            </a:r>
            <a:r>
              <a:rPr sz="2000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4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000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same</a:t>
            </a:r>
            <a:r>
              <a:rPr sz="2000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memory</a:t>
            </a:r>
            <a:r>
              <a:rPr sz="20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location.</a:t>
            </a:r>
            <a:r>
              <a:rPr sz="2000" spc="-2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Any</a:t>
            </a:r>
            <a:r>
              <a:rPr sz="2000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10" dirty="0">
                <a:solidFill>
                  <a:srgbClr val="FFFFFF"/>
                </a:solidFill>
                <a:latin typeface="Arial"/>
                <a:cs typeface="Arial"/>
              </a:rPr>
              <a:t>changes</a:t>
            </a:r>
            <a:r>
              <a:rPr sz="2000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made</a:t>
            </a:r>
            <a:r>
              <a:rPr sz="2000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4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000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Arial"/>
                <a:cs typeface="Arial"/>
              </a:rPr>
              <a:t>sum</a:t>
            </a:r>
            <a:r>
              <a:rPr sz="2000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will</a:t>
            </a:r>
            <a:r>
              <a:rPr sz="2000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also  be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reflected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000" spc="-3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num.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5227" y="513664"/>
            <a:ext cx="94100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95" dirty="0"/>
              <a:t>USAGE</a:t>
            </a:r>
            <a:r>
              <a:rPr sz="4800" spc="-665" dirty="0"/>
              <a:t> </a:t>
            </a:r>
            <a:r>
              <a:rPr sz="4800" spc="-80" dirty="0"/>
              <a:t>OF</a:t>
            </a:r>
            <a:r>
              <a:rPr sz="4800" spc="-484" dirty="0"/>
              <a:t> </a:t>
            </a:r>
            <a:r>
              <a:rPr sz="4800" spc="-5" dirty="0"/>
              <a:t>REFERENCE</a:t>
            </a:r>
            <a:r>
              <a:rPr sz="4800" spc="-800" dirty="0"/>
              <a:t> </a:t>
            </a:r>
            <a:r>
              <a:rPr sz="4800" spc="50" dirty="0"/>
              <a:t>VARIABLES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935227" y="1966722"/>
            <a:ext cx="9943465" cy="2585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64515" indent="-457200">
              <a:lnSpc>
                <a:spcPct val="100000"/>
              </a:lnSpc>
              <a:spcBef>
                <a:spcPts val="95"/>
              </a:spcBef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2800" spc="-125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2800" spc="-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method</a:t>
            </a:r>
            <a:r>
              <a:rPr sz="2800" spc="-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14" dirty="0">
                <a:solidFill>
                  <a:srgbClr val="FFFFFF"/>
                </a:solidFill>
                <a:latin typeface="Arial"/>
                <a:cs typeface="Arial"/>
              </a:rPr>
              <a:t>helps</a:t>
            </a:r>
            <a:r>
              <a:rPr sz="2800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3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800" spc="-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returning</a:t>
            </a:r>
            <a:r>
              <a:rPr sz="2800" spc="-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more</a:t>
            </a:r>
            <a:r>
              <a:rPr sz="2800" spc="-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45" dirty="0">
                <a:solidFill>
                  <a:srgbClr val="FFFFFF"/>
                </a:solidFill>
                <a:latin typeface="Arial"/>
                <a:cs typeface="Arial"/>
              </a:rPr>
              <a:t>than</a:t>
            </a:r>
            <a:r>
              <a:rPr sz="2800" spc="-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10" dirty="0">
                <a:solidFill>
                  <a:srgbClr val="FFFFFF"/>
                </a:solidFill>
                <a:latin typeface="Arial"/>
                <a:cs typeface="Arial"/>
              </a:rPr>
              <a:t>one</a:t>
            </a:r>
            <a:r>
              <a:rPr sz="2800" spc="-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10" dirty="0">
                <a:solidFill>
                  <a:srgbClr val="FFFFFF"/>
                </a:solidFill>
                <a:latin typeface="Arial"/>
                <a:cs typeface="Arial"/>
              </a:rPr>
              <a:t>value</a:t>
            </a:r>
            <a:r>
              <a:rPr sz="2800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2800" spc="-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sz="2800" spc="-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20" dirty="0">
                <a:solidFill>
                  <a:srgbClr val="FFFFFF"/>
                </a:solidFill>
                <a:latin typeface="Arial"/>
                <a:cs typeface="Arial"/>
              </a:rPr>
              <a:t>back</a:t>
            </a:r>
            <a:r>
              <a:rPr sz="2800" spc="-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6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800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800" spc="-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70" dirty="0">
                <a:solidFill>
                  <a:srgbClr val="FFFFFF"/>
                </a:solidFill>
                <a:latin typeface="Arial"/>
                <a:cs typeface="Arial"/>
              </a:rPr>
              <a:t>calling</a:t>
            </a:r>
            <a:r>
              <a:rPr sz="2800" spc="-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60" dirty="0">
                <a:solidFill>
                  <a:srgbClr val="FFFFFF"/>
                </a:solidFill>
                <a:latin typeface="Arial"/>
                <a:cs typeface="Arial"/>
              </a:rPr>
              <a:t>program.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Wingdings"/>
              <a:buChar char=""/>
            </a:pPr>
            <a:endParaRPr sz="2900">
              <a:latin typeface="Arial"/>
              <a:cs typeface="Arial"/>
            </a:endParaRPr>
          </a:p>
          <a:p>
            <a:pPr marL="469900" marR="5080" indent="-457200">
              <a:lnSpc>
                <a:spcPct val="100000"/>
              </a:lnSpc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2800" spc="-125" dirty="0">
                <a:solidFill>
                  <a:srgbClr val="FFFFFF"/>
                </a:solidFill>
                <a:latin typeface="Arial"/>
                <a:cs typeface="Arial"/>
              </a:rPr>
              <a:t>When</a:t>
            </a:r>
            <a:r>
              <a:rPr sz="2800" spc="-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75" dirty="0">
                <a:solidFill>
                  <a:srgbClr val="FFFFFF"/>
                </a:solidFill>
                <a:latin typeface="Arial"/>
                <a:cs typeface="Arial"/>
              </a:rPr>
              <a:t>dealing</a:t>
            </a:r>
            <a:r>
              <a:rPr sz="2800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3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800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80" dirty="0">
                <a:solidFill>
                  <a:srgbClr val="FFFFFF"/>
                </a:solidFill>
                <a:latin typeface="Arial"/>
                <a:cs typeface="Arial"/>
              </a:rPr>
              <a:t>large</a:t>
            </a:r>
            <a:r>
              <a:rPr sz="2800" spc="-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75" dirty="0">
                <a:solidFill>
                  <a:srgbClr val="FFFFFF"/>
                </a:solidFill>
                <a:latin typeface="Arial"/>
                <a:cs typeface="Arial"/>
              </a:rPr>
              <a:t>objects</a:t>
            </a:r>
            <a:r>
              <a:rPr sz="2800" spc="-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90" dirty="0">
                <a:solidFill>
                  <a:srgbClr val="FFFFFF"/>
                </a:solidFill>
                <a:latin typeface="Arial"/>
                <a:cs typeface="Arial"/>
              </a:rPr>
              <a:t>reference</a:t>
            </a:r>
            <a:r>
              <a:rPr sz="2800" spc="-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80" dirty="0">
                <a:solidFill>
                  <a:srgbClr val="FFFFFF"/>
                </a:solidFill>
                <a:latin typeface="Arial"/>
                <a:cs typeface="Arial"/>
              </a:rPr>
              <a:t>arguments</a:t>
            </a:r>
            <a:r>
              <a:rPr sz="2800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55" dirty="0">
                <a:solidFill>
                  <a:srgbClr val="FFFFFF"/>
                </a:solidFill>
                <a:latin typeface="Arial"/>
                <a:cs typeface="Arial"/>
              </a:rPr>
              <a:t>speed</a:t>
            </a:r>
            <a:r>
              <a:rPr sz="2800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90" dirty="0">
                <a:solidFill>
                  <a:srgbClr val="FFFFFF"/>
                </a:solidFill>
                <a:latin typeface="Arial"/>
                <a:cs typeface="Arial"/>
              </a:rPr>
              <a:t>up</a:t>
            </a:r>
            <a:r>
              <a:rPr sz="2800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90" dirty="0">
                <a:solidFill>
                  <a:srgbClr val="FFFFFF"/>
                </a:solidFill>
                <a:latin typeface="Arial"/>
                <a:cs typeface="Arial"/>
              </a:rPr>
              <a:t>a  </a:t>
            </a:r>
            <a:r>
              <a:rPr sz="2800" spc="-60" dirty="0">
                <a:solidFill>
                  <a:srgbClr val="FFFFFF"/>
                </a:solidFill>
                <a:latin typeface="Arial"/>
                <a:cs typeface="Arial"/>
              </a:rPr>
              <a:t>program </a:t>
            </a:r>
            <a:r>
              <a:rPr sz="2800" spc="-165" dirty="0">
                <a:solidFill>
                  <a:srgbClr val="FFFFFF"/>
                </a:solidFill>
                <a:latin typeface="Arial"/>
                <a:cs typeface="Arial"/>
              </a:rPr>
              <a:t>because </a:t>
            </a:r>
            <a:r>
              <a:rPr sz="2800" spc="-80" dirty="0">
                <a:solidFill>
                  <a:srgbClr val="FFFFFF"/>
                </a:solidFill>
                <a:latin typeface="Arial"/>
                <a:cs typeface="Arial"/>
              </a:rPr>
              <a:t>instead </a:t>
            </a:r>
            <a:r>
              <a:rPr sz="2800" spc="2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800" spc="-135" dirty="0">
                <a:solidFill>
                  <a:srgbClr val="FFFFFF"/>
                </a:solidFill>
                <a:latin typeface="Arial"/>
                <a:cs typeface="Arial"/>
              </a:rPr>
              <a:t>passing an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entire </a:t>
            </a:r>
            <a:r>
              <a:rPr sz="2800" spc="-80" dirty="0">
                <a:solidFill>
                  <a:srgbClr val="FFFFFF"/>
                </a:solidFill>
                <a:latin typeface="Arial"/>
                <a:cs typeface="Arial"/>
              </a:rPr>
              <a:t>large </a:t>
            </a:r>
            <a:r>
              <a:rPr sz="2800" spc="-45" dirty="0">
                <a:solidFill>
                  <a:srgbClr val="FFFFFF"/>
                </a:solidFill>
                <a:latin typeface="Arial"/>
                <a:cs typeface="Arial"/>
              </a:rPr>
              <a:t>object, </a:t>
            </a:r>
            <a:r>
              <a:rPr sz="2800" spc="-50" dirty="0">
                <a:solidFill>
                  <a:srgbClr val="FFFFFF"/>
                </a:solidFill>
                <a:latin typeface="Arial"/>
                <a:cs typeface="Arial"/>
              </a:rPr>
              <a:t>only  </a:t>
            </a:r>
            <a:r>
              <a:rPr sz="2800" spc="-90" dirty="0">
                <a:solidFill>
                  <a:srgbClr val="FFFFFF"/>
                </a:solidFill>
                <a:latin typeface="Arial"/>
                <a:cs typeface="Arial"/>
              </a:rPr>
              <a:t>reference </a:t>
            </a:r>
            <a:r>
              <a:rPr sz="2800" spc="-155" dirty="0">
                <a:solidFill>
                  <a:srgbClr val="FFFFFF"/>
                </a:solidFill>
                <a:latin typeface="Arial"/>
                <a:cs typeface="Arial"/>
              </a:rPr>
              <a:t>needs </a:t>
            </a:r>
            <a:r>
              <a:rPr sz="2800" spc="6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800" spc="-5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14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800" spc="-155" dirty="0">
                <a:solidFill>
                  <a:srgbClr val="FFFFFF"/>
                </a:solidFill>
                <a:latin typeface="Arial"/>
                <a:cs typeface="Arial"/>
              </a:rPr>
              <a:t>passed.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0427" y="513664"/>
            <a:ext cx="1092581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REFERENCE</a:t>
            </a:r>
            <a:r>
              <a:rPr sz="4800" spc="-700" dirty="0"/>
              <a:t> </a:t>
            </a:r>
            <a:r>
              <a:rPr sz="4800" spc="210" dirty="0"/>
              <a:t>AS</a:t>
            </a:r>
            <a:r>
              <a:rPr sz="4800" spc="-465" dirty="0"/>
              <a:t> </a:t>
            </a:r>
            <a:r>
              <a:rPr sz="4800" spc="20" dirty="0"/>
              <a:t>FUNCTION</a:t>
            </a:r>
            <a:r>
              <a:rPr sz="4800" spc="-680" dirty="0"/>
              <a:t> </a:t>
            </a:r>
            <a:r>
              <a:rPr sz="4800" spc="114" dirty="0"/>
              <a:t>ARGUMENTS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848055" y="1660397"/>
            <a:ext cx="2582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Consider </a:t>
            </a:r>
            <a:r>
              <a:rPr sz="2400" spc="-16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spc="-3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program: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8055" y="2391917"/>
            <a:ext cx="2261870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80" dirty="0">
                <a:solidFill>
                  <a:srgbClr val="FFC000"/>
                </a:solidFill>
                <a:latin typeface="Trebuchet MS"/>
                <a:cs typeface="Trebuchet MS"/>
              </a:rPr>
              <a:t>void </a:t>
            </a:r>
            <a:r>
              <a:rPr sz="2400" b="1" spc="-114" dirty="0">
                <a:solidFill>
                  <a:srgbClr val="FFC000"/>
                </a:solidFill>
                <a:latin typeface="Trebuchet MS"/>
                <a:cs typeface="Trebuchet MS"/>
              </a:rPr>
              <a:t>cube(int</a:t>
            </a:r>
            <a:r>
              <a:rPr sz="2400" b="1" spc="-395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-90" dirty="0">
                <a:solidFill>
                  <a:srgbClr val="FFC000"/>
                </a:solidFill>
                <a:latin typeface="Trebuchet MS"/>
                <a:cs typeface="Trebuchet MS"/>
              </a:rPr>
              <a:t>&amp;x)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b="1" spc="-310" dirty="0">
                <a:solidFill>
                  <a:srgbClr val="FFC000"/>
                </a:solidFill>
                <a:latin typeface="Trebuchet MS"/>
                <a:cs typeface="Trebuchet MS"/>
              </a:rPr>
              <a:t>{ </a:t>
            </a:r>
            <a:r>
              <a:rPr sz="2400" b="1" spc="-110" dirty="0">
                <a:solidFill>
                  <a:srgbClr val="FFC000"/>
                </a:solidFill>
                <a:latin typeface="Trebuchet MS"/>
                <a:cs typeface="Trebuchet MS"/>
              </a:rPr>
              <a:t>x= </a:t>
            </a:r>
            <a:r>
              <a:rPr sz="2400" b="1" spc="15" dirty="0">
                <a:solidFill>
                  <a:srgbClr val="FFC000"/>
                </a:solidFill>
                <a:latin typeface="Trebuchet MS"/>
                <a:cs typeface="Trebuchet MS"/>
              </a:rPr>
              <a:t>x*x*x;</a:t>
            </a:r>
            <a:r>
              <a:rPr sz="2400" b="1" spc="-300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-310" dirty="0">
                <a:solidFill>
                  <a:srgbClr val="FFC000"/>
                </a:solidFill>
                <a:latin typeface="Trebuchet MS"/>
                <a:cs typeface="Trebuchet MS"/>
              </a:rPr>
              <a:t>}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b="1" spc="-80" dirty="0">
                <a:solidFill>
                  <a:srgbClr val="FFC000"/>
                </a:solidFill>
                <a:latin typeface="Trebuchet MS"/>
                <a:cs typeface="Trebuchet MS"/>
              </a:rPr>
              <a:t>void</a:t>
            </a:r>
            <a:r>
              <a:rPr sz="2400" b="1" spc="-250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-100" dirty="0">
                <a:solidFill>
                  <a:srgbClr val="FFC000"/>
                </a:solidFill>
                <a:latin typeface="Trebuchet MS"/>
                <a:cs typeface="Trebuchet MS"/>
              </a:rPr>
              <a:t>main()</a:t>
            </a:r>
            <a:endParaRPr sz="2400">
              <a:latin typeface="Trebuchet MS"/>
              <a:cs typeface="Trebuchet MS"/>
            </a:endParaRPr>
          </a:p>
          <a:p>
            <a:pPr marL="12700" marR="97155">
              <a:lnSpc>
                <a:spcPct val="100000"/>
              </a:lnSpc>
            </a:pPr>
            <a:r>
              <a:rPr sz="2400" b="1" spc="-140" dirty="0">
                <a:solidFill>
                  <a:srgbClr val="FFC000"/>
                </a:solidFill>
                <a:latin typeface="Trebuchet MS"/>
                <a:cs typeface="Trebuchet MS"/>
              </a:rPr>
              <a:t>{int y=10;  </a:t>
            </a:r>
            <a:r>
              <a:rPr sz="2400" b="1" spc="-110" dirty="0">
                <a:solidFill>
                  <a:srgbClr val="FFC000"/>
                </a:solidFill>
                <a:latin typeface="Trebuchet MS"/>
                <a:cs typeface="Trebuchet MS"/>
              </a:rPr>
              <a:t>cout&lt;&lt;y&lt;&lt;endl;  </a:t>
            </a:r>
            <a:r>
              <a:rPr sz="2400" b="1" spc="-120" dirty="0">
                <a:solidFill>
                  <a:srgbClr val="FFC000"/>
                </a:solidFill>
                <a:latin typeface="Trebuchet MS"/>
                <a:cs typeface="Trebuchet MS"/>
              </a:rPr>
              <a:t>cube(y);  </a:t>
            </a:r>
            <a:r>
              <a:rPr sz="2400" b="1" spc="-90" dirty="0">
                <a:solidFill>
                  <a:srgbClr val="FFC000"/>
                </a:solidFill>
                <a:latin typeface="Trebuchet MS"/>
                <a:cs typeface="Trebuchet MS"/>
              </a:rPr>
              <a:t>cout</a:t>
            </a:r>
            <a:r>
              <a:rPr sz="2400" b="1" spc="-130" dirty="0">
                <a:solidFill>
                  <a:srgbClr val="FFC000"/>
                </a:solidFill>
                <a:latin typeface="Trebuchet MS"/>
                <a:cs typeface="Trebuchet MS"/>
              </a:rPr>
              <a:t>&lt;&lt;y&lt;</a:t>
            </a:r>
            <a:r>
              <a:rPr sz="2400" b="1" spc="-140" dirty="0">
                <a:solidFill>
                  <a:srgbClr val="FFC000"/>
                </a:solidFill>
                <a:latin typeface="Trebuchet MS"/>
                <a:cs typeface="Trebuchet MS"/>
              </a:rPr>
              <a:t>&lt;</a:t>
            </a:r>
            <a:r>
              <a:rPr sz="2400" b="1" spc="-100" dirty="0">
                <a:solidFill>
                  <a:srgbClr val="FFC000"/>
                </a:solidFill>
                <a:latin typeface="Trebuchet MS"/>
                <a:cs typeface="Trebuchet MS"/>
              </a:rPr>
              <a:t>en</a:t>
            </a:r>
            <a:r>
              <a:rPr sz="2400" b="1" spc="-95" dirty="0">
                <a:solidFill>
                  <a:srgbClr val="FFC000"/>
                </a:solidFill>
                <a:latin typeface="Trebuchet MS"/>
                <a:cs typeface="Trebuchet MS"/>
              </a:rPr>
              <a:t>d</a:t>
            </a:r>
            <a:r>
              <a:rPr sz="2400" b="1" spc="-110" dirty="0">
                <a:solidFill>
                  <a:srgbClr val="FFC000"/>
                </a:solidFill>
                <a:latin typeface="Trebuchet MS"/>
                <a:cs typeface="Trebuchet MS"/>
              </a:rPr>
              <a:t>l</a:t>
            </a:r>
            <a:r>
              <a:rPr sz="2400" b="1" spc="-220" dirty="0">
                <a:solidFill>
                  <a:srgbClr val="FFC000"/>
                </a:solidFill>
                <a:latin typeface="Trebuchet MS"/>
                <a:cs typeface="Trebuchet MS"/>
              </a:rPr>
              <a:t>;}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857490" y="1636522"/>
            <a:ext cx="3909695" cy="3469640"/>
            <a:chOff x="7857490" y="1636522"/>
            <a:chExt cx="3909695" cy="3469640"/>
          </a:xfrm>
        </p:grpSpPr>
        <p:sp>
          <p:nvSpPr>
            <p:cNvPr id="6" name="object 6"/>
            <p:cNvSpPr/>
            <p:nvPr/>
          </p:nvSpPr>
          <p:spPr>
            <a:xfrm>
              <a:off x="7867650" y="1646682"/>
              <a:ext cx="3889375" cy="3449320"/>
            </a:xfrm>
            <a:custGeom>
              <a:avLst/>
              <a:gdLst/>
              <a:ahLst/>
              <a:cxnLst/>
              <a:rect l="l" t="t" r="r" b="b"/>
              <a:pathLst>
                <a:path w="3889375" h="3449320">
                  <a:moveTo>
                    <a:pt x="3889248" y="0"/>
                  </a:moveTo>
                  <a:lnTo>
                    <a:pt x="0" y="0"/>
                  </a:lnTo>
                  <a:lnTo>
                    <a:pt x="0" y="3448812"/>
                  </a:lnTo>
                  <a:lnTo>
                    <a:pt x="3889248" y="3448812"/>
                  </a:lnTo>
                  <a:lnTo>
                    <a:pt x="3889248" y="0"/>
                  </a:lnTo>
                  <a:close/>
                </a:path>
              </a:pathLst>
            </a:custGeom>
            <a:solidFill>
              <a:srgbClr val="9227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867650" y="1646682"/>
              <a:ext cx="3889375" cy="3449320"/>
            </a:xfrm>
            <a:custGeom>
              <a:avLst/>
              <a:gdLst/>
              <a:ahLst/>
              <a:cxnLst/>
              <a:rect l="l" t="t" r="r" b="b"/>
              <a:pathLst>
                <a:path w="3889375" h="3449320">
                  <a:moveTo>
                    <a:pt x="0" y="3448812"/>
                  </a:moveTo>
                  <a:lnTo>
                    <a:pt x="3889248" y="3448812"/>
                  </a:lnTo>
                  <a:lnTo>
                    <a:pt x="3889248" y="0"/>
                  </a:lnTo>
                  <a:lnTo>
                    <a:pt x="0" y="0"/>
                  </a:lnTo>
                  <a:lnTo>
                    <a:pt x="0" y="3448812"/>
                  </a:lnTo>
                  <a:close/>
                </a:path>
              </a:pathLst>
            </a:custGeom>
            <a:ln w="19812">
              <a:solidFill>
                <a:srgbClr val="6A1A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288274" y="2105405"/>
              <a:ext cx="1103630" cy="1771014"/>
            </a:xfrm>
            <a:custGeom>
              <a:avLst/>
              <a:gdLst/>
              <a:ahLst/>
              <a:cxnLst/>
              <a:rect l="l" t="t" r="r" b="b"/>
              <a:pathLst>
                <a:path w="1103629" h="1771014">
                  <a:moveTo>
                    <a:pt x="1103376" y="0"/>
                  </a:moveTo>
                  <a:lnTo>
                    <a:pt x="0" y="0"/>
                  </a:lnTo>
                  <a:lnTo>
                    <a:pt x="0" y="1770888"/>
                  </a:lnTo>
                  <a:lnTo>
                    <a:pt x="1103376" y="1770888"/>
                  </a:lnTo>
                  <a:lnTo>
                    <a:pt x="110337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88274" y="2105405"/>
              <a:ext cx="1103630" cy="1771014"/>
            </a:xfrm>
            <a:custGeom>
              <a:avLst/>
              <a:gdLst/>
              <a:ahLst/>
              <a:cxnLst/>
              <a:rect l="l" t="t" r="r" b="b"/>
              <a:pathLst>
                <a:path w="1103629" h="1771014">
                  <a:moveTo>
                    <a:pt x="0" y="1770888"/>
                  </a:moveTo>
                  <a:lnTo>
                    <a:pt x="1103376" y="1770888"/>
                  </a:lnTo>
                  <a:lnTo>
                    <a:pt x="1103376" y="0"/>
                  </a:lnTo>
                  <a:lnTo>
                    <a:pt x="0" y="0"/>
                  </a:lnTo>
                  <a:lnTo>
                    <a:pt x="0" y="1770888"/>
                  </a:lnTo>
                  <a:close/>
                </a:path>
              </a:pathLst>
            </a:custGeom>
            <a:ln w="19812">
              <a:solidFill>
                <a:srgbClr val="6A1A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688830" y="2119122"/>
              <a:ext cx="1103630" cy="1769745"/>
            </a:xfrm>
            <a:custGeom>
              <a:avLst/>
              <a:gdLst/>
              <a:ahLst/>
              <a:cxnLst/>
              <a:rect l="l" t="t" r="r" b="b"/>
              <a:pathLst>
                <a:path w="1103629" h="1769745">
                  <a:moveTo>
                    <a:pt x="1103376" y="0"/>
                  </a:moveTo>
                  <a:lnTo>
                    <a:pt x="0" y="0"/>
                  </a:lnTo>
                  <a:lnTo>
                    <a:pt x="0" y="1769364"/>
                  </a:lnTo>
                  <a:lnTo>
                    <a:pt x="1103376" y="1769364"/>
                  </a:lnTo>
                  <a:lnTo>
                    <a:pt x="1103376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688830" y="2119122"/>
              <a:ext cx="1103630" cy="1769745"/>
            </a:xfrm>
            <a:custGeom>
              <a:avLst/>
              <a:gdLst/>
              <a:ahLst/>
              <a:cxnLst/>
              <a:rect l="l" t="t" r="r" b="b"/>
              <a:pathLst>
                <a:path w="1103629" h="1769745">
                  <a:moveTo>
                    <a:pt x="0" y="1769364"/>
                  </a:moveTo>
                  <a:lnTo>
                    <a:pt x="1103376" y="1769364"/>
                  </a:lnTo>
                  <a:lnTo>
                    <a:pt x="1103376" y="0"/>
                  </a:lnTo>
                  <a:lnTo>
                    <a:pt x="0" y="0"/>
                  </a:lnTo>
                  <a:lnTo>
                    <a:pt x="0" y="1769364"/>
                  </a:lnTo>
                  <a:close/>
                </a:path>
              </a:pathLst>
            </a:custGeom>
            <a:ln w="19812">
              <a:solidFill>
                <a:srgbClr val="6A1A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608314" y="2702813"/>
              <a:ext cx="536575" cy="434340"/>
            </a:xfrm>
            <a:custGeom>
              <a:avLst/>
              <a:gdLst/>
              <a:ahLst/>
              <a:cxnLst/>
              <a:rect l="l" t="t" r="r" b="b"/>
              <a:pathLst>
                <a:path w="536575" h="434339">
                  <a:moveTo>
                    <a:pt x="464057" y="0"/>
                  </a:moveTo>
                  <a:lnTo>
                    <a:pt x="72389" y="0"/>
                  </a:lnTo>
                  <a:lnTo>
                    <a:pt x="44201" y="5685"/>
                  </a:lnTo>
                  <a:lnTo>
                    <a:pt x="21193" y="21193"/>
                  </a:lnTo>
                  <a:lnTo>
                    <a:pt x="5685" y="44201"/>
                  </a:lnTo>
                  <a:lnTo>
                    <a:pt x="0" y="72389"/>
                  </a:lnTo>
                  <a:lnTo>
                    <a:pt x="0" y="361950"/>
                  </a:lnTo>
                  <a:lnTo>
                    <a:pt x="5685" y="390138"/>
                  </a:lnTo>
                  <a:lnTo>
                    <a:pt x="21193" y="413146"/>
                  </a:lnTo>
                  <a:lnTo>
                    <a:pt x="44201" y="428654"/>
                  </a:lnTo>
                  <a:lnTo>
                    <a:pt x="72389" y="434339"/>
                  </a:lnTo>
                  <a:lnTo>
                    <a:pt x="464057" y="434339"/>
                  </a:lnTo>
                  <a:lnTo>
                    <a:pt x="492246" y="428654"/>
                  </a:lnTo>
                  <a:lnTo>
                    <a:pt x="515254" y="413146"/>
                  </a:lnTo>
                  <a:lnTo>
                    <a:pt x="530762" y="390138"/>
                  </a:lnTo>
                  <a:lnTo>
                    <a:pt x="536447" y="361950"/>
                  </a:lnTo>
                  <a:lnTo>
                    <a:pt x="536447" y="72389"/>
                  </a:lnTo>
                  <a:lnTo>
                    <a:pt x="530762" y="44201"/>
                  </a:lnTo>
                  <a:lnTo>
                    <a:pt x="515254" y="21193"/>
                  </a:lnTo>
                  <a:lnTo>
                    <a:pt x="492246" y="5685"/>
                  </a:lnTo>
                  <a:lnTo>
                    <a:pt x="464057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608314" y="2702813"/>
              <a:ext cx="536575" cy="434340"/>
            </a:xfrm>
            <a:custGeom>
              <a:avLst/>
              <a:gdLst/>
              <a:ahLst/>
              <a:cxnLst/>
              <a:rect l="l" t="t" r="r" b="b"/>
              <a:pathLst>
                <a:path w="536575" h="434339">
                  <a:moveTo>
                    <a:pt x="0" y="72389"/>
                  </a:moveTo>
                  <a:lnTo>
                    <a:pt x="5685" y="44201"/>
                  </a:lnTo>
                  <a:lnTo>
                    <a:pt x="21193" y="21193"/>
                  </a:lnTo>
                  <a:lnTo>
                    <a:pt x="44201" y="5685"/>
                  </a:lnTo>
                  <a:lnTo>
                    <a:pt x="72389" y="0"/>
                  </a:lnTo>
                  <a:lnTo>
                    <a:pt x="464057" y="0"/>
                  </a:lnTo>
                  <a:lnTo>
                    <a:pt x="492246" y="5685"/>
                  </a:lnTo>
                  <a:lnTo>
                    <a:pt x="515254" y="21193"/>
                  </a:lnTo>
                  <a:lnTo>
                    <a:pt x="530762" y="44201"/>
                  </a:lnTo>
                  <a:lnTo>
                    <a:pt x="536447" y="72389"/>
                  </a:lnTo>
                  <a:lnTo>
                    <a:pt x="536447" y="361950"/>
                  </a:lnTo>
                  <a:lnTo>
                    <a:pt x="530762" y="390138"/>
                  </a:lnTo>
                  <a:lnTo>
                    <a:pt x="515254" y="413146"/>
                  </a:lnTo>
                  <a:lnTo>
                    <a:pt x="492246" y="428654"/>
                  </a:lnTo>
                  <a:lnTo>
                    <a:pt x="464057" y="434339"/>
                  </a:lnTo>
                  <a:lnTo>
                    <a:pt x="72389" y="434339"/>
                  </a:lnTo>
                  <a:lnTo>
                    <a:pt x="44201" y="428654"/>
                  </a:lnTo>
                  <a:lnTo>
                    <a:pt x="21193" y="413146"/>
                  </a:lnTo>
                  <a:lnTo>
                    <a:pt x="5685" y="390138"/>
                  </a:lnTo>
                  <a:lnTo>
                    <a:pt x="0" y="361950"/>
                  </a:lnTo>
                  <a:lnTo>
                    <a:pt x="0" y="72389"/>
                  </a:lnTo>
                  <a:close/>
                </a:path>
              </a:pathLst>
            </a:custGeom>
            <a:ln w="19812">
              <a:solidFill>
                <a:srgbClr val="6A1A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0151109" y="2702433"/>
            <a:ext cx="172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b="1" spc="-75" dirty="0">
                <a:latin typeface="Trebuchet MS"/>
                <a:cs typeface="Trebuchet MS"/>
              </a:rPr>
              <a:t>x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153906" y="2772155"/>
            <a:ext cx="1844675" cy="1587500"/>
          </a:xfrm>
          <a:custGeom>
            <a:avLst/>
            <a:gdLst/>
            <a:ahLst/>
            <a:cxnLst/>
            <a:rect l="l" t="t" r="r" b="b"/>
            <a:pathLst>
              <a:path w="1844675" h="1587500">
                <a:moveTo>
                  <a:pt x="904875" y="133731"/>
                </a:moveTo>
                <a:lnTo>
                  <a:pt x="466979" y="133731"/>
                </a:lnTo>
                <a:lnTo>
                  <a:pt x="466979" y="57912"/>
                </a:lnTo>
                <a:lnTo>
                  <a:pt x="466979" y="43434"/>
                </a:lnTo>
                <a:lnTo>
                  <a:pt x="466979" y="35433"/>
                </a:lnTo>
                <a:lnTo>
                  <a:pt x="460375" y="28956"/>
                </a:lnTo>
                <a:lnTo>
                  <a:pt x="86868" y="28956"/>
                </a:lnTo>
                <a:lnTo>
                  <a:pt x="86868" y="0"/>
                </a:lnTo>
                <a:lnTo>
                  <a:pt x="0" y="43434"/>
                </a:lnTo>
                <a:lnTo>
                  <a:pt x="86868" y="86868"/>
                </a:lnTo>
                <a:lnTo>
                  <a:pt x="86868" y="57912"/>
                </a:lnTo>
                <a:lnTo>
                  <a:pt x="438023" y="57912"/>
                </a:lnTo>
                <a:lnTo>
                  <a:pt x="438023" y="156083"/>
                </a:lnTo>
                <a:lnTo>
                  <a:pt x="444500" y="162687"/>
                </a:lnTo>
                <a:lnTo>
                  <a:pt x="904875" y="162687"/>
                </a:lnTo>
                <a:lnTo>
                  <a:pt x="904875" y="148209"/>
                </a:lnTo>
                <a:lnTo>
                  <a:pt x="904875" y="133731"/>
                </a:lnTo>
                <a:close/>
              </a:path>
              <a:path w="1844675" h="1587500">
                <a:moveTo>
                  <a:pt x="1844421" y="1587246"/>
                </a:moveTo>
                <a:lnTo>
                  <a:pt x="1840712" y="1526032"/>
                </a:lnTo>
                <a:lnTo>
                  <a:pt x="1837944" y="1480185"/>
                </a:lnTo>
                <a:lnTo>
                  <a:pt x="1810245" y="1496199"/>
                </a:lnTo>
                <a:lnTo>
                  <a:pt x="1150747" y="356997"/>
                </a:lnTo>
                <a:lnTo>
                  <a:pt x="1123061" y="372999"/>
                </a:lnTo>
                <a:lnTo>
                  <a:pt x="1782559" y="1512201"/>
                </a:lnTo>
                <a:lnTo>
                  <a:pt x="1754886" y="1528191"/>
                </a:lnTo>
                <a:lnTo>
                  <a:pt x="1844421" y="15872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650221" y="4259071"/>
            <a:ext cx="20085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No 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separate</a:t>
            </a:r>
            <a:r>
              <a:rPr sz="1800" spc="-3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memory  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allocated </a:t>
            </a:r>
            <a:r>
              <a:rPr sz="1800" spc="3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800" spc="-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x.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0427" y="5420969"/>
            <a:ext cx="6725284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above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program 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reference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y 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000" spc="-110" dirty="0">
                <a:solidFill>
                  <a:srgbClr val="FFFFFF"/>
                </a:solidFill>
                <a:latin typeface="Arial"/>
                <a:cs typeface="Arial"/>
              </a:rPr>
              <a:t>passed. 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No 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separate 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memory</a:t>
            </a:r>
            <a:r>
              <a:rPr sz="2000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000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allocated</a:t>
            </a:r>
            <a:r>
              <a:rPr sz="2000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4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000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2000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2000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will</a:t>
            </a:r>
            <a:r>
              <a:rPr sz="2000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0" dirty="0">
                <a:solidFill>
                  <a:srgbClr val="FFFFFF"/>
                </a:solidFill>
                <a:latin typeface="Arial"/>
                <a:cs typeface="Arial"/>
              </a:rPr>
              <a:t>share</a:t>
            </a:r>
            <a:r>
              <a:rPr sz="2000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same</a:t>
            </a:r>
            <a:r>
              <a:rPr sz="2000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memory</a:t>
            </a:r>
            <a:r>
              <a:rPr sz="2000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60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2000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y.  </a:t>
            </a:r>
            <a:r>
              <a:rPr sz="2000" spc="-110" dirty="0">
                <a:solidFill>
                  <a:srgbClr val="FFFFFF"/>
                </a:solidFill>
                <a:latin typeface="Arial"/>
                <a:cs typeface="Arial"/>
              </a:rPr>
              <a:t>Thus</a:t>
            </a:r>
            <a:r>
              <a:rPr sz="2000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5" dirty="0">
                <a:solidFill>
                  <a:srgbClr val="FFFFFF"/>
                </a:solidFill>
                <a:latin typeface="Arial"/>
                <a:cs typeface="Arial"/>
              </a:rPr>
              <a:t>changes</a:t>
            </a:r>
            <a:r>
              <a:rPr sz="2000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made</a:t>
            </a:r>
            <a:r>
              <a:rPr sz="2000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4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000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2000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will</a:t>
            </a:r>
            <a:r>
              <a:rPr sz="2000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also</a:t>
            </a:r>
            <a:r>
              <a:rPr sz="2000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000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reflected</a:t>
            </a:r>
            <a:r>
              <a:rPr sz="2000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000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y.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714993" y="2771394"/>
            <a:ext cx="345440" cy="306070"/>
          </a:xfrm>
          <a:custGeom>
            <a:avLst/>
            <a:gdLst/>
            <a:ahLst/>
            <a:cxnLst/>
            <a:rect l="l" t="t" r="r" b="b"/>
            <a:pathLst>
              <a:path w="345440" h="306069">
                <a:moveTo>
                  <a:pt x="0" y="0"/>
                </a:moveTo>
                <a:lnTo>
                  <a:pt x="345185" y="305942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613393" y="2390429"/>
            <a:ext cx="478155" cy="107823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35"/>
              </a:spcBef>
            </a:pPr>
            <a:r>
              <a:rPr sz="1800" b="1" spc="-145" dirty="0">
                <a:latin typeface="Trebuchet MS"/>
                <a:cs typeface="Trebuchet MS"/>
              </a:rPr>
              <a:t>1000</a:t>
            </a:r>
            <a:endParaRPr sz="1800">
              <a:latin typeface="Trebuchet MS"/>
              <a:cs typeface="Trebuchet MS"/>
            </a:endParaRPr>
          </a:p>
          <a:p>
            <a:pPr marL="108585">
              <a:lnSpc>
                <a:spcPct val="100000"/>
              </a:lnSpc>
              <a:spcBef>
                <a:spcPts val="175"/>
              </a:spcBef>
            </a:pPr>
            <a:r>
              <a:rPr sz="2400" b="1" spc="-195" dirty="0">
                <a:solidFill>
                  <a:srgbClr val="FFFFFF"/>
                </a:solidFill>
                <a:latin typeface="Trebuchet MS"/>
                <a:cs typeface="Trebuchet MS"/>
              </a:rPr>
              <a:t>10</a:t>
            </a:r>
            <a:endParaRPr sz="2400">
              <a:latin typeface="Trebuchet MS"/>
              <a:cs typeface="Trebuchet MS"/>
            </a:endParaRPr>
          </a:p>
          <a:p>
            <a:pPr marL="201930">
              <a:lnSpc>
                <a:spcPct val="100000"/>
              </a:lnSpc>
              <a:spcBef>
                <a:spcPts val="535"/>
              </a:spcBef>
            </a:pPr>
            <a:r>
              <a:rPr sz="2000" b="1" spc="-40" dirty="0">
                <a:latin typeface="Trebuchet MS"/>
                <a:cs typeface="Trebuchet MS"/>
              </a:rPr>
              <a:t>y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866888" y="5225796"/>
            <a:ext cx="3700779" cy="922019"/>
          </a:xfrm>
          <a:prstGeom prst="rect">
            <a:avLst/>
          </a:prstGeom>
          <a:solidFill>
            <a:srgbClr val="000000"/>
          </a:solidFill>
          <a:ln w="9144">
            <a:solidFill>
              <a:srgbClr val="FFC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0"/>
              </a:spcBef>
            </a:pP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OUTPUT:</a:t>
            </a:r>
            <a:endParaRPr sz="180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1800" spc="-145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1000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0427" y="513664"/>
            <a:ext cx="663829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55" dirty="0"/>
              <a:t>RETURN </a:t>
            </a:r>
            <a:r>
              <a:rPr sz="4800" spc="114" dirty="0"/>
              <a:t>BY</a:t>
            </a:r>
            <a:r>
              <a:rPr sz="4800" spc="-1030" dirty="0"/>
              <a:t> </a:t>
            </a:r>
            <a:r>
              <a:rPr sz="4800" spc="-5" dirty="0"/>
              <a:t>REFERENCE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7857490" y="1636522"/>
            <a:ext cx="3909695" cy="3469640"/>
            <a:chOff x="7857490" y="1636522"/>
            <a:chExt cx="3909695" cy="3469640"/>
          </a:xfrm>
        </p:grpSpPr>
        <p:sp>
          <p:nvSpPr>
            <p:cNvPr id="4" name="object 4"/>
            <p:cNvSpPr/>
            <p:nvPr/>
          </p:nvSpPr>
          <p:spPr>
            <a:xfrm>
              <a:off x="7867650" y="1646682"/>
              <a:ext cx="3889375" cy="3449320"/>
            </a:xfrm>
            <a:custGeom>
              <a:avLst/>
              <a:gdLst/>
              <a:ahLst/>
              <a:cxnLst/>
              <a:rect l="l" t="t" r="r" b="b"/>
              <a:pathLst>
                <a:path w="3889375" h="3449320">
                  <a:moveTo>
                    <a:pt x="3889248" y="0"/>
                  </a:moveTo>
                  <a:lnTo>
                    <a:pt x="0" y="0"/>
                  </a:lnTo>
                  <a:lnTo>
                    <a:pt x="0" y="3448812"/>
                  </a:lnTo>
                  <a:lnTo>
                    <a:pt x="3889248" y="3448812"/>
                  </a:lnTo>
                  <a:lnTo>
                    <a:pt x="3889248" y="0"/>
                  </a:lnTo>
                  <a:close/>
                </a:path>
              </a:pathLst>
            </a:custGeom>
            <a:solidFill>
              <a:srgbClr val="9227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867650" y="1646682"/>
              <a:ext cx="3889375" cy="3449320"/>
            </a:xfrm>
            <a:custGeom>
              <a:avLst/>
              <a:gdLst/>
              <a:ahLst/>
              <a:cxnLst/>
              <a:rect l="l" t="t" r="r" b="b"/>
              <a:pathLst>
                <a:path w="3889375" h="3449320">
                  <a:moveTo>
                    <a:pt x="0" y="3448812"/>
                  </a:moveTo>
                  <a:lnTo>
                    <a:pt x="3889248" y="3448812"/>
                  </a:lnTo>
                  <a:lnTo>
                    <a:pt x="3889248" y="0"/>
                  </a:lnTo>
                  <a:lnTo>
                    <a:pt x="0" y="0"/>
                  </a:lnTo>
                  <a:lnTo>
                    <a:pt x="0" y="3448812"/>
                  </a:lnTo>
                  <a:close/>
                </a:path>
              </a:pathLst>
            </a:custGeom>
            <a:ln w="19812">
              <a:solidFill>
                <a:srgbClr val="6A1A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288274" y="2105405"/>
              <a:ext cx="1103630" cy="2032000"/>
            </a:xfrm>
            <a:custGeom>
              <a:avLst/>
              <a:gdLst/>
              <a:ahLst/>
              <a:cxnLst/>
              <a:rect l="l" t="t" r="r" b="b"/>
              <a:pathLst>
                <a:path w="1103629" h="2032000">
                  <a:moveTo>
                    <a:pt x="1103376" y="0"/>
                  </a:moveTo>
                  <a:lnTo>
                    <a:pt x="0" y="0"/>
                  </a:lnTo>
                  <a:lnTo>
                    <a:pt x="0" y="2031492"/>
                  </a:lnTo>
                  <a:lnTo>
                    <a:pt x="1103376" y="2031492"/>
                  </a:lnTo>
                  <a:lnTo>
                    <a:pt x="110337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288274" y="2105405"/>
              <a:ext cx="1103630" cy="2032000"/>
            </a:xfrm>
            <a:custGeom>
              <a:avLst/>
              <a:gdLst/>
              <a:ahLst/>
              <a:cxnLst/>
              <a:rect l="l" t="t" r="r" b="b"/>
              <a:pathLst>
                <a:path w="1103629" h="2032000">
                  <a:moveTo>
                    <a:pt x="0" y="2031492"/>
                  </a:moveTo>
                  <a:lnTo>
                    <a:pt x="1103376" y="2031492"/>
                  </a:lnTo>
                  <a:lnTo>
                    <a:pt x="1103376" y="0"/>
                  </a:lnTo>
                  <a:lnTo>
                    <a:pt x="0" y="0"/>
                  </a:lnTo>
                  <a:lnTo>
                    <a:pt x="0" y="2031492"/>
                  </a:lnTo>
                  <a:close/>
                </a:path>
              </a:pathLst>
            </a:custGeom>
            <a:ln w="19812">
              <a:solidFill>
                <a:srgbClr val="6A1A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688830" y="2119122"/>
              <a:ext cx="1103630" cy="1769745"/>
            </a:xfrm>
            <a:custGeom>
              <a:avLst/>
              <a:gdLst/>
              <a:ahLst/>
              <a:cxnLst/>
              <a:rect l="l" t="t" r="r" b="b"/>
              <a:pathLst>
                <a:path w="1103629" h="1769745">
                  <a:moveTo>
                    <a:pt x="1103376" y="0"/>
                  </a:moveTo>
                  <a:lnTo>
                    <a:pt x="0" y="0"/>
                  </a:lnTo>
                  <a:lnTo>
                    <a:pt x="0" y="1769364"/>
                  </a:lnTo>
                  <a:lnTo>
                    <a:pt x="1103376" y="1769364"/>
                  </a:lnTo>
                  <a:lnTo>
                    <a:pt x="1103376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688830" y="2119122"/>
              <a:ext cx="1103630" cy="1769745"/>
            </a:xfrm>
            <a:custGeom>
              <a:avLst/>
              <a:gdLst/>
              <a:ahLst/>
              <a:cxnLst/>
              <a:rect l="l" t="t" r="r" b="b"/>
              <a:pathLst>
                <a:path w="1103629" h="1769745">
                  <a:moveTo>
                    <a:pt x="0" y="1769364"/>
                  </a:moveTo>
                  <a:lnTo>
                    <a:pt x="1103376" y="1769364"/>
                  </a:lnTo>
                  <a:lnTo>
                    <a:pt x="1103376" y="0"/>
                  </a:lnTo>
                  <a:lnTo>
                    <a:pt x="0" y="0"/>
                  </a:lnTo>
                  <a:lnTo>
                    <a:pt x="0" y="1769364"/>
                  </a:lnTo>
                  <a:close/>
                </a:path>
              </a:pathLst>
            </a:custGeom>
            <a:ln w="19812">
              <a:solidFill>
                <a:srgbClr val="6A1A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608314" y="2702813"/>
              <a:ext cx="536575" cy="434340"/>
            </a:xfrm>
            <a:custGeom>
              <a:avLst/>
              <a:gdLst/>
              <a:ahLst/>
              <a:cxnLst/>
              <a:rect l="l" t="t" r="r" b="b"/>
              <a:pathLst>
                <a:path w="536575" h="434339">
                  <a:moveTo>
                    <a:pt x="464057" y="0"/>
                  </a:moveTo>
                  <a:lnTo>
                    <a:pt x="72389" y="0"/>
                  </a:lnTo>
                  <a:lnTo>
                    <a:pt x="44201" y="5685"/>
                  </a:lnTo>
                  <a:lnTo>
                    <a:pt x="21193" y="21193"/>
                  </a:lnTo>
                  <a:lnTo>
                    <a:pt x="5685" y="44201"/>
                  </a:lnTo>
                  <a:lnTo>
                    <a:pt x="0" y="72389"/>
                  </a:lnTo>
                  <a:lnTo>
                    <a:pt x="0" y="361950"/>
                  </a:lnTo>
                  <a:lnTo>
                    <a:pt x="5685" y="390138"/>
                  </a:lnTo>
                  <a:lnTo>
                    <a:pt x="21193" y="413146"/>
                  </a:lnTo>
                  <a:lnTo>
                    <a:pt x="44201" y="428654"/>
                  </a:lnTo>
                  <a:lnTo>
                    <a:pt x="72389" y="434339"/>
                  </a:lnTo>
                  <a:lnTo>
                    <a:pt x="464057" y="434339"/>
                  </a:lnTo>
                  <a:lnTo>
                    <a:pt x="492246" y="428654"/>
                  </a:lnTo>
                  <a:lnTo>
                    <a:pt x="515254" y="413146"/>
                  </a:lnTo>
                  <a:lnTo>
                    <a:pt x="530762" y="390138"/>
                  </a:lnTo>
                  <a:lnTo>
                    <a:pt x="536447" y="361950"/>
                  </a:lnTo>
                  <a:lnTo>
                    <a:pt x="536447" y="72389"/>
                  </a:lnTo>
                  <a:lnTo>
                    <a:pt x="530762" y="44201"/>
                  </a:lnTo>
                  <a:lnTo>
                    <a:pt x="515254" y="21193"/>
                  </a:lnTo>
                  <a:lnTo>
                    <a:pt x="492246" y="5685"/>
                  </a:lnTo>
                  <a:lnTo>
                    <a:pt x="464057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608314" y="2702813"/>
              <a:ext cx="536575" cy="434340"/>
            </a:xfrm>
            <a:custGeom>
              <a:avLst/>
              <a:gdLst/>
              <a:ahLst/>
              <a:cxnLst/>
              <a:rect l="l" t="t" r="r" b="b"/>
              <a:pathLst>
                <a:path w="536575" h="434339">
                  <a:moveTo>
                    <a:pt x="0" y="72389"/>
                  </a:moveTo>
                  <a:lnTo>
                    <a:pt x="5685" y="44201"/>
                  </a:lnTo>
                  <a:lnTo>
                    <a:pt x="21193" y="21193"/>
                  </a:lnTo>
                  <a:lnTo>
                    <a:pt x="44201" y="5685"/>
                  </a:lnTo>
                  <a:lnTo>
                    <a:pt x="72389" y="0"/>
                  </a:lnTo>
                  <a:lnTo>
                    <a:pt x="464057" y="0"/>
                  </a:lnTo>
                  <a:lnTo>
                    <a:pt x="492246" y="5685"/>
                  </a:lnTo>
                  <a:lnTo>
                    <a:pt x="515254" y="21193"/>
                  </a:lnTo>
                  <a:lnTo>
                    <a:pt x="530762" y="44201"/>
                  </a:lnTo>
                  <a:lnTo>
                    <a:pt x="536447" y="72389"/>
                  </a:lnTo>
                  <a:lnTo>
                    <a:pt x="536447" y="361950"/>
                  </a:lnTo>
                  <a:lnTo>
                    <a:pt x="530762" y="390138"/>
                  </a:lnTo>
                  <a:lnTo>
                    <a:pt x="515254" y="413146"/>
                  </a:lnTo>
                  <a:lnTo>
                    <a:pt x="492246" y="428654"/>
                  </a:lnTo>
                  <a:lnTo>
                    <a:pt x="464057" y="434339"/>
                  </a:lnTo>
                  <a:lnTo>
                    <a:pt x="72389" y="434339"/>
                  </a:lnTo>
                  <a:lnTo>
                    <a:pt x="44201" y="428654"/>
                  </a:lnTo>
                  <a:lnTo>
                    <a:pt x="21193" y="413146"/>
                  </a:lnTo>
                  <a:lnTo>
                    <a:pt x="5685" y="390138"/>
                  </a:lnTo>
                  <a:lnTo>
                    <a:pt x="0" y="361950"/>
                  </a:lnTo>
                  <a:lnTo>
                    <a:pt x="0" y="72389"/>
                  </a:lnTo>
                  <a:close/>
                </a:path>
              </a:pathLst>
            </a:custGeom>
            <a:ln w="19812">
              <a:solidFill>
                <a:srgbClr val="6A1A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0151109" y="2702433"/>
            <a:ext cx="172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b="1" spc="-75" dirty="0">
                <a:latin typeface="Trebuchet MS"/>
                <a:cs typeface="Trebuchet MS"/>
              </a:rPr>
              <a:t>x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153906" y="2772155"/>
            <a:ext cx="1844675" cy="1587500"/>
          </a:xfrm>
          <a:custGeom>
            <a:avLst/>
            <a:gdLst/>
            <a:ahLst/>
            <a:cxnLst/>
            <a:rect l="l" t="t" r="r" b="b"/>
            <a:pathLst>
              <a:path w="1844675" h="1587500">
                <a:moveTo>
                  <a:pt x="904875" y="133731"/>
                </a:moveTo>
                <a:lnTo>
                  <a:pt x="466979" y="133731"/>
                </a:lnTo>
                <a:lnTo>
                  <a:pt x="466979" y="57912"/>
                </a:lnTo>
                <a:lnTo>
                  <a:pt x="466979" y="43434"/>
                </a:lnTo>
                <a:lnTo>
                  <a:pt x="466979" y="35433"/>
                </a:lnTo>
                <a:lnTo>
                  <a:pt x="460375" y="28956"/>
                </a:lnTo>
                <a:lnTo>
                  <a:pt x="86868" y="28956"/>
                </a:lnTo>
                <a:lnTo>
                  <a:pt x="86868" y="0"/>
                </a:lnTo>
                <a:lnTo>
                  <a:pt x="0" y="43434"/>
                </a:lnTo>
                <a:lnTo>
                  <a:pt x="86868" y="86868"/>
                </a:lnTo>
                <a:lnTo>
                  <a:pt x="86868" y="57912"/>
                </a:lnTo>
                <a:lnTo>
                  <a:pt x="438023" y="57912"/>
                </a:lnTo>
                <a:lnTo>
                  <a:pt x="438023" y="156083"/>
                </a:lnTo>
                <a:lnTo>
                  <a:pt x="444500" y="162687"/>
                </a:lnTo>
                <a:lnTo>
                  <a:pt x="904875" y="162687"/>
                </a:lnTo>
                <a:lnTo>
                  <a:pt x="904875" y="148209"/>
                </a:lnTo>
                <a:lnTo>
                  <a:pt x="904875" y="133731"/>
                </a:lnTo>
                <a:close/>
              </a:path>
              <a:path w="1844675" h="1587500">
                <a:moveTo>
                  <a:pt x="1844421" y="1587246"/>
                </a:moveTo>
                <a:lnTo>
                  <a:pt x="1840712" y="1526032"/>
                </a:lnTo>
                <a:lnTo>
                  <a:pt x="1837944" y="1480185"/>
                </a:lnTo>
                <a:lnTo>
                  <a:pt x="1810245" y="1496199"/>
                </a:lnTo>
                <a:lnTo>
                  <a:pt x="1150747" y="356997"/>
                </a:lnTo>
                <a:lnTo>
                  <a:pt x="1123061" y="372999"/>
                </a:lnTo>
                <a:lnTo>
                  <a:pt x="1782559" y="1512201"/>
                </a:lnTo>
                <a:lnTo>
                  <a:pt x="1754886" y="1528191"/>
                </a:lnTo>
                <a:lnTo>
                  <a:pt x="1844421" y="15872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650221" y="4259071"/>
            <a:ext cx="20085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No 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separate</a:t>
            </a:r>
            <a:r>
              <a:rPr sz="1800" spc="-3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memory  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allocated </a:t>
            </a:r>
            <a:r>
              <a:rPr sz="1800" spc="3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800" spc="-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x.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4299" y="5445963"/>
            <a:ext cx="1129665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400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sz="2400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call</a:t>
            </a:r>
            <a:r>
              <a:rPr sz="2400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statement</a:t>
            </a:r>
            <a:r>
              <a:rPr sz="2400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firstly</a:t>
            </a:r>
            <a:r>
              <a:rPr sz="2400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sz="2400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call</a:t>
            </a:r>
            <a:r>
              <a:rPr sz="2400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400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evaluated</a:t>
            </a:r>
            <a:r>
              <a:rPr sz="2400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400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FFFFFF"/>
                </a:solidFill>
                <a:latin typeface="Arial"/>
                <a:cs typeface="Arial"/>
              </a:rPr>
              <a:t>value</a:t>
            </a:r>
            <a:r>
              <a:rPr sz="2400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2400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400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changed 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400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1000.</a:t>
            </a:r>
            <a:r>
              <a:rPr sz="2400" spc="-3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Then</a:t>
            </a:r>
            <a:r>
              <a:rPr sz="2400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sz="2400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returns</a:t>
            </a:r>
            <a:r>
              <a:rPr sz="2400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reference</a:t>
            </a:r>
            <a:r>
              <a:rPr sz="240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2400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which</a:t>
            </a:r>
            <a:r>
              <a:rPr sz="2400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400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nothing</a:t>
            </a:r>
            <a:r>
              <a:rPr sz="2400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but</a:t>
            </a:r>
            <a:r>
              <a:rPr sz="2400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y.</a:t>
            </a:r>
            <a:r>
              <a:rPr sz="2400" spc="-3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35" dirty="0">
                <a:solidFill>
                  <a:srgbClr val="FFFFFF"/>
                </a:solidFill>
                <a:latin typeface="Arial"/>
                <a:cs typeface="Arial"/>
              </a:rPr>
              <a:t>Thus</a:t>
            </a:r>
            <a:r>
              <a:rPr sz="2400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function 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call</a:t>
            </a:r>
            <a:r>
              <a:rPr sz="2400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becomes</a:t>
            </a:r>
            <a:r>
              <a:rPr sz="240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equivalent</a:t>
            </a:r>
            <a:r>
              <a:rPr sz="2400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400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90" dirty="0">
                <a:solidFill>
                  <a:srgbClr val="FFC000"/>
                </a:solidFill>
                <a:latin typeface="Trebuchet MS"/>
                <a:cs typeface="Trebuchet MS"/>
              </a:rPr>
              <a:t>y=num;</a:t>
            </a:r>
            <a:r>
              <a:rPr sz="2400" b="1" spc="-225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2400" spc="-2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60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2400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6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result</a:t>
            </a:r>
            <a:r>
              <a:rPr sz="2400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FFFFFF"/>
                </a:solidFill>
                <a:latin typeface="Arial"/>
                <a:cs typeface="Arial"/>
              </a:rPr>
              <a:t>value</a:t>
            </a:r>
            <a:r>
              <a:rPr sz="2400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400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becomes</a:t>
            </a:r>
            <a:r>
              <a:rPr sz="240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equal</a:t>
            </a:r>
            <a:r>
              <a:rPr sz="2400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400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5.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566404" y="2375916"/>
            <a:ext cx="619125" cy="1522730"/>
            <a:chOff x="8566404" y="2375916"/>
            <a:chExt cx="619125" cy="1522730"/>
          </a:xfrm>
        </p:grpSpPr>
        <p:sp>
          <p:nvSpPr>
            <p:cNvPr id="17" name="object 17"/>
            <p:cNvSpPr/>
            <p:nvPr/>
          </p:nvSpPr>
          <p:spPr>
            <a:xfrm>
              <a:off x="8714994" y="2771394"/>
              <a:ext cx="345440" cy="306070"/>
            </a:xfrm>
            <a:custGeom>
              <a:avLst/>
              <a:gdLst/>
              <a:ahLst/>
              <a:cxnLst/>
              <a:rect l="l" t="t" r="r" b="b"/>
              <a:pathLst>
                <a:path w="345440" h="306069">
                  <a:moveTo>
                    <a:pt x="0" y="0"/>
                  </a:moveTo>
                  <a:lnTo>
                    <a:pt x="345185" y="305942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576310" y="3521202"/>
              <a:ext cx="599440" cy="367665"/>
            </a:xfrm>
            <a:custGeom>
              <a:avLst/>
              <a:gdLst/>
              <a:ahLst/>
              <a:cxnLst/>
              <a:rect l="l" t="t" r="r" b="b"/>
              <a:pathLst>
                <a:path w="599440" h="367664">
                  <a:moveTo>
                    <a:pt x="537718" y="0"/>
                  </a:moveTo>
                  <a:lnTo>
                    <a:pt x="61214" y="0"/>
                  </a:lnTo>
                  <a:lnTo>
                    <a:pt x="37397" y="4814"/>
                  </a:lnTo>
                  <a:lnTo>
                    <a:pt x="17938" y="17938"/>
                  </a:lnTo>
                  <a:lnTo>
                    <a:pt x="4814" y="37397"/>
                  </a:lnTo>
                  <a:lnTo>
                    <a:pt x="0" y="61213"/>
                  </a:lnTo>
                  <a:lnTo>
                    <a:pt x="0" y="306070"/>
                  </a:lnTo>
                  <a:lnTo>
                    <a:pt x="4814" y="329886"/>
                  </a:lnTo>
                  <a:lnTo>
                    <a:pt x="17938" y="349345"/>
                  </a:lnTo>
                  <a:lnTo>
                    <a:pt x="37397" y="362469"/>
                  </a:lnTo>
                  <a:lnTo>
                    <a:pt x="61214" y="367284"/>
                  </a:lnTo>
                  <a:lnTo>
                    <a:pt x="537718" y="367284"/>
                  </a:lnTo>
                  <a:lnTo>
                    <a:pt x="561534" y="362469"/>
                  </a:lnTo>
                  <a:lnTo>
                    <a:pt x="580993" y="349345"/>
                  </a:lnTo>
                  <a:lnTo>
                    <a:pt x="594117" y="329886"/>
                  </a:lnTo>
                  <a:lnTo>
                    <a:pt x="598932" y="306070"/>
                  </a:lnTo>
                  <a:lnTo>
                    <a:pt x="598932" y="61213"/>
                  </a:lnTo>
                  <a:lnTo>
                    <a:pt x="594117" y="37397"/>
                  </a:lnTo>
                  <a:lnTo>
                    <a:pt x="580993" y="17938"/>
                  </a:lnTo>
                  <a:lnTo>
                    <a:pt x="561534" y="4814"/>
                  </a:lnTo>
                  <a:lnTo>
                    <a:pt x="53771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576310" y="3521202"/>
              <a:ext cx="599440" cy="367665"/>
            </a:xfrm>
            <a:custGeom>
              <a:avLst/>
              <a:gdLst/>
              <a:ahLst/>
              <a:cxnLst/>
              <a:rect l="l" t="t" r="r" b="b"/>
              <a:pathLst>
                <a:path w="599440" h="367664">
                  <a:moveTo>
                    <a:pt x="0" y="61213"/>
                  </a:moveTo>
                  <a:lnTo>
                    <a:pt x="4814" y="37397"/>
                  </a:lnTo>
                  <a:lnTo>
                    <a:pt x="17938" y="17938"/>
                  </a:lnTo>
                  <a:lnTo>
                    <a:pt x="37397" y="4814"/>
                  </a:lnTo>
                  <a:lnTo>
                    <a:pt x="61214" y="0"/>
                  </a:lnTo>
                  <a:lnTo>
                    <a:pt x="537718" y="0"/>
                  </a:lnTo>
                  <a:lnTo>
                    <a:pt x="561534" y="4814"/>
                  </a:lnTo>
                  <a:lnTo>
                    <a:pt x="580993" y="17938"/>
                  </a:lnTo>
                  <a:lnTo>
                    <a:pt x="594117" y="37397"/>
                  </a:lnTo>
                  <a:lnTo>
                    <a:pt x="598932" y="61213"/>
                  </a:lnTo>
                  <a:lnTo>
                    <a:pt x="598932" y="306070"/>
                  </a:lnTo>
                  <a:lnTo>
                    <a:pt x="594117" y="329886"/>
                  </a:lnTo>
                  <a:lnTo>
                    <a:pt x="580993" y="349345"/>
                  </a:lnTo>
                  <a:lnTo>
                    <a:pt x="561534" y="362469"/>
                  </a:lnTo>
                  <a:lnTo>
                    <a:pt x="537718" y="367284"/>
                  </a:lnTo>
                  <a:lnTo>
                    <a:pt x="61214" y="367284"/>
                  </a:lnTo>
                  <a:lnTo>
                    <a:pt x="37397" y="362469"/>
                  </a:lnTo>
                  <a:lnTo>
                    <a:pt x="17938" y="349345"/>
                  </a:lnTo>
                  <a:lnTo>
                    <a:pt x="4814" y="329886"/>
                  </a:lnTo>
                  <a:lnTo>
                    <a:pt x="0" y="306070"/>
                  </a:lnTo>
                  <a:lnTo>
                    <a:pt x="0" y="61213"/>
                  </a:lnTo>
                  <a:close/>
                </a:path>
              </a:pathLst>
            </a:custGeom>
            <a:ln w="19812">
              <a:solidFill>
                <a:srgbClr val="6A1A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591550" y="2390394"/>
              <a:ext cx="468630" cy="299085"/>
            </a:xfrm>
            <a:custGeom>
              <a:avLst/>
              <a:gdLst/>
              <a:ahLst/>
              <a:cxnLst/>
              <a:rect l="l" t="t" r="r" b="b"/>
              <a:pathLst>
                <a:path w="468629" h="299085">
                  <a:moveTo>
                    <a:pt x="0" y="0"/>
                  </a:moveTo>
                  <a:lnTo>
                    <a:pt x="468122" y="298957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8613393" y="2152269"/>
            <a:ext cx="516890" cy="19532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0330" algn="ctr">
              <a:lnSpc>
                <a:spcPts val="2205"/>
              </a:lnSpc>
              <a:spcBef>
                <a:spcPts val="105"/>
              </a:spcBef>
            </a:pPr>
            <a:r>
              <a:rPr sz="2000" b="1" spc="-195" dirty="0">
                <a:latin typeface="Trebuchet MS"/>
                <a:cs typeface="Trebuchet MS"/>
              </a:rPr>
              <a:t>5</a:t>
            </a:r>
            <a:endParaRPr sz="2000">
              <a:latin typeface="Trebuchet MS"/>
              <a:cs typeface="Trebuchet MS"/>
            </a:endParaRPr>
          </a:p>
          <a:p>
            <a:pPr marR="43180" algn="ctr">
              <a:lnSpc>
                <a:spcPts val="1964"/>
              </a:lnSpc>
            </a:pPr>
            <a:r>
              <a:rPr sz="1800" b="1" spc="-145" dirty="0">
                <a:latin typeface="Trebuchet MS"/>
                <a:cs typeface="Trebuchet MS"/>
              </a:rPr>
              <a:t>1000</a:t>
            </a:r>
            <a:endParaRPr sz="1800">
              <a:latin typeface="Trebuchet MS"/>
              <a:cs typeface="Trebuchet MS"/>
            </a:endParaRPr>
          </a:p>
          <a:p>
            <a:pPr marL="9525" algn="ctr">
              <a:lnSpc>
                <a:spcPct val="100000"/>
              </a:lnSpc>
              <a:spcBef>
                <a:spcPts val="175"/>
              </a:spcBef>
            </a:pPr>
            <a:r>
              <a:rPr sz="2400" b="1" spc="-195" dirty="0">
                <a:solidFill>
                  <a:srgbClr val="FFFFFF"/>
                </a:solidFill>
                <a:latin typeface="Trebuchet MS"/>
                <a:cs typeface="Trebuchet MS"/>
              </a:rPr>
              <a:t>10</a:t>
            </a:r>
            <a:endParaRPr sz="2400">
              <a:latin typeface="Trebuchet MS"/>
              <a:cs typeface="Trebuchet MS"/>
            </a:endParaRPr>
          </a:p>
          <a:p>
            <a:pPr marL="18415" algn="ctr">
              <a:lnSpc>
                <a:spcPct val="100000"/>
              </a:lnSpc>
              <a:spcBef>
                <a:spcPts val="530"/>
              </a:spcBef>
            </a:pPr>
            <a:r>
              <a:rPr sz="2000" b="1" spc="-40" dirty="0">
                <a:latin typeface="Trebuchet MS"/>
                <a:cs typeface="Trebuchet MS"/>
              </a:rPr>
              <a:t>y</a:t>
            </a:r>
            <a:endParaRPr sz="2000">
              <a:latin typeface="Trebuchet MS"/>
              <a:cs typeface="Trebuchet MS"/>
            </a:endParaRPr>
          </a:p>
          <a:p>
            <a:pPr marL="6985" algn="ctr">
              <a:lnSpc>
                <a:spcPts val="2310"/>
              </a:lnSpc>
              <a:spcBef>
                <a:spcPts val="640"/>
              </a:spcBef>
            </a:pPr>
            <a:r>
              <a:rPr sz="2000" b="1" spc="-195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endParaRPr sz="2000">
              <a:latin typeface="Trebuchet MS"/>
              <a:cs typeface="Trebuchet MS"/>
            </a:endParaRPr>
          </a:p>
          <a:p>
            <a:pPr marL="44450" algn="ctr">
              <a:lnSpc>
                <a:spcPts val="2070"/>
              </a:lnSpc>
            </a:pPr>
            <a:r>
              <a:rPr sz="1800" b="1" spc="-55" dirty="0">
                <a:latin typeface="Trebuchet MS"/>
                <a:cs typeface="Trebuchet MS"/>
              </a:rPr>
              <a:t>num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30427" y="1342135"/>
            <a:ext cx="6401435" cy="2683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87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sz="240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240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also</a:t>
            </a:r>
            <a:r>
              <a:rPr sz="2400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return</a:t>
            </a:r>
            <a:r>
              <a:rPr sz="2400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6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reference.</a:t>
            </a:r>
            <a:r>
              <a:rPr sz="2400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40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2400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75" dirty="0">
                <a:solidFill>
                  <a:srgbClr val="FFFFFF"/>
                </a:solidFill>
                <a:latin typeface="Arial"/>
                <a:cs typeface="Arial"/>
              </a:rPr>
              <a:t>case 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sz="2400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call</a:t>
            </a:r>
            <a:r>
              <a:rPr sz="2400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240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FFFFFF"/>
                </a:solidFill>
                <a:latin typeface="Arial"/>
                <a:cs typeface="Arial"/>
              </a:rPr>
              <a:t>appear</a:t>
            </a:r>
            <a:r>
              <a:rPr sz="2400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240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left</a:t>
            </a:r>
            <a:r>
              <a:rPr sz="2400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hand</a:t>
            </a:r>
            <a:r>
              <a:rPr sz="2400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side</a:t>
            </a:r>
            <a:r>
              <a:rPr sz="2400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FFFFFF"/>
                </a:solidFill>
                <a:latin typeface="Arial"/>
                <a:cs typeface="Arial"/>
              </a:rPr>
              <a:t>an 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assignment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statement.</a:t>
            </a:r>
            <a:r>
              <a:rPr sz="2400" spc="-4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Consider </a:t>
            </a:r>
            <a:r>
              <a:rPr sz="2400" spc="-16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program: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400" b="1" spc="-80" dirty="0">
                <a:solidFill>
                  <a:srgbClr val="FFC000"/>
                </a:solidFill>
                <a:latin typeface="Trebuchet MS"/>
                <a:cs typeface="Trebuchet MS"/>
              </a:rPr>
              <a:t>void </a:t>
            </a:r>
            <a:r>
              <a:rPr sz="2400" b="1" spc="-105" dirty="0">
                <a:solidFill>
                  <a:srgbClr val="FFC000"/>
                </a:solidFill>
                <a:latin typeface="Trebuchet MS"/>
                <a:cs typeface="Trebuchet MS"/>
              </a:rPr>
              <a:t>&amp;cube(int</a:t>
            </a:r>
            <a:r>
              <a:rPr sz="2400" b="1" spc="-360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-90" dirty="0">
                <a:solidFill>
                  <a:srgbClr val="FFC000"/>
                </a:solidFill>
                <a:latin typeface="Trebuchet MS"/>
                <a:cs typeface="Trebuchet MS"/>
              </a:rPr>
              <a:t>&amp;x)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b="1" spc="-310" dirty="0">
                <a:solidFill>
                  <a:srgbClr val="FFC000"/>
                </a:solidFill>
                <a:latin typeface="Trebuchet MS"/>
                <a:cs typeface="Trebuchet MS"/>
              </a:rPr>
              <a:t>{ </a:t>
            </a:r>
            <a:r>
              <a:rPr sz="2400" b="1" spc="-110" dirty="0">
                <a:solidFill>
                  <a:srgbClr val="FFC000"/>
                </a:solidFill>
                <a:latin typeface="Trebuchet MS"/>
                <a:cs typeface="Trebuchet MS"/>
              </a:rPr>
              <a:t>x= </a:t>
            </a:r>
            <a:r>
              <a:rPr sz="2400" b="1" spc="15" dirty="0">
                <a:solidFill>
                  <a:srgbClr val="FFC000"/>
                </a:solidFill>
                <a:latin typeface="Trebuchet MS"/>
                <a:cs typeface="Trebuchet MS"/>
              </a:rPr>
              <a:t>x*x*x; </a:t>
            </a:r>
            <a:r>
              <a:rPr sz="2400" b="1" spc="-130" dirty="0">
                <a:solidFill>
                  <a:srgbClr val="FFC000"/>
                </a:solidFill>
                <a:latin typeface="Trebuchet MS"/>
                <a:cs typeface="Trebuchet MS"/>
              </a:rPr>
              <a:t>return</a:t>
            </a:r>
            <a:r>
              <a:rPr sz="2400" b="1" spc="-509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-105" dirty="0">
                <a:solidFill>
                  <a:srgbClr val="FFC000"/>
                </a:solidFill>
                <a:latin typeface="Trebuchet MS"/>
                <a:cs typeface="Trebuchet MS"/>
              </a:rPr>
              <a:t>x;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b="1" spc="-310" dirty="0">
                <a:solidFill>
                  <a:srgbClr val="FFC000"/>
                </a:solidFill>
                <a:latin typeface="Trebuchet MS"/>
                <a:cs typeface="Trebuchet MS"/>
              </a:rPr>
              <a:t>}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b="1" spc="-80" dirty="0">
                <a:solidFill>
                  <a:srgbClr val="FFC000"/>
                </a:solidFill>
                <a:latin typeface="Trebuchet MS"/>
                <a:cs typeface="Trebuchet MS"/>
              </a:rPr>
              <a:t>void</a:t>
            </a:r>
            <a:r>
              <a:rPr sz="2400" b="1" spc="-245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-100" dirty="0">
                <a:solidFill>
                  <a:srgbClr val="FFC000"/>
                </a:solidFill>
                <a:latin typeface="Trebuchet MS"/>
                <a:cs typeface="Trebuchet MS"/>
              </a:rPr>
              <a:t>main()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30427" y="4000245"/>
            <a:ext cx="260731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310" dirty="0">
                <a:solidFill>
                  <a:srgbClr val="FFC000"/>
                </a:solidFill>
                <a:latin typeface="Trebuchet MS"/>
                <a:cs typeface="Trebuchet MS"/>
              </a:rPr>
              <a:t>{ </a:t>
            </a:r>
            <a:r>
              <a:rPr sz="2400" b="1" spc="-85" dirty="0">
                <a:solidFill>
                  <a:srgbClr val="FFC000"/>
                </a:solidFill>
                <a:latin typeface="Trebuchet MS"/>
                <a:cs typeface="Trebuchet MS"/>
              </a:rPr>
              <a:t>int </a:t>
            </a:r>
            <a:r>
              <a:rPr sz="2400" b="1" spc="-140" dirty="0">
                <a:solidFill>
                  <a:srgbClr val="FFC000"/>
                </a:solidFill>
                <a:latin typeface="Trebuchet MS"/>
                <a:cs typeface="Trebuchet MS"/>
              </a:rPr>
              <a:t>y=10, </a:t>
            </a:r>
            <a:r>
              <a:rPr sz="2400" b="1" spc="-125" dirty="0">
                <a:solidFill>
                  <a:srgbClr val="FFC000"/>
                </a:solidFill>
                <a:latin typeface="Trebuchet MS"/>
                <a:cs typeface="Trebuchet MS"/>
              </a:rPr>
              <a:t>num=5;  cube(y) </a:t>
            </a:r>
            <a:r>
              <a:rPr sz="2400" b="1" spc="-100" dirty="0">
                <a:solidFill>
                  <a:srgbClr val="FFC000"/>
                </a:solidFill>
                <a:latin typeface="Trebuchet MS"/>
                <a:cs typeface="Trebuchet MS"/>
              </a:rPr>
              <a:t>=num;  </a:t>
            </a:r>
            <a:r>
              <a:rPr sz="2400" b="1" spc="-110" dirty="0">
                <a:solidFill>
                  <a:srgbClr val="FFC000"/>
                </a:solidFill>
                <a:latin typeface="Trebuchet MS"/>
                <a:cs typeface="Trebuchet MS"/>
              </a:rPr>
              <a:t>cout&lt;&lt;y&lt;&lt;endl;  </a:t>
            </a:r>
            <a:r>
              <a:rPr sz="2400" b="1" spc="-90" dirty="0">
                <a:solidFill>
                  <a:srgbClr val="FFC000"/>
                </a:solidFill>
                <a:latin typeface="Trebuchet MS"/>
                <a:cs typeface="Trebuchet MS"/>
              </a:rPr>
              <a:t>cout</a:t>
            </a:r>
            <a:r>
              <a:rPr sz="2400" b="1" spc="-155" dirty="0">
                <a:solidFill>
                  <a:srgbClr val="FFC000"/>
                </a:solidFill>
                <a:latin typeface="Trebuchet MS"/>
                <a:cs typeface="Trebuchet MS"/>
              </a:rPr>
              <a:t>&lt;&lt;</a:t>
            </a:r>
            <a:r>
              <a:rPr sz="2400" b="1" spc="-65" dirty="0">
                <a:solidFill>
                  <a:srgbClr val="FFC000"/>
                </a:solidFill>
                <a:latin typeface="Trebuchet MS"/>
                <a:cs typeface="Trebuchet MS"/>
              </a:rPr>
              <a:t>nu</a:t>
            </a:r>
            <a:r>
              <a:rPr sz="2400" b="1" spc="-100" dirty="0">
                <a:solidFill>
                  <a:srgbClr val="FFC000"/>
                </a:solidFill>
                <a:latin typeface="Trebuchet MS"/>
                <a:cs typeface="Trebuchet MS"/>
              </a:rPr>
              <a:t>m</a:t>
            </a:r>
            <a:r>
              <a:rPr sz="2400" b="1" spc="-150" dirty="0">
                <a:solidFill>
                  <a:srgbClr val="FFC000"/>
                </a:solidFill>
                <a:latin typeface="Trebuchet MS"/>
                <a:cs typeface="Trebuchet MS"/>
              </a:rPr>
              <a:t>&lt;</a:t>
            </a:r>
            <a:r>
              <a:rPr sz="2400" b="1" spc="-155" dirty="0">
                <a:solidFill>
                  <a:srgbClr val="FFC000"/>
                </a:solidFill>
                <a:latin typeface="Trebuchet MS"/>
                <a:cs typeface="Trebuchet MS"/>
              </a:rPr>
              <a:t>&lt;</a:t>
            </a:r>
            <a:r>
              <a:rPr sz="2400" b="1" spc="-100" dirty="0">
                <a:solidFill>
                  <a:srgbClr val="FFC000"/>
                </a:solidFill>
                <a:latin typeface="Trebuchet MS"/>
                <a:cs typeface="Trebuchet MS"/>
              </a:rPr>
              <a:t>en</a:t>
            </a:r>
            <a:r>
              <a:rPr sz="2400" b="1" spc="-95" dirty="0">
                <a:solidFill>
                  <a:srgbClr val="FFC000"/>
                </a:solidFill>
                <a:latin typeface="Trebuchet MS"/>
                <a:cs typeface="Trebuchet MS"/>
              </a:rPr>
              <a:t>d</a:t>
            </a:r>
            <a:r>
              <a:rPr sz="2400" b="1" spc="-110" dirty="0">
                <a:solidFill>
                  <a:srgbClr val="FFC000"/>
                </a:solidFill>
                <a:latin typeface="Trebuchet MS"/>
                <a:cs typeface="Trebuchet MS"/>
              </a:rPr>
              <a:t>l</a:t>
            </a:r>
            <a:r>
              <a:rPr sz="2400" b="1" spc="-220" dirty="0">
                <a:solidFill>
                  <a:srgbClr val="FFC000"/>
                </a:solidFill>
                <a:latin typeface="Trebuchet MS"/>
                <a:cs typeface="Trebuchet MS"/>
              </a:rPr>
              <a:t>;}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370576" y="4102608"/>
            <a:ext cx="2352040" cy="922019"/>
          </a:xfrm>
          <a:prstGeom prst="rect">
            <a:avLst/>
          </a:prstGeom>
          <a:solidFill>
            <a:srgbClr val="000000"/>
          </a:solidFill>
          <a:ln w="9144">
            <a:solidFill>
              <a:srgbClr val="FFFF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1440" marR="1347470">
              <a:lnSpc>
                <a:spcPct val="100000"/>
              </a:lnSpc>
              <a:spcBef>
                <a:spcPts val="240"/>
              </a:spcBef>
            </a:pP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UT</a:t>
            </a:r>
            <a:r>
              <a:rPr sz="1800" spc="-12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800" spc="-22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:  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5072" y="184784"/>
            <a:ext cx="10609580" cy="141541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3881120" marR="5080" indent="-3869054">
              <a:lnSpc>
                <a:spcPts val="5180"/>
              </a:lnSpc>
              <a:spcBef>
                <a:spcPts val="755"/>
              </a:spcBef>
            </a:pPr>
            <a:r>
              <a:rPr sz="4800" spc="95" dirty="0"/>
              <a:t>INVOKING</a:t>
            </a:r>
            <a:r>
              <a:rPr sz="4800" spc="-470" dirty="0"/>
              <a:t> </a:t>
            </a:r>
            <a:r>
              <a:rPr sz="4800" spc="20" dirty="0"/>
              <a:t>FUNCTION</a:t>
            </a:r>
            <a:r>
              <a:rPr sz="4800" spc="-465" dirty="0"/>
              <a:t> </a:t>
            </a:r>
            <a:r>
              <a:rPr sz="4800" spc="105" dirty="0"/>
              <a:t>BY</a:t>
            </a:r>
            <a:r>
              <a:rPr sz="4800" spc="-465" dirty="0"/>
              <a:t> </a:t>
            </a:r>
            <a:r>
              <a:rPr sz="4800" spc="95" dirty="0"/>
              <a:t>PASSING</a:t>
            </a:r>
            <a:r>
              <a:rPr sz="4800" spc="-785" dirty="0"/>
              <a:t> </a:t>
            </a:r>
            <a:r>
              <a:rPr sz="4800" spc="-50" dirty="0"/>
              <a:t>THE  </a:t>
            </a:r>
            <a:r>
              <a:rPr sz="4800" spc="80" dirty="0"/>
              <a:t>POINTERS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463397" y="1836166"/>
            <a:ext cx="11323320" cy="40093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139065" indent="-457200">
              <a:lnSpc>
                <a:spcPct val="100000"/>
              </a:lnSpc>
              <a:spcBef>
                <a:spcPts val="95"/>
              </a:spcBef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2800" spc="-125" dirty="0">
                <a:solidFill>
                  <a:srgbClr val="FFFFFF"/>
                </a:solidFill>
                <a:latin typeface="Arial"/>
                <a:cs typeface="Arial"/>
              </a:rPr>
              <a:t>When 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-55" dirty="0">
                <a:solidFill>
                  <a:srgbClr val="FFFFFF"/>
                </a:solidFill>
                <a:latin typeface="Arial"/>
                <a:cs typeface="Arial"/>
              </a:rPr>
              <a:t>pointers </a:t>
            </a:r>
            <a:r>
              <a:rPr sz="2800" spc="-12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800" spc="-175" dirty="0">
                <a:solidFill>
                  <a:srgbClr val="FFFFFF"/>
                </a:solidFill>
                <a:latin typeface="Arial"/>
                <a:cs typeface="Arial"/>
              </a:rPr>
              <a:t>passed </a:t>
            </a:r>
            <a:r>
              <a:rPr sz="2800" spc="6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-30" dirty="0">
                <a:solidFill>
                  <a:srgbClr val="FFFFFF"/>
                </a:solidFill>
                <a:latin typeface="Arial"/>
                <a:cs typeface="Arial"/>
              </a:rPr>
              <a:t>function, 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-165" dirty="0">
                <a:solidFill>
                  <a:srgbClr val="FFFFFF"/>
                </a:solidFill>
                <a:latin typeface="Arial"/>
                <a:cs typeface="Arial"/>
              </a:rPr>
              <a:t>addresses </a:t>
            </a:r>
            <a:r>
              <a:rPr sz="2800" spc="1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800" spc="-75" dirty="0">
                <a:solidFill>
                  <a:srgbClr val="FFFFFF"/>
                </a:solidFill>
                <a:latin typeface="Arial"/>
                <a:cs typeface="Arial"/>
              </a:rPr>
              <a:t>actual  </a:t>
            </a:r>
            <a:r>
              <a:rPr sz="2800" spc="-80" dirty="0">
                <a:solidFill>
                  <a:srgbClr val="FFFFFF"/>
                </a:solidFill>
                <a:latin typeface="Arial"/>
                <a:cs typeface="Arial"/>
              </a:rPr>
              <a:t>arguments</a:t>
            </a:r>
            <a:r>
              <a:rPr sz="2800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3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800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800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calling</a:t>
            </a:r>
            <a:r>
              <a:rPr sz="280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sz="2800" spc="-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2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2800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90" dirty="0">
                <a:solidFill>
                  <a:srgbClr val="FFFFFF"/>
                </a:solidFill>
                <a:latin typeface="Arial"/>
                <a:cs typeface="Arial"/>
              </a:rPr>
              <a:t>copied</a:t>
            </a:r>
            <a:r>
              <a:rPr sz="2800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15" dirty="0">
                <a:solidFill>
                  <a:srgbClr val="FFFFFF"/>
                </a:solidFill>
                <a:latin typeface="Arial"/>
                <a:cs typeface="Arial"/>
              </a:rPr>
              <a:t>into</a:t>
            </a:r>
            <a:r>
              <a:rPr sz="2800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formal</a:t>
            </a:r>
            <a:r>
              <a:rPr sz="2800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80" dirty="0">
                <a:solidFill>
                  <a:srgbClr val="FFFFFF"/>
                </a:solidFill>
                <a:latin typeface="Arial"/>
                <a:cs typeface="Arial"/>
              </a:rPr>
              <a:t>arguments</a:t>
            </a:r>
            <a:r>
              <a:rPr sz="2800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1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800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2800" spc="-95" dirty="0">
                <a:solidFill>
                  <a:srgbClr val="FFFFFF"/>
                </a:solidFill>
                <a:latin typeface="Arial"/>
                <a:cs typeface="Arial"/>
              </a:rPr>
              <a:t>called</a:t>
            </a:r>
            <a:r>
              <a:rPr sz="2800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function.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Wingdings"/>
              <a:buChar char=""/>
            </a:pPr>
            <a:endParaRPr sz="2900">
              <a:latin typeface="Arial"/>
              <a:cs typeface="Arial"/>
            </a:endParaRPr>
          </a:p>
          <a:p>
            <a:pPr marL="469900" marR="879475" indent="-457200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2800" spc="-6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2800" spc="-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30" dirty="0">
                <a:solidFill>
                  <a:srgbClr val="FFFFFF"/>
                </a:solidFill>
                <a:latin typeface="Arial"/>
                <a:cs typeface="Arial"/>
              </a:rPr>
              <a:t>means,</a:t>
            </a:r>
            <a:r>
              <a:rPr sz="2800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3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800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800" spc="-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95" dirty="0">
                <a:solidFill>
                  <a:srgbClr val="FFFFFF"/>
                </a:solidFill>
                <a:latin typeface="Arial"/>
                <a:cs typeface="Arial"/>
              </a:rPr>
              <a:t>called</a:t>
            </a:r>
            <a:r>
              <a:rPr sz="2800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30" dirty="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sz="2800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70" dirty="0">
                <a:solidFill>
                  <a:srgbClr val="FFFFFF"/>
                </a:solidFill>
                <a:latin typeface="Arial"/>
                <a:cs typeface="Arial"/>
              </a:rPr>
              <a:t>whatever</a:t>
            </a:r>
            <a:r>
              <a:rPr sz="2800" spc="-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55" dirty="0">
                <a:solidFill>
                  <a:srgbClr val="FFFFFF"/>
                </a:solidFill>
                <a:latin typeface="Arial"/>
                <a:cs typeface="Arial"/>
              </a:rPr>
              <a:t>changes</a:t>
            </a:r>
            <a:r>
              <a:rPr sz="2800" spc="-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00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2800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25" dirty="0">
                <a:solidFill>
                  <a:srgbClr val="FFFFFF"/>
                </a:solidFill>
                <a:latin typeface="Arial"/>
                <a:cs typeface="Arial"/>
              </a:rPr>
              <a:t>make</a:t>
            </a:r>
            <a:r>
              <a:rPr sz="2800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3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800" spc="-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formal</a:t>
            </a:r>
            <a:r>
              <a:rPr sz="2800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75" dirty="0">
                <a:solidFill>
                  <a:srgbClr val="FFFFFF"/>
                </a:solidFill>
                <a:latin typeface="Arial"/>
                <a:cs typeface="Arial"/>
              </a:rPr>
              <a:t>arguments,</a:t>
            </a:r>
            <a:r>
              <a:rPr sz="2800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800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75" dirty="0">
                <a:solidFill>
                  <a:srgbClr val="FFFFFF"/>
                </a:solidFill>
                <a:latin typeface="Arial"/>
                <a:cs typeface="Arial"/>
              </a:rPr>
              <a:t>actual</a:t>
            </a:r>
            <a:r>
              <a:rPr sz="2800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80" dirty="0">
                <a:solidFill>
                  <a:srgbClr val="FFFFFF"/>
                </a:solidFill>
                <a:latin typeface="Arial"/>
                <a:cs typeface="Arial"/>
              </a:rPr>
              <a:t>arguments</a:t>
            </a:r>
            <a:r>
              <a:rPr sz="2800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25" dirty="0">
                <a:solidFill>
                  <a:srgbClr val="FFFFFF"/>
                </a:solidFill>
                <a:latin typeface="Arial"/>
                <a:cs typeface="Arial"/>
              </a:rPr>
              <a:t>also</a:t>
            </a:r>
            <a:r>
              <a:rPr sz="2800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get</a:t>
            </a:r>
            <a:r>
              <a:rPr sz="2800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14" dirty="0">
                <a:solidFill>
                  <a:srgbClr val="FFFFFF"/>
                </a:solidFill>
                <a:latin typeface="Arial"/>
                <a:cs typeface="Arial"/>
              </a:rPr>
              <a:t>changed.</a:t>
            </a:r>
            <a:endParaRPr sz="2800">
              <a:latin typeface="Arial"/>
              <a:cs typeface="Arial"/>
            </a:endParaRPr>
          </a:p>
          <a:p>
            <a:pPr marL="469900" marR="5080" indent="-457200">
              <a:lnSpc>
                <a:spcPct val="133600"/>
              </a:lnSpc>
              <a:spcBef>
                <a:spcPts val="2230"/>
              </a:spcBef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2800" spc="-125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2800" spc="-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2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80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65" dirty="0">
                <a:solidFill>
                  <a:srgbClr val="FFFFFF"/>
                </a:solidFill>
                <a:latin typeface="Arial"/>
                <a:cs typeface="Arial"/>
              </a:rPr>
              <a:t>because</a:t>
            </a:r>
            <a:r>
              <a:rPr sz="2800" spc="-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formal</a:t>
            </a:r>
            <a:r>
              <a:rPr sz="2800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80" dirty="0">
                <a:solidFill>
                  <a:srgbClr val="FFFFFF"/>
                </a:solidFill>
                <a:latin typeface="Arial"/>
                <a:cs typeface="Arial"/>
              </a:rPr>
              <a:t>arguments</a:t>
            </a:r>
            <a:r>
              <a:rPr sz="2800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60" dirty="0">
                <a:solidFill>
                  <a:srgbClr val="FFFFFF"/>
                </a:solidFill>
                <a:latin typeface="Arial"/>
                <a:cs typeface="Arial"/>
              </a:rPr>
              <a:t>contain</a:t>
            </a:r>
            <a:r>
              <a:rPr sz="280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800" spc="-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45" dirty="0">
                <a:solidFill>
                  <a:srgbClr val="FFFFFF"/>
                </a:solidFill>
                <a:latin typeface="Arial"/>
                <a:cs typeface="Arial"/>
              </a:rPr>
              <a:t>address</a:t>
            </a:r>
            <a:r>
              <a:rPr sz="2800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1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800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75" dirty="0">
                <a:solidFill>
                  <a:srgbClr val="FFFFFF"/>
                </a:solidFill>
                <a:latin typeface="Arial"/>
                <a:cs typeface="Arial"/>
              </a:rPr>
              <a:t>actual</a:t>
            </a:r>
            <a:r>
              <a:rPr sz="2800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80" dirty="0">
                <a:solidFill>
                  <a:srgbClr val="FFFFFF"/>
                </a:solidFill>
                <a:latin typeface="Arial"/>
                <a:cs typeface="Arial"/>
              </a:rPr>
              <a:t>arguments  </a:t>
            </a:r>
            <a:r>
              <a:rPr sz="2800" spc="-114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800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point</a:t>
            </a:r>
            <a:r>
              <a:rPr sz="2800" spc="-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6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80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800" spc="-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60" dirty="0">
                <a:solidFill>
                  <a:srgbClr val="FFFFFF"/>
                </a:solidFill>
                <a:latin typeface="Arial"/>
                <a:cs typeface="Arial"/>
              </a:rPr>
              <a:t>memory</a:t>
            </a:r>
            <a:r>
              <a:rPr sz="2800" spc="-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45" dirty="0">
                <a:solidFill>
                  <a:srgbClr val="FFFFFF"/>
                </a:solidFill>
                <a:latin typeface="Arial"/>
                <a:cs typeface="Arial"/>
              </a:rPr>
              <a:t>location</a:t>
            </a:r>
            <a:r>
              <a:rPr sz="280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90" dirty="0">
                <a:solidFill>
                  <a:srgbClr val="FFFFFF"/>
                </a:solidFill>
                <a:latin typeface="Arial"/>
                <a:cs typeface="Arial"/>
              </a:rPr>
              <a:t>where</a:t>
            </a:r>
            <a:r>
              <a:rPr sz="2800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80" dirty="0">
                <a:solidFill>
                  <a:srgbClr val="FFFFFF"/>
                </a:solidFill>
                <a:latin typeface="Arial"/>
                <a:cs typeface="Arial"/>
              </a:rPr>
              <a:t>actual</a:t>
            </a:r>
            <a:r>
              <a:rPr sz="2800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80" dirty="0">
                <a:solidFill>
                  <a:srgbClr val="FFFFFF"/>
                </a:solidFill>
                <a:latin typeface="Arial"/>
                <a:cs typeface="Arial"/>
              </a:rPr>
              <a:t>arguments</a:t>
            </a:r>
            <a:r>
              <a:rPr sz="2800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2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2800" spc="-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stored.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5227" y="458800"/>
            <a:ext cx="598106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120" dirty="0"/>
              <a:t>PASS BY</a:t>
            </a:r>
            <a:r>
              <a:rPr sz="5400" spc="-1235" dirty="0"/>
              <a:t> </a:t>
            </a:r>
            <a:r>
              <a:rPr sz="5400" spc="95" dirty="0"/>
              <a:t>POINTERS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550570" y="1447291"/>
            <a:ext cx="6704965" cy="441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Consider</a:t>
            </a:r>
            <a:r>
              <a:rPr sz="2400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program</a:t>
            </a:r>
            <a:r>
              <a:rPr sz="2400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swapping</a:t>
            </a:r>
            <a:r>
              <a:rPr sz="2400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two</a:t>
            </a:r>
            <a:r>
              <a:rPr sz="2400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variables</a:t>
            </a:r>
            <a:r>
              <a:rPr sz="2400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with 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help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pointers:</a:t>
            </a:r>
            <a:endParaRPr sz="2400">
              <a:latin typeface="Arial"/>
              <a:cs typeface="Arial"/>
            </a:endParaRPr>
          </a:p>
          <a:p>
            <a:pPr marL="12700" marR="3430904" indent="63500">
              <a:lnSpc>
                <a:spcPct val="100000"/>
              </a:lnSpc>
            </a:pPr>
            <a:r>
              <a:rPr sz="2400" b="1" spc="-90" dirty="0">
                <a:solidFill>
                  <a:srgbClr val="FFC000"/>
                </a:solidFill>
                <a:latin typeface="Trebuchet MS"/>
                <a:cs typeface="Trebuchet MS"/>
              </a:rPr>
              <a:t>#include&lt;iostream.h&gt;  </a:t>
            </a:r>
            <a:r>
              <a:rPr sz="2400" b="1" spc="-80" dirty="0">
                <a:solidFill>
                  <a:srgbClr val="FFC000"/>
                </a:solidFill>
                <a:latin typeface="Trebuchet MS"/>
                <a:cs typeface="Trebuchet MS"/>
              </a:rPr>
              <a:t>void</a:t>
            </a:r>
            <a:r>
              <a:rPr sz="2400" b="1" spc="-250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-80" dirty="0">
                <a:solidFill>
                  <a:srgbClr val="FFC000"/>
                </a:solidFill>
                <a:latin typeface="Trebuchet MS"/>
                <a:cs typeface="Trebuchet MS"/>
              </a:rPr>
              <a:t>swap(int</a:t>
            </a:r>
            <a:r>
              <a:rPr sz="2400" b="1" spc="-215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30" dirty="0">
                <a:solidFill>
                  <a:srgbClr val="FFC000"/>
                </a:solidFill>
                <a:latin typeface="Trebuchet MS"/>
                <a:cs typeface="Trebuchet MS"/>
              </a:rPr>
              <a:t>*m,</a:t>
            </a:r>
            <a:r>
              <a:rPr sz="2400" b="1" spc="-235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-85" dirty="0">
                <a:solidFill>
                  <a:srgbClr val="FFC000"/>
                </a:solidFill>
                <a:latin typeface="Trebuchet MS"/>
                <a:cs typeface="Trebuchet MS"/>
              </a:rPr>
              <a:t>int</a:t>
            </a:r>
            <a:r>
              <a:rPr sz="2400" b="1" spc="-225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-20" dirty="0">
                <a:solidFill>
                  <a:srgbClr val="FFC000"/>
                </a:solidFill>
                <a:latin typeface="Trebuchet MS"/>
                <a:cs typeface="Trebuchet MS"/>
              </a:rPr>
              <a:t>*n)</a:t>
            </a:r>
            <a:endParaRPr sz="2400">
              <a:latin typeface="Trebuchet MS"/>
              <a:cs typeface="Trebuchet MS"/>
            </a:endParaRPr>
          </a:p>
          <a:p>
            <a:pPr marL="12700" marR="844550" indent="63500">
              <a:lnSpc>
                <a:spcPct val="100000"/>
              </a:lnSpc>
            </a:pPr>
            <a:r>
              <a:rPr sz="2400" b="1" spc="-310" dirty="0">
                <a:solidFill>
                  <a:srgbClr val="FFC000"/>
                </a:solidFill>
                <a:latin typeface="Trebuchet MS"/>
                <a:cs typeface="Trebuchet MS"/>
              </a:rPr>
              <a:t>{</a:t>
            </a:r>
            <a:r>
              <a:rPr sz="2400" b="1" spc="-220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-85" dirty="0">
                <a:solidFill>
                  <a:srgbClr val="FFC000"/>
                </a:solidFill>
                <a:latin typeface="Trebuchet MS"/>
                <a:cs typeface="Trebuchet MS"/>
              </a:rPr>
              <a:t>int</a:t>
            </a:r>
            <a:r>
              <a:rPr sz="2400" b="1" spc="-220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-90" dirty="0">
                <a:solidFill>
                  <a:srgbClr val="FFC000"/>
                </a:solidFill>
                <a:latin typeface="Trebuchet MS"/>
                <a:cs typeface="Trebuchet MS"/>
              </a:rPr>
              <a:t>temp;</a:t>
            </a:r>
            <a:r>
              <a:rPr sz="2400" b="1" spc="-215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-80" dirty="0">
                <a:solidFill>
                  <a:srgbClr val="FFC000"/>
                </a:solidFill>
                <a:latin typeface="Trebuchet MS"/>
                <a:cs typeface="Trebuchet MS"/>
              </a:rPr>
              <a:t>temp</a:t>
            </a:r>
            <a:r>
              <a:rPr sz="2400" b="1" spc="-225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-145" dirty="0">
                <a:solidFill>
                  <a:srgbClr val="FFC000"/>
                </a:solidFill>
                <a:latin typeface="Trebuchet MS"/>
                <a:cs typeface="Trebuchet MS"/>
              </a:rPr>
              <a:t>=</a:t>
            </a:r>
            <a:r>
              <a:rPr sz="2400" b="1" spc="-240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30" dirty="0">
                <a:solidFill>
                  <a:srgbClr val="FFC000"/>
                </a:solidFill>
                <a:latin typeface="Trebuchet MS"/>
                <a:cs typeface="Trebuchet MS"/>
              </a:rPr>
              <a:t>*m;</a:t>
            </a:r>
            <a:r>
              <a:rPr sz="2400" b="1" spc="-215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105" dirty="0">
                <a:solidFill>
                  <a:srgbClr val="FFC000"/>
                </a:solidFill>
                <a:latin typeface="Trebuchet MS"/>
                <a:cs typeface="Trebuchet MS"/>
              </a:rPr>
              <a:t>*m</a:t>
            </a:r>
            <a:r>
              <a:rPr sz="2400" b="1" spc="-229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-145" dirty="0">
                <a:solidFill>
                  <a:srgbClr val="FFC000"/>
                </a:solidFill>
                <a:latin typeface="Trebuchet MS"/>
                <a:cs typeface="Trebuchet MS"/>
              </a:rPr>
              <a:t>=</a:t>
            </a:r>
            <a:r>
              <a:rPr sz="2400" b="1" spc="-229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5" dirty="0">
                <a:solidFill>
                  <a:srgbClr val="FFC000"/>
                </a:solidFill>
                <a:latin typeface="Trebuchet MS"/>
                <a:cs typeface="Trebuchet MS"/>
              </a:rPr>
              <a:t>*n;</a:t>
            </a:r>
            <a:r>
              <a:rPr sz="2400" b="1" spc="-220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70" dirty="0">
                <a:solidFill>
                  <a:srgbClr val="FFC000"/>
                </a:solidFill>
                <a:latin typeface="Trebuchet MS"/>
                <a:cs typeface="Trebuchet MS"/>
              </a:rPr>
              <a:t>*n</a:t>
            </a:r>
            <a:r>
              <a:rPr sz="2400" b="1" spc="-220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-145" dirty="0">
                <a:solidFill>
                  <a:srgbClr val="FFC000"/>
                </a:solidFill>
                <a:latin typeface="Trebuchet MS"/>
                <a:cs typeface="Trebuchet MS"/>
              </a:rPr>
              <a:t>=</a:t>
            </a:r>
            <a:r>
              <a:rPr sz="2400" b="1" spc="-240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-90" dirty="0">
                <a:solidFill>
                  <a:srgbClr val="FFC000"/>
                </a:solidFill>
                <a:latin typeface="Trebuchet MS"/>
                <a:cs typeface="Trebuchet MS"/>
              </a:rPr>
              <a:t>temp;</a:t>
            </a:r>
            <a:r>
              <a:rPr sz="2400" b="1" spc="-215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-310" dirty="0">
                <a:solidFill>
                  <a:srgbClr val="FFC000"/>
                </a:solidFill>
                <a:latin typeface="Trebuchet MS"/>
                <a:cs typeface="Trebuchet MS"/>
              </a:rPr>
              <a:t>}  </a:t>
            </a:r>
            <a:r>
              <a:rPr sz="2400" b="1" spc="-80" dirty="0">
                <a:solidFill>
                  <a:srgbClr val="FFC000"/>
                </a:solidFill>
                <a:latin typeface="Trebuchet MS"/>
                <a:cs typeface="Trebuchet MS"/>
              </a:rPr>
              <a:t>void</a:t>
            </a:r>
            <a:r>
              <a:rPr sz="2400" b="1" spc="-245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-100" dirty="0">
                <a:solidFill>
                  <a:srgbClr val="FFC000"/>
                </a:solidFill>
                <a:latin typeface="Trebuchet MS"/>
                <a:cs typeface="Trebuchet MS"/>
              </a:rPr>
              <a:t>main()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b="1" spc="-310" dirty="0">
                <a:solidFill>
                  <a:srgbClr val="FFC000"/>
                </a:solidFill>
                <a:latin typeface="Trebuchet MS"/>
                <a:cs typeface="Trebuchet MS"/>
              </a:rPr>
              <a:t>{</a:t>
            </a:r>
            <a:r>
              <a:rPr sz="2400" b="1" spc="-225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-85" dirty="0">
                <a:solidFill>
                  <a:srgbClr val="FFC000"/>
                </a:solidFill>
                <a:latin typeface="Trebuchet MS"/>
                <a:cs typeface="Trebuchet MS"/>
              </a:rPr>
              <a:t>int</a:t>
            </a:r>
            <a:r>
              <a:rPr sz="2400" b="1" spc="-220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-45" dirty="0">
                <a:solidFill>
                  <a:srgbClr val="FFC000"/>
                </a:solidFill>
                <a:latin typeface="Trebuchet MS"/>
                <a:cs typeface="Trebuchet MS"/>
              </a:rPr>
              <a:t>a</a:t>
            </a:r>
            <a:r>
              <a:rPr sz="2400" b="1" spc="-220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-145" dirty="0">
                <a:solidFill>
                  <a:srgbClr val="FFC000"/>
                </a:solidFill>
                <a:latin typeface="Trebuchet MS"/>
                <a:cs typeface="Trebuchet MS"/>
              </a:rPr>
              <a:t>=</a:t>
            </a:r>
            <a:r>
              <a:rPr sz="2400" b="1" spc="-235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-180" dirty="0">
                <a:solidFill>
                  <a:srgbClr val="FFC000"/>
                </a:solidFill>
                <a:latin typeface="Trebuchet MS"/>
                <a:cs typeface="Trebuchet MS"/>
              </a:rPr>
              <a:t>5,</a:t>
            </a:r>
            <a:r>
              <a:rPr sz="2400" b="1" spc="-225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-60" dirty="0">
                <a:solidFill>
                  <a:srgbClr val="FFC000"/>
                </a:solidFill>
                <a:latin typeface="Trebuchet MS"/>
                <a:cs typeface="Trebuchet MS"/>
              </a:rPr>
              <a:t>b</a:t>
            </a:r>
            <a:r>
              <a:rPr sz="2400" b="1" spc="-235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-145" dirty="0">
                <a:solidFill>
                  <a:srgbClr val="FFC000"/>
                </a:solidFill>
                <a:latin typeface="Trebuchet MS"/>
                <a:cs typeface="Trebuchet MS"/>
              </a:rPr>
              <a:t>=</a:t>
            </a:r>
            <a:r>
              <a:rPr sz="2400" b="1" spc="-225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-110" dirty="0">
                <a:solidFill>
                  <a:srgbClr val="FFC000"/>
                </a:solidFill>
                <a:latin typeface="Trebuchet MS"/>
                <a:cs typeface="Trebuchet MS"/>
              </a:rPr>
              <a:t>6;</a:t>
            </a:r>
            <a:endParaRPr sz="2400">
              <a:latin typeface="Trebuchet MS"/>
              <a:cs typeface="Trebuchet MS"/>
            </a:endParaRPr>
          </a:p>
          <a:p>
            <a:pPr marL="12700" marR="215900" indent="63500">
              <a:lnSpc>
                <a:spcPct val="100000"/>
              </a:lnSpc>
            </a:pPr>
            <a:r>
              <a:rPr sz="2400" b="1" spc="-90" dirty="0">
                <a:solidFill>
                  <a:srgbClr val="FFC000"/>
                </a:solidFill>
                <a:latin typeface="Trebuchet MS"/>
                <a:cs typeface="Trebuchet MS"/>
              </a:rPr>
              <a:t>cout </a:t>
            </a:r>
            <a:r>
              <a:rPr sz="2400" b="1" spc="-145" dirty="0">
                <a:solidFill>
                  <a:srgbClr val="FFC000"/>
                </a:solidFill>
                <a:latin typeface="Trebuchet MS"/>
                <a:cs typeface="Trebuchet MS"/>
              </a:rPr>
              <a:t>&lt;&lt; </a:t>
            </a:r>
            <a:r>
              <a:rPr sz="2400" b="1" spc="-185" dirty="0">
                <a:solidFill>
                  <a:srgbClr val="FFC000"/>
                </a:solidFill>
                <a:latin typeface="Trebuchet MS"/>
                <a:cs typeface="Trebuchet MS"/>
              </a:rPr>
              <a:t>“\n </a:t>
            </a:r>
            <a:r>
              <a:rPr sz="2400" b="1" spc="-75" dirty="0">
                <a:solidFill>
                  <a:srgbClr val="FFC000"/>
                </a:solidFill>
                <a:latin typeface="Trebuchet MS"/>
                <a:cs typeface="Trebuchet MS"/>
              </a:rPr>
              <a:t>Value </a:t>
            </a:r>
            <a:r>
              <a:rPr sz="2400" b="1" spc="-65" dirty="0">
                <a:solidFill>
                  <a:srgbClr val="FFC000"/>
                </a:solidFill>
                <a:latin typeface="Trebuchet MS"/>
                <a:cs typeface="Trebuchet MS"/>
              </a:rPr>
              <a:t>of </a:t>
            </a:r>
            <a:r>
              <a:rPr sz="2400" b="1" spc="-45" dirty="0">
                <a:solidFill>
                  <a:srgbClr val="FFC000"/>
                </a:solidFill>
                <a:latin typeface="Trebuchet MS"/>
                <a:cs typeface="Trebuchet MS"/>
              </a:rPr>
              <a:t>a </a:t>
            </a:r>
            <a:r>
              <a:rPr sz="2400" b="1" spc="-250" dirty="0">
                <a:solidFill>
                  <a:srgbClr val="FFC000"/>
                </a:solidFill>
                <a:latin typeface="Trebuchet MS"/>
                <a:cs typeface="Trebuchet MS"/>
              </a:rPr>
              <a:t>:” </a:t>
            </a:r>
            <a:r>
              <a:rPr sz="2400" b="1" spc="-145" dirty="0">
                <a:solidFill>
                  <a:srgbClr val="FFC000"/>
                </a:solidFill>
                <a:latin typeface="Trebuchet MS"/>
                <a:cs typeface="Trebuchet MS"/>
              </a:rPr>
              <a:t>&lt;&lt; </a:t>
            </a:r>
            <a:r>
              <a:rPr sz="2400" b="1" spc="-45" dirty="0">
                <a:solidFill>
                  <a:srgbClr val="FFC000"/>
                </a:solidFill>
                <a:latin typeface="Trebuchet MS"/>
                <a:cs typeface="Trebuchet MS"/>
              </a:rPr>
              <a:t>a </a:t>
            </a:r>
            <a:r>
              <a:rPr sz="2400" b="1" spc="-145" dirty="0">
                <a:solidFill>
                  <a:srgbClr val="FFC000"/>
                </a:solidFill>
                <a:latin typeface="Trebuchet MS"/>
                <a:cs typeface="Trebuchet MS"/>
              </a:rPr>
              <a:t>&lt;&lt; </a:t>
            </a:r>
            <a:r>
              <a:rPr sz="2400" b="1" spc="-315" dirty="0">
                <a:solidFill>
                  <a:srgbClr val="FFC000"/>
                </a:solidFill>
                <a:latin typeface="Trebuchet MS"/>
                <a:cs typeface="Trebuchet MS"/>
              </a:rPr>
              <a:t>“ </a:t>
            </a:r>
            <a:r>
              <a:rPr sz="2400" b="1" spc="-60" dirty="0">
                <a:solidFill>
                  <a:srgbClr val="FFC000"/>
                </a:solidFill>
                <a:latin typeface="Trebuchet MS"/>
                <a:cs typeface="Trebuchet MS"/>
              </a:rPr>
              <a:t>and b </a:t>
            </a:r>
            <a:r>
              <a:rPr sz="2400" b="1" spc="-245" dirty="0">
                <a:solidFill>
                  <a:srgbClr val="FFC000"/>
                </a:solidFill>
                <a:latin typeface="Trebuchet MS"/>
                <a:cs typeface="Trebuchet MS"/>
              </a:rPr>
              <a:t>:” </a:t>
            </a:r>
            <a:r>
              <a:rPr sz="2400" b="1" spc="-145" dirty="0">
                <a:solidFill>
                  <a:srgbClr val="FFC000"/>
                </a:solidFill>
                <a:latin typeface="Trebuchet MS"/>
                <a:cs typeface="Trebuchet MS"/>
              </a:rPr>
              <a:t>&lt;&lt; </a:t>
            </a:r>
            <a:r>
              <a:rPr sz="2400" b="1" spc="-95" dirty="0">
                <a:solidFill>
                  <a:srgbClr val="FFC000"/>
                </a:solidFill>
                <a:latin typeface="Trebuchet MS"/>
                <a:cs typeface="Trebuchet MS"/>
              </a:rPr>
              <a:t>b;  </a:t>
            </a:r>
            <a:r>
              <a:rPr sz="2400" b="1" spc="-75" dirty="0">
                <a:solidFill>
                  <a:srgbClr val="FFC000"/>
                </a:solidFill>
                <a:latin typeface="Trebuchet MS"/>
                <a:cs typeface="Trebuchet MS"/>
              </a:rPr>
              <a:t>swap(&amp;a,</a:t>
            </a:r>
            <a:r>
              <a:rPr sz="2400" b="1" spc="-220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-110" dirty="0">
                <a:solidFill>
                  <a:srgbClr val="FFC000"/>
                </a:solidFill>
                <a:latin typeface="Trebuchet MS"/>
                <a:cs typeface="Trebuchet MS"/>
              </a:rPr>
              <a:t>&amp;b);</a:t>
            </a:r>
            <a:r>
              <a:rPr sz="2400" b="1" spc="-204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-180" dirty="0">
                <a:solidFill>
                  <a:srgbClr val="FFC000"/>
                </a:solidFill>
                <a:latin typeface="Trebuchet MS"/>
                <a:cs typeface="Trebuchet MS"/>
              </a:rPr>
              <a:t>//we</a:t>
            </a:r>
            <a:r>
              <a:rPr sz="2400" b="1" spc="-220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-130" dirty="0">
                <a:solidFill>
                  <a:srgbClr val="FFC000"/>
                </a:solidFill>
                <a:latin typeface="Trebuchet MS"/>
                <a:cs typeface="Trebuchet MS"/>
              </a:rPr>
              <a:t>are</a:t>
            </a:r>
            <a:r>
              <a:rPr sz="2400" b="1" spc="-240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-35" dirty="0">
                <a:solidFill>
                  <a:srgbClr val="FFC000"/>
                </a:solidFill>
                <a:latin typeface="Trebuchet MS"/>
                <a:cs typeface="Trebuchet MS"/>
              </a:rPr>
              <a:t>passing</a:t>
            </a:r>
            <a:r>
              <a:rPr sz="2400" b="1" spc="-215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-75" dirty="0">
                <a:solidFill>
                  <a:srgbClr val="FFC000"/>
                </a:solidFill>
                <a:latin typeface="Trebuchet MS"/>
                <a:cs typeface="Trebuchet MS"/>
              </a:rPr>
              <a:t>address</a:t>
            </a:r>
            <a:r>
              <a:rPr sz="2400" b="1" spc="-260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-65" dirty="0">
                <a:solidFill>
                  <a:srgbClr val="FFC000"/>
                </a:solidFill>
                <a:latin typeface="Trebuchet MS"/>
                <a:cs typeface="Trebuchet MS"/>
              </a:rPr>
              <a:t>of</a:t>
            </a:r>
            <a:r>
              <a:rPr sz="2400" b="1" spc="-229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-45" dirty="0">
                <a:solidFill>
                  <a:srgbClr val="FFC000"/>
                </a:solidFill>
                <a:latin typeface="Trebuchet MS"/>
                <a:cs typeface="Trebuchet MS"/>
              </a:rPr>
              <a:t>a</a:t>
            </a:r>
            <a:r>
              <a:rPr sz="2400" b="1" spc="-215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-65" dirty="0">
                <a:solidFill>
                  <a:srgbClr val="FFC000"/>
                </a:solidFill>
                <a:latin typeface="Trebuchet MS"/>
                <a:cs typeface="Trebuchet MS"/>
              </a:rPr>
              <a:t>and</a:t>
            </a:r>
            <a:r>
              <a:rPr sz="2400" b="1" spc="-210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-60" dirty="0">
                <a:solidFill>
                  <a:srgbClr val="FFC000"/>
                </a:solidFill>
                <a:latin typeface="Trebuchet MS"/>
                <a:cs typeface="Trebuchet MS"/>
              </a:rPr>
              <a:t>b  </a:t>
            </a:r>
            <a:r>
              <a:rPr sz="2400" b="1" spc="-90" dirty="0">
                <a:solidFill>
                  <a:srgbClr val="FFC000"/>
                </a:solidFill>
                <a:latin typeface="Trebuchet MS"/>
                <a:cs typeface="Trebuchet MS"/>
              </a:rPr>
              <a:t>cout </a:t>
            </a:r>
            <a:r>
              <a:rPr sz="2400" b="1" spc="-145" dirty="0">
                <a:solidFill>
                  <a:srgbClr val="FFC000"/>
                </a:solidFill>
                <a:latin typeface="Trebuchet MS"/>
                <a:cs typeface="Trebuchet MS"/>
              </a:rPr>
              <a:t>&lt;&lt; </a:t>
            </a:r>
            <a:r>
              <a:rPr sz="2400" b="1" spc="-185" dirty="0">
                <a:solidFill>
                  <a:srgbClr val="FFC000"/>
                </a:solidFill>
                <a:latin typeface="Trebuchet MS"/>
                <a:cs typeface="Trebuchet MS"/>
              </a:rPr>
              <a:t>“\n </a:t>
            </a:r>
            <a:r>
              <a:rPr sz="2400" b="1" spc="-90" dirty="0">
                <a:solidFill>
                  <a:srgbClr val="FFC000"/>
                </a:solidFill>
                <a:latin typeface="Trebuchet MS"/>
                <a:cs typeface="Trebuchet MS"/>
              </a:rPr>
              <a:t>After </a:t>
            </a:r>
            <a:r>
              <a:rPr sz="2400" b="1" spc="-50" dirty="0">
                <a:solidFill>
                  <a:srgbClr val="FFC000"/>
                </a:solidFill>
                <a:latin typeface="Trebuchet MS"/>
                <a:cs typeface="Trebuchet MS"/>
              </a:rPr>
              <a:t>swapping </a:t>
            </a:r>
            <a:r>
              <a:rPr sz="2400" b="1" spc="-105" dirty="0">
                <a:solidFill>
                  <a:srgbClr val="FFC000"/>
                </a:solidFill>
                <a:latin typeface="Trebuchet MS"/>
                <a:cs typeface="Trebuchet MS"/>
              </a:rPr>
              <a:t>value </a:t>
            </a:r>
            <a:r>
              <a:rPr sz="2400" b="1" spc="-65" dirty="0">
                <a:solidFill>
                  <a:srgbClr val="FFC000"/>
                </a:solidFill>
                <a:latin typeface="Trebuchet MS"/>
                <a:cs typeface="Trebuchet MS"/>
              </a:rPr>
              <a:t>of </a:t>
            </a:r>
            <a:r>
              <a:rPr sz="2400" b="1" spc="-45" dirty="0">
                <a:solidFill>
                  <a:srgbClr val="FFC000"/>
                </a:solidFill>
                <a:latin typeface="Trebuchet MS"/>
                <a:cs typeface="Trebuchet MS"/>
              </a:rPr>
              <a:t>a </a:t>
            </a:r>
            <a:r>
              <a:rPr sz="2400" b="1" spc="-250" dirty="0">
                <a:solidFill>
                  <a:srgbClr val="FFC000"/>
                </a:solidFill>
                <a:latin typeface="Trebuchet MS"/>
                <a:cs typeface="Trebuchet MS"/>
              </a:rPr>
              <a:t>:” </a:t>
            </a:r>
            <a:r>
              <a:rPr sz="2400" b="1" spc="-145" dirty="0">
                <a:solidFill>
                  <a:srgbClr val="FFC000"/>
                </a:solidFill>
                <a:latin typeface="Trebuchet MS"/>
                <a:cs typeface="Trebuchet MS"/>
              </a:rPr>
              <a:t>&lt;&lt; </a:t>
            </a:r>
            <a:r>
              <a:rPr sz="2400" b="1" spc="-45" dirty="0">
                <a:solidFill>
                  <a:srgbClr val="FFC000"/>
                </a:solidFill>
                <a:latin typeface="Trebuchet MS"/>
                <a:cs typeface="Trebuchet MS"/>
              </a:rPr>
              <a:t>a </a:t>
            </a:r>
            <a:r>
              <a:rPr sz="2400" b="1" spc="-150" dirty="0">
                <a:solidFill>
                  <a:srgbClr val="FFC000"/>
                </a:solidFill>
                <a:latin typeface="Trebuchet MS"/>
                <a:cs typeface="Trebuchet MS"/>
              </a:rPr>
              <a:t>&lt;&lt;  </a:t>
            </a:r>
            <a:r>
              <a:rPr sz="2400" b="1" spc="-130" dirty="0">
                <a:solidFill>
                  <a:srgbClr val="FFC000"/>
                </a:solidFill>
                <a:latin typeface="Trebuchet MS"/>
                <a:cs typeface="Trebuchet MS"/>
              </a:rPr>
              <a:t>“and </a:t>
            </a:r>
            <a:r>
              <a:rPr sz="2400" b="1" spc="-60" dirty="0">
                <a:solidFill>
                  <a:srgbClr val="FFC000"/>
                </a:solidFill>
                <a:latin typeface="Trebuchet MS"/>
                <a:cs typeface="Trebuchet MS"/>
              </a:rPr>
              <a:t>b </a:t>
            </a:r>
            <a:r>
              <a:rPr sz="2400" b="1" spc="-245" dirty="0">
                <a:solidFill>
                  <a:srgbClr val="FFC000"/>
                </a:solidFill>
                <a:latin typeface="Trebuchet MS"/>
                <a:cs typeface="Trebuchet MS"/>
              </a:rPr>
              <a:t>:” </a:t>
            </a:r>
            <a:r>
              <a:rPr sz="2400" b="1" spc="-150" dirty="0">
                <a:solidFill>
                  <a:srgbClr val="FFC000"/>
                </a:solidFill>
                <a:latin typeface="Trebuchet MS"/>
                <a:cs typeface="Trebuchet MS"/>
              </a:rPr>
              <a:t>&lt;&lt;</a:t>
            </a:r>
            <a:r>
              <a:rPr sz="2400" b="1" spc="-495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-95" dirty="0">
                <a:solidFill>
                  <a:srgbClr val="FFC000"/>
                </a:solidFill>
                <a:latin typeface="Trebuchet MS"/>
                <a:cs typeface="Trebuchet MS"/>
              </a:rPr>
              <a:t>b;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310" dirty="0">
                <a:solidFill>
                  <a:srgbClr val="FFC000"/>
                </a:solidFill>
                <a:latin typeface="Trebuchet MS"/>
                <a:cs typeface="Trebuchet MS"/>
              </a:rPr>
              <a:t>}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51647" y="2314955"/>
            <a:ext cx="3817620" cy="2524125"/>
          </a:xfrm>
          <a:prstGeom prst="rect">
            <a:avLst/>
          </a:prstGeom>
          <a:solidFill>
            <a:srgbClr val="000000"/>
          </a:solidFill>
          <a:ln w="9144">
            <a:solidFill>
              <a:srgbClr val="FFFFFF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175"/>
              </a:spcBef>
            </a:pPr>
            <a:r>
              <a:rPr sz="2800" b="1" spc="-5" dirty="0">
                <a:solidFill>
                  <a:srgbClr val="FFFFFF"/>
                </a:solidFill>
                <a:latin typeface="Trebuchet MS"/>
                <a:cs typeface="Trebuchet MS"/>
              </a:rPr>
              <a:t>OUTPUT</a:t>
            </a:r>
            <a:r>
              <a:rPr sz="2800" b="1" spc="-2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215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50">
              <a:latin typeface="Trebuchet MS"/>
              <a:cs typeface="Trebuchet MS"/>
            </a:endParaRPr>
          </a:p>
          <a:p>
            <a:pPr marL="92710" marR="201295" indent="46990">
              <a:lnSpc>
                <a:spcPct val="100000"/>
              </a:lnSpc>
            </a:pPr>
            <a:r>
              <a:rPr sz="2800" spc="-125" dirty="0">
                <a:solidFill>
                  <a:srgbClr val="92D050"/>
                </a:solidFill>
                <a:latin typeface="Arial"/>
                <a:cs typeface="Arial"/>
              </a:rPr>
              <a:t>Value </a:t>
            </a:r>
            <a:r>
              <a:rPr sz="2800" spc="15" dirty="0">
                <a:solidFill>
                  <a:srgbClr val="92D050"/>
                </a:solidFill>
                <a:latin typeface="Arial"/>
                <a:cs typeface="Arial"/>
              </a:rPr>
              <a:t>of </a:t>
            </a:r>
            <a:r>
              <a:rPr sz="2800" spc="-190" dirty="0">
                <a:solidFill>
                  <a:srgbClr val="92D050"/>
                </a:solidFill>
                <a:latin typeface="Arial"/>
                <a:cs typeface="Arial"/>
              </a:rPr>
              <a:t>a </a:t>
            </a:r>
            <a:r>
              <a:rPr sz="2800" spc="-40" dirty="0">
                <a:solidFill>
                  <a:srgbClr val="92D050"/>
                </a:solidFill>
                <a:latin typeface="Arial"/>
                <a:cs typeface="Arial"/>
              </a:rPr>
              <a:t>: </a:t>
            </a:r>
            <a:r>
              <a:rPr sz="2800" spc="-220" dirty="0">
                <a:solidFill>
                  <a:srgbClr val="92D050"/>
                </a:solidFill>
                <a:latin typeface="Arial"/>
                <a:cs typeface="Arial"/>
              </a:rPr>
              <a:t>5 </a:t>
            </a:r>
            <a:r>
              <a:rPr sz="2800" spc="-114" dirty="0">
                <a:solidFill>
                  <a:srgbClr val="92D050"/>
                </a:solidFill>
                <a:latin typeface="Arial"/>
                <a:cs typeface="Arial"/>
              </a:rPr>
              <a:t>and </a:t>
            </a:r>
            <a:r>
              <a:rPr sz="2800" spc="-60" dirty="0">
                <a:solidFill>
                  <a:srgbClr val="92D050"/>
                </a:solidFill>
                <a:latin typeface="Arial"/>
                <a:cs typeface="Arial"/>
              </a:rPr>
              <a:t>b </a:t>
            </a:r>
            <a:r>
              <a:rPr sz="2800" spc="-40" dirty="0">
                <a:solidFill>
                  <a:srgbClr val="92D050"/>
                </a:solidFill>
                <a:latin typeface="Arial"/>
                <a:cs typeface="Arial"/>
              </a:rPr>
              <a:t>: </a:t>
            </a:r>
            <a:r>
              <a:rPr sz="2800" spc="-95" dirty="0">
                <a:solidFill>
                  <a:srgbClr val="92D050"/>
                </a:solidFill>
                <a:latin typeface="Arial"/>
                <a:cs typeface="Arial"/>
              </a:rPr>
              <a:t>6  </a:t>
            </a:r>
            <a:r>
              <a:rPr sz="2800" spc="5" dirty="0">
                <a:solidFill>
                  <a:srgbClr val="92D050"/>
                </a:solidFill>
                <a:latin typeface="Arial"/>
                <a:cs typeface="Arial"/>
              </a:rPr>
              <a:t>After </a:t>
            </a:r>
            <a:r>
              <a:rPr sz="2800" spc="-100" dirty="0">
                <a:solidFill>
                  <a:srgbClr val="92D050"/>
                </a:solidFill>
                <a:latin typeface="Arial"/>
                <a:cs typeface="Arial"/>
              </a:rPr>
              <a:t>swapping</a:t>
            </a:r>
            <a:r>
              <a:rPr sz="2800" spc="-610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2800" spc="-110" dirty="0">
                <a:solidFill>
                  <a:srgbClr val="92D050"/>
                </a:solidFill>
                <a:latin typeface="Arial"/>
                <a:cs typeface="Arial"/>
              </a:rPr>
              <a:t>value </a:t>
            </a:r>
            <a:r>
              <a:rPr sz="2800" spc="15" dirty="0">
                <a:solidFill>
                  <a:srgbClr val="92D050"/>
                </a:solidFill>
                <a:latin typeface="Arial"/>
                <a:cs typeface="Arial"/>
              </a:rPr>
              <a:t>of  </a:t>
            </a:r>
            <a:r>
              <a:rPr sz="2800" spc="-190" dirty="0">
                <a:solidFill>
                  <a:srgbClr val="92D050"/>
                </a:solidFill>
                <a:latin typeface="Arial"/>
                <a:cs typeface="Arial"/>
              </a:rPr>
              <a:t>a</a:t>
            </a:r>
            <a:r>
              <a:rPr sz="2800" spc="-225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2800" spc="-40" dirty="0">
                <a:solidFill>
                  <a:srgbClr val="92D050"/>
                </a:solidFill>
                <a:latin typeface="Arial"/>
                <a:cs typeface="Arial"/>
              </a:rPr>
              <a:t>:</a:t>
            </a:r>
            <a:r>
              <a:rPr sz="2800" spc="-215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2800" spc="-95" dirty="0">
                <a:solidFill>
                  <a:srgbClr val="92D050"/>
                </a:solidFill>
                <a:latin typeface="Arial"/>
                <a:cs typeface="Arial"/>
              </a:rPr>
              <a:t>6</a:t>
            </a:r>
            <a:r>
              <a:rPr sz="2800" spc="-225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2800" spc="-114" dirty="0">
                <a:solidFill>
                  <a:srgbClr val="92D050"/>
                </a:solidFill>
                <a:latin typeface="Arial"/>
                <a:cs typeface="Arial"/>
              </a:rPr>
              <a:t>and</a:t>
            </a:r>
            <a:r>
              <a:rPr sz="2800" spc="-220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2800" spc="-60" dirty="0">
                <a:solidFill>
                  <a:srgbClr val="92D050"/>
                </a:solidFill>
                <a:latin typeface="Arial"/>
                <a:cs typeface="Arial"/>
              </a:rPr>
              <a:t>b</a:t>
            </a:r>
            <a:r>
              <a:rPr sz="2800" spc="-215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2800" spc="-40" dirty="0">
                <a:solidFill>
                  <a:srgbClr val="92D050"/>
                </a:solidFill>
                <a:latin typeface="Arial"/>
                <a:cs typeface="Arial"/>
              </a:rPr>
              <a:t>:</a:t>
            </a:r>
            <a:r>
              <a:rPr sz="2800" spc="-225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2800" spc="-220" dirty="0">
                <a:solidFill>
                  <a:srgbClr val="92D050"/>
                </a:solidFill>
                <a:latin typeface="Arial"/>
                <a:cs typeface="Arial"/>
              </a:rPr>
              <a:t>5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405890" marR="5080" indent="-342900">
              <a:lnSpc>
                <a:spcPts val="4750"/>
              </a:lnSpc>
              <a:spcBef>
                <a:spcPts val="700"/>
              </a:spcBef>
            </a:pPr>
            <a:r>
              <a:rPr spc="55" dirty="0"/>
              <a:t>COMPARING</a:t>
            </a:r>
            <a:r>
              <a:rPr spc="-450" dirty="0"/>
              <a:t> </a:t>
            </a:r>
            <a:r>
              <a:rPr spc="95" dirty="0"/>
              <a:t>PASS</a:t>
            </a:r>
            <a:r>
              <a:rPr spc="-434" dirty="0"/>
              <a:t> </a:t>
            </a:r>
            <a:r>
              <a:rPr spc="105" dirty="0"/>
              <a:t>BY</a:t>
            </a:r>
            <a:r>
              <a:rPr spc="-740" dirty="0"/>
              <a:t> </a:t>
            </a:r>
            <a:r>
              <a:rPr spc="-45" dirty="0"/>
              <a:t>VALUE,</a:t>
            </a:r>
            <a:r>
              <a:rPr spc="-440" dirty="0"/>
              <a:t> </a:t>
            </a:r>
            <a:r>
              <a:rPr spc="95" dirty="0"/>
              <a:t>PASS</a:t>
            </a:r>
            <a:r>
              <a:rPr spc="-445" dirty="0"/>
              <a:t> </a:t>
            </a:r>
            <a:r>
              <a:rPr spc="100" dirty="0"/>
              <a:t>BY  </a:t>
            </a:r>
            <a:r>
              <a:rPr dirty="0"/>
              <a:t>REFERENCE</a:t>
            </a:r>
            <a:r>
              <a:rPr spc="-615" dirty="0"/>
              <a:t> </a:t>
            </a:r>
            <a:r>
              <a:rPr spc="190" dirty="0"/>
              <a:t>AND</a:t>
            </a:r>
            <a:r>
              <a:rPr spc="-445" dirty="0"/>
              <a:t> </a:t>
            </a:r>
            <a:r>
              <a:rPr spc="95" dirty="0"/>
              <a:t>PASS</a:t>
            </a:r>
            <a:r>
              <a:rPr spc="-430" dirty="0"/>
              <a:t> </a:t>
            </a:r>
            <a:r>
              <a:rPr spc="105" dirty="0"/>
              <a:t>BY</a:t>
            </a:r>
            <a:r>
              <a:rPr spc="-459" dirty="0"/>
              <a:t> </a:t>
            </a:r>
            <a:r>
              <a:rPr spc="50" dirty="0"/>
              <a:t>POINTER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49998" y="1640332"/>
          <a:ext cx="10928985" cy="52519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42995"/>
                <a:gridCol w="3642995"/>
                <a:gridCol w="3642995"/>
              </a:tblGrid>
              <a:tr h="350519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spc="40" dirty="0">
                          <a:latin typeface="Trebuchet MS"/>
                          <a:cs typeface="Trebuchet MS"/>
                        </a:rPr>
                        <a:t>PASS</a:t>
                      </a:r>
                      <a:r>
                        <a:rPr sz="2000" b="1" spc="-2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b="1" spc="45" dirty="0">
                          <a:latin typeface="Trebuchet MS"/>
                          <a:cs typeface="Trebuchet MS"/>
                        </a:rPr>
                        <a:t>BY</a:t>
                      </a:r>
                      <a:r>
                        <a:rPr sz="2000" b="1" spc="-3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b="1" spc="-5" dirty="0">
                          <a:latin typeface="Trebuchet MS"/>
                          <a:cs typeface="Trebuchet MS"/>
                        </a:rPr>
                        <a:t>VALUE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2278F"/>
                      </a:solidFill>
                      <a:prstDash val="solid"/>
                    </a:lnL>
                    <a:lnR w="12700">
                      <a:solidFill>
                        <a:srgbClr val="92278F"/>
                      </a:solidFill>
                      <a:prstDash val="solid"/>
                    </a:lnR>
                    <a:lnT w="12700">
                      <a:solidFill>
                        <a:srgbClr val="92278F"/>
                      </a:solidFill>
                      <a:prstDash val="solid"/>
                    </a:lnT>
                    <a:lnB w="12700">
                      <a:solidFill>
                        <a:srgbClr val="92278F"/>
                      </a:solidFill>
                      <a:prstDash val="solid"/>
                    </a:lnB>
                    <a:solidFill>
                      <a:srgbClr val="EDE8ED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spc="40" dirty="0">
                          <a:latin typeface="Trebuchet MS"/>
                          <a:cs typeface="Trebuchet MS"/>
                        </a:rPr>
                        <a:t>PASS </a:t>
                      </a:r>
                      <a:r>
                        <a:rPr sz="2000" b="1" spc="45" dirty="0">
                          <a:latin typeface="Trebuchet MS"/>
                          <a:cs typeface="Trebuchet MS"/>
                        </a:rPr>
                        <a:t>BY</a:t>
                      </a:r>
                      <a:r>
                        <a:rPr sz="2000" b="1" spc="-4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b="1" dirty="0">
                          <a:latin typeface="Trebuchet MS"/>
                          <a:cs typeface="Trebuchet MS"/>
                        </a:rPr>
                        <a:t>REFERENCE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2278F"/>
                      </a:solidFill>
                      <a:prstDash val="solid"/>
                    </a:lnL>
                    <a:lnR w="12700">
                      <a:solidFill>
                        <a:srgbClr val="92278F"/>
                      </a:solidFill>
                      <a:prstDash val="solid"/>
                    </a:lnR>
                    <a:lnT w="12700">
                      <a:solidFill>
                        <a:srgbClr val="92278F"/>
                      </a:solidFill>
                      <a:prstDash val="solid"/>
                    </a:lnT>
                    <a:lnB w="12700">
                      <a:solidFill>
                        <a:srgbClr val="92278F"/>
                      </a:solidFill>
                      <a:prstDash val="solid"/>
                    </a:lnB>
                    <a:solidFill>
                      <a:srgbClr val="EDE8ED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spc="40" dirty="0">
                          <a:latin typeface="Trebuchet MS"/>
                          <a:cs typeface="Trebuchet MS"/>
                        </a:rPr>
                        <a:t>PASS </a:t>
                      </a:r>
                      <a:r>
                        <a:rPr sz="2000" b="1" spc="45" dirty="0">
                          <a:latin typeface="Trebuchet MS"/>
                          <a:cs typeface="Trebuchet MS"/>
                        </a:rPr>
                        <a:t>BY</a:t>
                      </a:r>
                      <a:r>
                        <a:rPr sz="2000" b="1" spc="-4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b="1" spc="20" dirty="0">
                          <a:latin typeface="Trebuchet MS"/>
                          <a:cs typeface="Trebuchet MS"/>
                        </a:rPr>
                        <a:t>POINTER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2278F"/>
                      </a:solidFill>
                      <a:prstDash val="solid"/>
                    </a:lnL>
                    <a:lnR w="12700">
                      <a:solidFill>
                        <a:srgbClr val="92278F"/>
                      </a:solidFill>
                      <a:prstDash val="solid"/>
                    </a:lnR>
                    <a:lnT w="12700">
                      <a:solidFill>
                        <a:srgbClr val="92278F"/>
                      </a:solidFill>
                      <a:prstDash val="solid"/>
                    </a:lnT>
                    <a:lnB w="12700">
                      <a:solidFill>
                        <a:srgbClr val="92278F"/>
                      </a:solidFill>
                      <a:prstDash val="solid"/>
                    </a:lnB>
                    <a:solidFill>
                      <a:srgbClr val="EDE8ED"/>
                    </a:solidFill>
                  </a:tcPr>
                </a:tc>
              </a:tr>
              <a:tr h="701039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80" dirty="0">
                          <a:latin typeface="Arial"/>
                          <a:cs typeface="Arial"/>
                        </a:rPr>
                        <a:t>Separate</a:t>
                      </a:r>
                      <a:r>
                        <a:rPr sz="2000" spc="-1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40" dirty="0">
                          <a:latin typeface="Arial"/>
                          <a:cs typeface="Arial"/>
                        </a:rPr>
                        <a:t>memory</a:t>
                      </a:r>
                      <a:r>
                        <a:rPr sz="200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85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2000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45" dirty="0">
                          <a:latin typeface="Arial"/>
                          <a:cs typeface="Arial"/>
                        </a:rPr>
                        <a:t>allocated</a:t>
                      </a:r>
                      <a:r>
                        <a:rPr sz="2000" spc="-1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40" dirty="0">
                          <a:latin typeface="Arial"/>
                          <a:cs typeface="Arial"/>
                        </a:rPr>
                        <a:t>to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6286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15" dirty="0">
                          <a:latin typeface="Arial"/>
                          <a:cs typeface="Arial"/>
                        </a:rPr>
                        <a:t>formal</a:t>
                      </a:r>
                      <a:r>
                        <a:rPr sz="2000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60" dirty="0">
                          <a:latin typeface="Arial"/>
                          <a:cs typeface="Arial"/>
                        </a:rPr>
                        <a:t>parameters.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2278F"/>
                      </a:solidFill>
                      <a:prstDash val="solid"/>
                    </a:lnL>
                    <a:lnR w="12700">
                      <a:solidFill>
                        <a:srgbClr val="92278F"/>
                      </a:solidFill>
                      <a:prstDash val="solid"/>
                    </a:lnR>
                    <a:lnT w="12700">
                      <a:solidFill>
                        <a:srgbClr val="92278F"/>
                      </a:solidFill>
                      <a:prstDash val="solid"/>
                    </a:lnT>
                    <a:lnB w="12700">
                      <a:solidFill>
                        <a:srgbClr val="92278F"/>
                      </a:solidFill>
                      <a:prstDash val="solid"/>
                    </a:lnB>
                    <a:solidFill>
                      <a:srgbClr val="DCCDDB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65" dirty="0">
                          <a:latin typeface="Arial"/>
                          <a:cs typeface="Arial"/>
                        </a:rPr>
                        <a:t>Formal </a:t>
                      </a:r>
                      <a:r>
                        <a:rPr sz="2000" spc="-80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2000" spc="-50" dirty="0">
                          <a:latin typeface="Arial"/>
                          <a:cs typeface="Arial"/>
                        </a:rPr>
                        <a:t>actual</a:t>
                      </a:r>
                      <a:r>
                        <a:rPr sz="2000" spc="-3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60" dirty="0">
                          <a:latin typeface="Arial"/>
                          <a:cs typeface="Arial"/>
                        </a:rPr>
                        <a:t>parameters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6286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100" dirty="0">
                          <a:latin typeface="Arial"/>
                          <a:cs typeface="Arial"/>
                        </a:rPr>
                        <a:t>share 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2000" spc="-114" dirty="0">
                          <a:latin typeface="Arial"/>
                          <a:cs typeface="Arial"/>
                        </a:rPr>
                        <a:t>same </a:t>
                      </a:r>
                      <a:r>
                        <a:rPr sz="2000" spc="-40" dirty="0">
                          <a:latin typeface="Arial"/>
                          <a:cs typeface="Arial"/>
                        </a:rPr>
                        <a:t>memory</a:t>
                      </a:r>
                      <a:r>
                        <a:rPr sz="2000" spc="-4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10" dirty="0">
                          <a:latin typeface="Arial"/>
                          <a:cs typeface="Arial"/>
                        </a:rPr>
                        <a:t>space.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2278F"/>
                      </a:solidFill>
                      <a:prstDash val="solid"/>
                    </a:lnL>
                    <a:lnR w="12700">
                      <a:solidFill>
                        <a:srgbClr val="92278F"/>
                      </a:solidFill>
                      <a:prstDash val="solid"/>
                    </a:lnR>
                    <a:lnT w="12700">
                      <a:solidFill>
                        <a:srgbClr val="92278F"/>
                      </a:solidFill>
                      <a:prstDash val="solid"/>
                    </a:lnT>
                    <a:lnB w="12700">
                      <a:solidFill>
                        <a:srgbClr val="92278F"/>
                      </a:solidFill>
                      <a:prstDash val="solid"/>
                    </a:lnB>
                    <a:solidFill>
                      <a:srgbClr val="DCCDDB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65" dirty="0">
                          <a:latin typeface="Arial"/>
                          <a:cs typeface="Arial"/>
                        </a:rPr>
                        <a:t>Formal </a:t>
                      </a:r>
                      <a:r>
                        <a:rPr sz="2000" spc="-60" dirty="0">
                          <a:latin typeface="Arial"/>
                          <a:cs typeface="Arial"/>
                        </a:rPr>
                        <a:t>parameters </a:t>
                      </a:r>
                      <a:r>
                        <a:rPr sz="2000" spc="-40" dirty="0">
                          <a:latin typeface="Arial"/>
                          <a:cs typeface="Arial"/>
                        </a:rPr>
                        <a:t>contain</a:t>
                      </a:r>
                      <a:r>
                        <a:rPr sz="2000" spc="-3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the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6350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105" dirty="0">
                          <a:latin typeface="Arial"/>
                          <a:cs typeface="Arial"/>
                        </a:rPr>
                        <a:t>address </a:t>
                      </a:r>
                      <a:r>
                        <a:rPr sz="2000" spc="15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2000" spc="-50" dirty="0">
                          <a:latin typeface="Arial"/>
                          <a:cs typeface="Arial"/>
                        </a:rPr>
                        <a:t>actual</a:t>
                      </a:r>
                      <a:r>
                        <a:rPr sz="2000" spc="-3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60" dirty="0">
                          <a:latin typeface="Arial"/>
                          <a:cs typeface="Arial"/>
                        </a:rPr>
                        <a:t>parameters.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2278F"/>
                      </a:solidFill>
                      <a:prstDash val="solid"/>
                    </a:lnL>
                    <a:lnR w="12700">
                      <a:solidFill>
                        <a:srgbClr val="92278F"/>
                      </a:solidFill>
                      <a:prstDash val="solid"/>
                    </a:lnR>
                    <a:lnT w="12700">
                      <a:solidFill>
                        <a:srgbClr val="92278F"/>
                      </a:solidFill>
                      <a:prstDash val="solid"/>
                    </a:lnT>
                    <a:lnB w="12700">
                      <a:solidFill>
                        <a:srgbClr val="92278F"/>
                      </a:solidFill>
                      <a:prstDash val="solid"/>
                    </a:lnB>
                    <a:solidFill>
                      <a:srgbClr val="DCCDDB"/>
                    </a:solidFill>
                  </a:tcPr>
                </a:tc>
              </a:tr>
              <a:tr h="1051560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130" dirty="0">
                          <a:latin typeface="Arial"/>
                          <a:cs typeface="Arial"/>
                        </a:rPr>
                        <a:t>Changes </a:t>
                      </a:r>
                      <a:r>
                        <a:rPr sz="2000" spc="-70" dirty="0">
                          <a:latin typeface="Arial"/>
                          <a:cs typeface="Arial"/>
                        </a:rPr>
                        <a:t>done 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2000" spc="-3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formal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62865" marR="328930">
                        <a:lnSpc>
                          <a:spcPct val="114999"/>
                        </a:lnSpc>
                      </a:pPr>
                      <a:r>
                        <a:rPr sz="2000" spc="-60" dirty="0">
                          <a:latin typeface="Arial"/>
                          <a:cs typeface="Arial"/>
                        </a:rPr>
                        <a:t>parameters</a:t>
                      </a:r>
                      <a:r>
                        <a:rPr sz="2000" spc="-1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85" dirty="0">
                          <a:latin typeface="Arial"/>
                          <a:cs typeface="Arial"/>
                        </a:rPr>
                        <a:t>are</a:t>
                      </a:r>
                      <a:r>
                        <a:rPr sz="2000" spc="-1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2000" spc="-1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reflected</a:t>
                      </a:r>
                      <a:r>
                        <a:rPr sz="2000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in  </a:t>
                      </a:r>
                      <a:r>
                        <a:rPr sz="2000" spc="-50" dirty="0">
                          <a:latin typeface="Arial"/>
                          <a:cs typeface="Arial"/>
                        </a:rPr>
                        <a:t>actual</a:t>
                      </a:r>
                      <a:r>
                        <a:rPr sz="2000" spc="-1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60" dirty="0">
                          <a:latin typeface="Arial"/>
                          <a:cs typeface="Arial"/>
                        </a:rPr>
                        <a:t>parameters.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2278F"/>
                      </a:solidFill>
                      <a:prstDash val="solid"/>
                    </a:lnL>
                    <a:lnR w="12700">
                      <a:solidFill>
                        <a:srgbClr val="92278F"/>
                      </a:solidFill>
                      <a:prstDash val="solid"/>
                    </a:lnR>
                    <a:lnT w="12700">
                      <a:solidFill>
                        <a:srgbClr val="92278F"/>
                      </a:solidFill>
                      <a:prstDash val="solid"/>
                    </a:lnT>
                    <a:lnB w="12700">
                      <a:solidFill>
                        <a:srgbClr val="92278F"/>
                      </a:solidFill>
                      <a:prstDash val="solid"/>
                    </a:lnB>
                    <a:solidFill>
                      <a:srgbClr val="EDE8ED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130" dirty="0">
                          <a:latin typeface="Arial"/>
                          <a:cs typeface="Arial"/>
                        </a:rPr>
                        <a:t>Changes </a:t>
                      </a:r>
                      <a:r>
                        <a:rPr sz="2000" spc="-70" dirty="0">
                          <a:latin typeface="Arial"/>
                          <a:cs typeface="Arial"/>
                        </a:rPr>
                        <a:t>done 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2000" spc="-3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formal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62865" marR="735965">
                        <a:lnSpc>
                          <a:spcPct val="114999"/>
                        </a:lnSpc>
                      </a:pPr>
                      <a:r>
                        <a:rPr sz="2000" spc="-60" dirty="0">
                          <a:latin typeface="Arial"/>
                          <a:cs typeface="Arial"/>
                        </a:rPr>
                        <a:t>parameters </a:t>
                      </a:r>
                      <a:r>
                        <a:rPr sz="2000" spc="-85" dirty="0">
                          <a:latin typeface="Arial"/>
                          <a:cs typeface="Arial"/>
                        </a:rPr>
                        <a:t>are 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reflected</a:t>
                      </a:r>
                      <a:r>
                        <a:rPr sz="2000" spc="-3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in  </a:t>
                      </a:r>
                      <a:r>
                        <a:rPr sz="2000" spc="-50" dirty="0">
                          <a:latin typeface="Arial"/>
                          <a:cs typeface="Arial"/>
                        </a:rPr>
                        <a:t>actual</a:t>
                      </a:r>
                      <a:r>
                        <a:rPr sz="2000" spc="-1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60" dirty="0">
                          <a:latin typeface="Arial"/>
                          <a:cs typeface="Arial"/>
                        </a:rPr>
                        <a:t>parameters.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2278F"/>
                      </a:solidFill>
                      <a:prstDash val="solid"/>
                    </a:lnL>
                    <a:lnR w="12700">
                      <a:solidFill>
                        <a:srgbClr val="92278F"/>
                      </a:solidFill>
                      <a:prstDash val="solid"/>
                    </a:lnR>
                    <a:lnT w="12700">
                      <a:solidFill>
                        <a:srgbClr val="92278F"/>
                      </a:solidFill>
                      <a:prstDash val="solid"/>
                    </a:lnT>
                    <a:lnB w="12700">
                      <a:solidFill>
                        <a:srgbClr val="92278F"/>
                      </a:solidFill>
                      <a:prstDash val="solid"/>
                    </a:lnB>
                    <a:solidFill>
                      <a:srgbClr val="EDE8ED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130" dirty="0">
                          <a:latin typeface="Arial"/>
                          <a:cs typeface="Arial"/>
                        </a:rPr>
                        <a:t>Changes </a:t>
                      </a:r>
                      <a:r>
                        <a:rPr sz="2000" spc="-70" dirty="0">
                          <a:latin typeface="Arial"/>
                          <a:cs typeface="Arial"/>
                        </a:rPr>
                        <a:t>done 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2000" spc="-3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formal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63500" marR="735330">
                        <a:lnSpc>
                          <a:spcPct val="114999"/>
                        </a:lnSpc>
                      </a:pPr>
                      <a:r>
                        <a:rPr sz="2000" spc="-60" dirty="0">
                          <a:latin typeface="Arial"/>
                          <a:cs typeface="Arial"/>
                        </a:rPr>
                        <a:t>parameters </a:t>
                      </a:r>
                      <a:r>
                        <a:rPr sz="2000" spc="-85" dirty="0">
                          <a:latin typeface="Arial"/>
                          <a:cs typeface="Arial"/>
                        </a:rPr>
                        <a:t>are 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reflected</a:t>
                      </a:r>
                      <a:r>
                        <a:rPr sz="2000" spc="-3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in  </a:t>
                      </a:r>
                      <a:r>
                        <a:rPr sz="2000" spc="-50" dirty="0">
                          <a:latin typeface="Arial"/>
                          <a:cs typeface="Arial"/>
                        </a:rPr>
                        <a:t>actual</a:t>
                      </a:r>
                      <a:r>
                        <a:rPr sz="2000" spc="-1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60" dirty="0">
                          <a:latin typeface="Arial"/>
                          <a:cs typeface="Arial"/>
                        </a:rPr>
                        <a:t>parameters.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2278F"/>
                      </a:solidFill>
                      <a:prstDash val="solid"/>
                    </a:lnL>
                    <a:lnR w="12700">
                      <a:solidFill>
                        <a:srgbClr val="92278F"/>
                      </a:solidFill>
                      <a:prstDash val="solid"/>
                    </a:lnR>
                    <a:lnT w="12700">
                      <a:solidFill>
                        <a:srgbClr val="92278F"/>
                      </a:solidFill>
                      <a:prstDash val="solid"/>
                    </a:lnT>
                    <a:lnB w="12700">
                      <a:solidFill>
                        <a:srgbClr val="92278F"/>
                      </a:solidFill>
                      <a:prstDash val="solid"/>
                    </a:lnB>
                    <a:solidFill>
                      <a:srgbClr val="EDE8ED"/>
                    </a:solidFill>
                  </a:tcPr>
                </a:tc>
              </a:tr>
              <a:tr h="364708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90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2000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70" dirty="0">
                          <a:latin typeface="Arial"/>
                          <a:cs typeface="Arial"/>
                        </a:rPr>
                        <a:t>eg.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2278F"/>
                      </a:solidFill>
                      <a:prstDash val="solid"/>
                    </a:lnL>
                    <a:lnR w="12700">
                      <a:solidFill>
                        <a:srgbClr val="92278F"/>
                      </a:solidFill>
                      <a:prstDash val="solid"/>
                    </a:lnR>
                    <a:lnT w="12700">
                      <a:solidFill>
                        <a:srgbClr val="92278F"/>
                      </a:solidFill>
                      <a:prstDash val="solid"/>
                    </a:lnT>
                    <a:solidFill>
                      <a:srgbClr val="DCCDDB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90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2000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70" dirty="0">
                          <a:latin typeface="Arial"/>
                          <a:cs typeface="Arial"/>
                        </a:rPr>
                        <a:t>eg.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2278F"/>
                      </a:solidFill>
                      <a:prstDash val="solid"/>
                    </a:lnL>
                    <a:lnR w="12700">
                      <a:solidFill>
                        <a:srgbClr val="92278F"/>
                      </a:solidFill>
                      <a:prstDash val="solid"/>
                    </a:lnR>
                    <a:lnT w="12700">
                      <a:solidFill>
                        <a:srgbClr val="92278F"/>
                      </a:solidFill>
                      <a:prstDash val="solid"/>
                    </a:lnT>
                    <a:solidFill>
                      <a:srgbClr val="DCCDDB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90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2000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70" dirty="0">
                          <a:latin typeface="Arial"/>
                          <a:cs typeface="Arial"/>
                        </a:rPr>
                        <a:t>eg.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2278F"/>
                      </a:solidFill>
                      <a:prstDash val="solid"/>
                    </a:lnL>
                    <a:lnR w="12700">
                      <a:solidFill>
                        <a:srgbClr val="92278F"/>
                      </a:solidFill>
                      <a:prstDash val="solid"/>
                    </a:lnR>
                    <a:lnT w="12700">
                      <a:solidFill>
                        <a:srgbClr val="92278F"/>
                      </a:solidFill>
                      <a:prstDash val="solid"/>
                    </a:lnT>
                    <a:solidFill>
                      <a:srgbClr val="DCCDDB"/>
                    </a:solidFill>
                  </a:tcPr>
                </a:tc>
              </a:tr>
              <a:tr h="2169910">
                <a:tc>
                  <a:txBody>
                    <a:bodyPr/>
                    <a:lstStyle/>
                    <a:p>
                      <a:pPr marL="62865">
                        <a:lnSpc>
                          <a:spcPts val="2165"/>
                        </a:lnSpc>
                      </a:pPr>
                      <a:r>
                        <a:rPr sz="2000" b="1" spc="-65" dirty="0">
                          <a:latin typeface="Trebuchet MS"/>
                          <a:cs typeface="Trebuchet MS"/>
                        </a:rPr>
                        <a:t>void </a:t>
                      </a:r>
                      <a:r>
                        <a:rPr sz="2000" b="1" spc="-90" dirty="0">
                          <a:latin typeface="Trebuchet MS"/>
                          <a:cs typeface="Trebuchet MS"/>
                        </a:rPr>
                        <a:t>cube(int</a:t>
                      </a:r>
                      <a:r>
                        <a:rPr sz="2000" b="1" spc="-3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b="1" spc="-100" dirty="0">
                          <a:latin typeface="Trebuchet MS"/>
                          <a:cs typeface="Trebuchet MS"/>
                        </a:rPr>
                        <a:t>x)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2000" b="1" spc="-254" dirty="0">
                          <a:latin typeface="Trebuchet MS"/>
                          <a:cs typeface="Trebuchet MS"/>
                        </a:rPr>
                        <a:t>{ </a:t>
                      </a:r>
                      <a:r>
                        <a:rPr sz="2000" b="1" spc="-95" dirty="0">
                          <a:latin typeface="Trebuchet MS"/>
                          <a:cs typeface="Trebuchet MS"/>
                        </a:rPr>
                        <a:t>x= </a:t>
                      </a:r>
                      <a:r>
                        <a:rPr sz="2000" b="1" spc="15" dirty="0">
                          <a:latin typeface="Trebuchet MS"/>
                          <a:cs typeface="Trebuchet MS"/>
                        </a:rPr>
                        <a:t>x*x*x;</a:t>
                      </a:r>
                      <a:r>
                        <a:rPr sz="2000" b="1" spc="-2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b="1" spc="-254" dirty="0">
                          <a:latin typeface="Trebuchet MS"/>
                          <a:cs typeface="Trebuchet MS"/>
                        </a:rPr>
                        <a:t>}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2000" b="1" spc="-65" dirty="0">
                          <a:latin typeface="Trebuchet MS"/>
                          <a:cs typeface="Trebuchet MS"/>
                        </a:rPr>
                        <a:t>void</a:t>
                      </a:r>
                      <a:r>
                        <a:rPr sz="2000" b="1" spc="-1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b="1" spc="-85" dirty="0">
                          <a:latin typeface="Trebuchet MS"/>
                          <a:cs typeface="Trebuchet MS"/>
                        </a:rPr>
                        <a:t>main()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  <a:p>
                      <a:pPr marL="62865" marR="1858010">
                        <a:lnSpc>
                          <a:spcPct val="100000"/>
                        </a:lnSpc>
                      </a:pPr>
                      <a:r>
                        <a:rPr sz="2000" b="1" spc="-114" dirty="0">
                          <a:latin typeface="Trebuchet MS"/>
                          <a:cs typeface="Trebuchet MS"/>
                        </a:rPr>
                        <a:t>{int y=10;  </a:t>
                      </a:r>
                      <a:r>
                        <a:rPr sz="2000" b="1" dirty="0">
                          <a:latin typeface="Trebuchet MS"/>
                          <a:cs typeface="Trebuchet MS"/>
                        </a:rPr>
                        <a:t>cou</a:t>
                      </a:r>
                      <a:r>
                        <a:rPr sz="2000" b="1" spc="-10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2000" b="1" spc="-5" dirty="0">
                          <a:latin typeface="Trebuchet MS"/>
                          <a:cs typeface="Trebuchet MS"/>
                        </a:rPr>
                        <a:t>&lt;&lt;y&lt;</a:t>
                      </a:r>
                      <a:r>
                        <a:rPr sz="2000" b="1" dirty="0">
                          <a:latin typeface="Trebuchet MS"/>
                          <a:cs typeface="Trebuchet MS"/>
                        </a:rPr>
                        <a:t>&lt;e</a:t>
                      </a:r>
                      <a:r>
                        <a:rPr sz="2000" b="1" spc="5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2000" b="1" dirty="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2000" b="1" spc="-5" dirty="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sz="2000" b="1" dirty="0">
                          <a:latin typeface="Trebuchet MS"/>
                          <a:cs typeface="Trebuchet MS"/>
                        </a:rPr>
                        <a:t>;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2000" b="1" spc="-100" dirty="0">
                          <a:latin typeface="Trebuchet MS"/>
                          <a:cs typeface="Trebuchet MS"/>
                        </a:rPr>
                        <a:t>cube(y);</a:t>
                      </a:r>
                      <a:r>
                        <a:rPr sz="2000" b="1" spc="-2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b="1" spc="-100" dirty="0">
                          <a:latin typeface="Trebuchet MS"/>
                          <a:cs typeface="Trebuchet MS"/>
                        </a:rPr>
                        <a:t>cout&lt;&lt;y&lt;&lt;endl;}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  <a:p>
                      <a:pPr marL="6286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output: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92278F"/>
                      </a:solidFill>
                      <a:prstDash val="solid"/>
                    </a:lnL>
                    <a:lnR w="12700">
                      <a:solidFill>
                        <a:srgbClr val="92278F"/>
                      </a:solidFill>
                      <a:prstDash val="solid"/>
                    </a:lnR>
                    <a:solidFill>
                      <a:srgbClr val="DCCDDB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65"/>
                        </a:lnSpc>
                      </a:pPr>
                      <a:r>
                        <a:rPr sz="2000" b="1" spc="-65" dirty="0">
                          <a:latin typeface="Trebuchet MS"/>
                          <a:cs typeface="Trebuchet MS"/>
                        </a:rPr>
                        <a:t>void </a:t>
                      </a:r>
                      <a:r>
                        <a:rPr sz="2000" b="1" spc="-90" dirty="0">
                          <a:latin typeface="Trebuchet MS"/>
                          <a:cs typeface="Trebuchet MS"/>
                        </a:rPr>
                        <a:t>cube(int</a:t>
                      </a:r>
                      <a:r>
                        <a:rPr sz="2000" b="1" spc="-3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b="1" spc="-70" dirty="0">
                          <a:latin typeface="Trebuchet MS"/>
                          <a:cs typeface="Trebuchet MS"/>
                        </a:rPr>
                        <a:t>&amp;x)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2000" b="1" spc="-254" dirty="0">
                          <a:latin typeface="Trebuchet MS"/>
                          <a:cs typeface="Trebuchet MS"/>
                        </a:rPr>
                        <a:t>{ </a:t>
                      </a:r>
                      <a:r>
                        <a:rPr sz="2000" b="1" spc="-95" dirty="0">
                          <a:latin typeface="Trebuchet MS"/>
                          <a:cs typeface="Trebuchet MS"/>
                        </a:rPr>
                        <a:t>x= </a:t>
                      </a:r>
                      <a:r>
                        <a:rPr sz="2000" b="1" spc="15" dirty="0">
                          <a:latin typeface="Trebuchet MS"/>
                          <a:cs typeface="Trebuchet MS"/>
                        </a:rPr>
                        <a:t>x*x*x;</a:t>
                      </a:r>
                      <a:r>
                        <a:rPr sz="2000" b="1" spc="-2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b="1" spc="-254" dirty="0">
                          <a:latin typeface="Trebuchet MS"/>
                          <a:cs typeface="Trebuchet MS"/>
                        </a:rPr>
                        <a:t>}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2000" b="1" spc="-65" dirty="0">
                          <a:latin typeface="Trebuchet MS"/>
                          <a:cs typeface="Trebuchet MS"/>
                        </a:rPr>
                        <a:t>void</a:t>
                      </a:r>
                      <a:r>
                        <a:rPr sz="2000" b="1" spc="-1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b="1" spc="-85" dirty="0">
                          <a:latin typeface="Trebuchet MS"/>
                          <a:cs typeface="Trebuchet MS"/>
                        </a:rPr>
                        <a:t>main()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  <a:p>
                      <a:pPr marL="62865" marR="1857375">
                        <a:lnSpc>
                          <a:spcPct val="100000"/>
                        </a:lnSpc>
                      </a:pPr>
                      <a:r>
                        <a:rPr sz="2000" b="1" spc="-114" dirty="0">
                          <a:latin typeface="Trebuchet MS"/>
                          <a:cs typeface="Trebuchet MS"/>
                        </a:rPr>
                        <a:t>{int y=10;  </a:t>
                      </a:r>
                      <a:r>
                        <a:rPr sz="2000" b="1" dirty="0">
                          <a:latin typeface="Trebuchet MS"/>
                          <a:cs typeface="Trebuchet MS"/>
                        </a:rPr>
                        <a:t>cou</a:t>
                      </a:r>
                      <a:r>
                        <a:rPr sz="2000" b="1" spc="-10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2000" b="1" spc="-5" dirty="0">
                          <a:latin typeface="Trebuchet MS"/>
                          <a:cs typeface="Trebuchet MS"/>
                        </a:rPr>
                        <a:t>&lt;&lt;y&lt;</a:t>
                      </a:r>
                      <a:r>
                        <a:rPr sz="2000" b="1" dirty="0">
                          <a:latin typeface="Trebuchet MS"/>
                          <a:cs typeface="Trebuchet MS"/>
                        </a:rPr>
                        <a:t>&lt;e</a:t>
                      </a:r>
                      <a:r>
                        <a:rPr sz="2000" b="1" spc="5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2000" b="1" dirty="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2000" b="1" spc="-5" dirty="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sz="2000" b="1" dirty="0">
                          <a:latin typeface="Trebuchet MS"/>
                          <a:cs typeface="Trebuchet MS"/>
                        </a:rPr>
                        <a:t>;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2000" b="1" spc="-100" dirty="0">
                          <a:latin typeface="Trebuchet MS"/>
                          <a:cs typeface="Trebuchet MS"/>
                        </a:rPr>
                        <a:t>cube(y);</a:t>
                      </a:r>
                      <a:r>
                        <a:rPr sz="2000" b="1" spc="-2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b="1" spc="-100" dirty="0">
                          <a:latin typeface="Trebuchet MS"/>
                          <a:cs typeface="Trebuchet MS"/>
                        </a:rPr>
                        <a:t>cout&lt;&lt;y&lt;&lt;endl;}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output: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92278F"/>
                      </a:solidFill>
                      <a:prstDash val="solid"/>
                    </a:lnL>
                    <a:lnR w="12700">
                      <a:solidFill>
                        <a:srgbClr val="92278F"/>
                      </a:solidFill>
                      <a:prstDash val="solid"/>
                    </a:lnR>
                    <a:solidFill>
                      <a:srgbClr val="DCCDDB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2165"/>
                        </a:lnSpc>
                      </a:pPr>
                      <a:r>
                        <a:rPr sz="2000" b="1" spc="-65" dirty="0">
                          <a:latin typeface="Trebuchet MS"/>
                          <a:cs typeface="Trebuchet MS"/>
                        </a:rPr>
                        <a:t>void </a:t>
                      </a:r>
                      <a:r>
                        <a:rPr sz="2000" b="1" spc="-90" dirty="0">
                          <a:latin typeface="Trebuchet MS"/>
                          <a:cs typeface="Trebuchet MS"/>
                        </a:rPr>
                        <a:t>cube(int</a:t>
                      </a:r>
                      <a:r>
                        <a:rPr sz="2000" b="1" spc="-3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b="1" dirty="0">
                          <a:latin typeface="Trebuchet MS"/>
                          <a:cs typeface="Trebuchet MS"/>
                        </a:rPr>
                        <a:t>*x)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  <a:p>
                      <a:pPr marL="63500">
                        <a:lnSpc>
                          <a:spcPct val="100000"/>
                        </a:lnSpc>
                      </a:pPr>
                      <a:r>
                        <a:rPr sz="2000" b="1" spc="-254" dirty="0">
                          <a:latin typeface="Trebuchet MS"/>
                          <a:cs typeface="Trebuchet MS"/>
                        </a:rPr>
                        <a:t>{ </a:t>
                      </a:r>
                      <a:r>
                        <a:rPr sz="2000" b="1" dirty="0">
                          <a:latin typeface="Trebuchet MS"/>
                          <a:cs typeface="Trebuchet MS"/>
                        </a:rPr>
                        <a:t>*x= </a:t>
                      </a:r>
                      <a:r>
                        <a:rPr sz="2000" b="1" spc="-10" dirty="0">
                          <a:latin typeface="Trebuchet MS"/>
                          <a:cs typeface="Trebuchet MS"/>
                        </a:rPr>
                        <a:t>(*x)*(*x)*(*x);</a:t>
                      </a:r>
                      <a:r>
                        <a:rPr sz="2000" b="1" spc="-3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b="1" spc="-254" dirty="0">
                          <a:latin typeface="Trebuchet MS"/>
                          <a:cs typeface="Trebuchet MS"/>
                        </a:rPr>
                        <a:t>}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  <a:p>
                      <a:pPr marL="63500">
                        <a:lnSpc>
                          <a:spcPct val="100000"/>
                        </a:lnSpc>
                      </a:pPr>
                      <a:r>
                        <a:rPr sz="2000" b="1" spc="-65" dirty="0">
                          <a:latin typeface="Trebuchet MS"/>
                          <a:cs typeface="Trebuchet MS"/>
                        </a:rPr>
                        <a:t>void</a:t>
                      </a:r>
                      <a:r>
                        <a:rPr sz="2000" b="1" spc="-1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b="1" spc="-85" dirty="0">
                          <a:latin typeface="Trebuchet MS"/>
                          <a:cs typeface="Trebuchet MS"/>
                        </a:rPr>
                        <a:t>main()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  <a:p>
                      <a:pPr marL="63500" marR="1856739">
                        <a:lnSpc>
                          <a:spcPct val="100000"/>
                        </a:lnSpc>
                      </a:pPr>
                      <a:r>
                        <a:rPr sz="2000" b="1" spc="-114" dirty="0">
                          <a:latin typeface="Trebuchet MS"/>
                          <a:cs typeface="Trebuchet MS"/>
                        </a:rPr>
                        <a:t>{int y=10;  </a:t>
                      </a:r>
                      <a:r>
                        <a:rPr sz="2000" b="1" dirty="0">
                          <a:latin typeface="Trebuchet MS"/>
                          <a:cs typeface="Trebuchet MS"/>
                        </a:rPr>
                        <a:t>cou</a:t>
                      </a:r>
                      <a:r>
                        <a:rPr sz="2000" b="1" spc="-10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2000" b="1" spc="-5" dirty="0">
                          <a:latin typeface="Trebuchet MS"/>
                          <a:cs typeface="Trebuchet MS"/>
                        </a:rPr>
                        <a:t>&lt;&lt;y&lt;</a:t>
                      </a:r>
                      <a:r>
                        <a:rPr sz="2000" b="1" dirty="0">
                          <a:latin typeface="Trebuchet MS"/>
                          <a:cs typeface="Trebuchet MS"/>
                        </a:rPr>
                        <a:t>&lt;e</a:t>
                      </a:r>
                      <a:r>
                        <a:rPr sz="2000" b="1" spc="5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2000" b="1" dirty="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2000" b="1" spc="-5" dirty="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sz="2000" b="1" dirty="0">
                          <a:latin typeface="Trebuchet MS"/>
                          <a:cs typeface="Trebuchet MS"/>
                        </a:rPr>
                        <a:t>;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  <a:p>
                      <a:pPr marL="63500">
                        <a:lnSpc>
                          <a:spcPct val="100000"/>
                        </a:lnSpc>
                      </a:pPr>
                      <a:r>
                        <a:rPr sz="2000" b="1" spc="-90" dirty="0">
                          <a:latin typeface="Trebuchet MS"/>
                          <a:cs typeface="Trebuchet MS"/>
                        </a:rPr>
                        <a:t>cube(&amp;y);</a:t>
                      </a:r>
                      <a:r>
                        <a:rPr sz="2000" b="1" spc="-2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b="1" spc="-100" dirty="0">
                          <a:latin typeface="Trebuchet MS"/>
                          <a:cs typeface="Trebuchet MS"/>
                        </a:rPr>
                        <a:t>cout&lt;&lt;y&lt;&lt;endl;}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  <a:p>
                      <a:pPr marL="6350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output: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92278F"/>
                      </a:solidFill>
                      <a:prstDash val="solid"/>
                    </a:lnL>
                    <a:lnR w="12700">
                      <a:solidFill>
                        <a:srgbClr val="92278F"/>
                      </a:solidFill>
                      <a:prstDash val="solid"/>
                    </a:lnR>
                    <a:solidFill>
                      <a:srgbClr val="DCCDDB"/>
                    </a:solidFill>
                  </a:tcPr>
                </a:tc>
              </a:tr>
              <a:tr h="345703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000" spc="-150" dirty="0">
                          <a:latin typeface="Arial"/>
                          <a:cs typeface="Arial"/>
                        </a:rPr>
                        <a:t>1010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92278F"/>
                      </a:solidFill>
                      <a:prstDash val="solid"/>
                    </a:lnL>
                    <a:lnR w="12700">
                      <a:solidFill>
                        <a:srgbClr val="92278F"/>
                      </a:solidFill>
                      <a:prstDash val="solid"/>
                    </a:lnR>
                    <a:lnB w="12700">
                      <a:solidFill>
                        <a:srgbClr val="92278F"/>
                      </a:solidFill>
                      <a:prstDash val="solid"/>
                    </a:lnB>
                    <a:solidFill>
                      <a:srgbClr val="DCCDDB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090"/>
                        </a:lnSpc>
                      </a:pPr>
                      <a:r>
                        <a:rPr sz="2000" spc="-130" dirty="0">
                          <a:latin typeface="Arial"/>
                          <a:cs typeface="Arial"/>
                        </a:rPr>
                        <a:t>101000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92278F"/>
                      </a:solidFill>
                      <a:prstDash val="solid"/>
                    </a:lnL>
                    <a:lnR w="12700">
                      <a:solidFill>
                        <a:srgbClr val="92278F"/>
                      </a:solidFill>
                      <a:prstDash val="solid"/>
                    </a:lnR>
                    <a:lnB w="12700">
                      <a:solidFill>
                        <a:srgbClr val="92278F"/>
                      </a:solidFill>
                      <a:prstDash val="solid"/>
                    </a:lnB>
                    <a:solidFill>
                      <a:srgbClr val="DCCDDB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000" spc="-130" dirty="0">
                          <a:latin typeface="Arial"/>
                          <a:cs typeface="Arial"/>
                        </a:rPr>
                        <a:t>101000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92278F"/>
                      </a:solidFill>
                      <a:prstDash val="solid"/>
                    </a:lnL>
                    <a:lnR w="12700">
                      <a:solidFill>
                        <a:srgbClr val="92278F"/>
                      </a:solidFill>
                      <a:prstDash val="solid"/>
                    </a:lnR>
                    <a:lnB w="12700">
                      <a:solidFill>
                        <a:srgbClr val="92278F"/>
                      </a:solidFill>
                      <a:prstDash val="solid"/>
                    </a:lnB>
                    <a:solidFill>
                      <a:srgbClr val="DCCDDB"/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69308" y="2247900"/>
            <a:ext cx="3497580" cy="3180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58596" y="2247900"/>
            <a:ext cx="3250691" cy="3180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97952" y="2247900"/>
            <a:ext cx="3453384" cy="31805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73025" marR="5080" indent="743585">
              <a:lnSpc>
                <a:spcPts val="4750"/>
              </a:lnSpc>
              <a:spcBef>
                <a:spcPts val="700"/>
              </a:spcBef>
            </a:pPr>
            <a:r>
              <a:rPr spc="55" dirty="0"/>
              <a:t>COMPARING </a:t>
            </a:r>
            <a:r>
              <a:rPr spc="95" dirty="0"/>
              <a:t>PASS </a:t>
            </a:r>
            <a:r>
              <a:rPr spc="105" dirty="0"/>
              <a:t>BY </a:t>
            </a:r>
            <a:r>
              <a:rPr spc="-45" dirty="0"/>
              <a:t>VALUE, </a:t>
            </a:r>
            <a:r>
              <a:rPr spc="95" dirty="0"/>
              <a:t>PASS </a:t>
            </a:r>
            <a:r>
              <a:rPr spc="100" dirty="0"/>
              <a:t>BY  </a:t>
            </a:r>
            <a:r>
              <a:rPr dirty="0"/>
              <a:t>REFERENCE</a:t>
            </a:r>
            <a:r>
              <a:rPr spc="-615" dirty="0"/>
              <a:t> </a:t>
            </a:r>
            <a:r>
              <a:rPr spc="190" dirty="0"/>
              <a:t>AND</a:t>
            </a:r>
            <a:r>
              <a:rPr spc="-445" dirty="0"/>
              <a:t> </a:t>
            </a:r>
            <a:r>
              <a:rPr spc="95" dirty="0"/>
              <a:t>PASS</a:t>
            </a:r>
            <a:r>
              <a:rPr spc="-430" dirty="0"/>
              <a:t> </a:t>
            </a:r>
            <a:r>
              <a:rPr spc="105" dirty="0"/>
              <a:t>BY</a:t>
            </a:r>
            <a:r>
              <a:rPr spc="-455" dirty="0"/>
              <a:t> </a:t>
            </a:r>
            <a:r>
              <a:rPr spc="50" dirty="0"/>
              <a:t>POINTER</a:t>
            </a:r>
            <a:r>
              <a:rPr spc="300" dirty="0"/>
              <a:t> </a:t>
            </a:r>
            <a:r>
              <a:rPr spc="20" dirty="0"/>
              <a:t>Contd…</a:t>
            </a:r>
          </a:p>
          <a:p>
            <a:pPr marL="60325" marR="142240" algn="ctr">
              <a:lnSpc>
                <a:spcPct val="100000"/>
              </a:lnSpc>
              <a:spcBef>
                <a:spcPts val="1015"/>
              </a:spcBef>
            </a:pPr>
            <a:r>
              <a:rPr sz="2400" spc="85" dirty="0">
                <a:solidFill>
                  <a:srgbClr val="FFFFFF"/>
                </a:solidFill>
              </a:rPr>
              <a:t>MEMORY</a:t>
            </a:r>
            <a:r>
              <a:rPr sz="2400" spc="-215" dirty="0">
                <a:solidFill>
                  <a:srgbClr val="FFFFFF"/>
                </a:solidFill>
              </a:rPr>
              <a:t> </a:t>
            </a:r>
            <a:r>
              <a:rPr sz="2400" spc="55" dirty="0">
                <a:solidFill>
                  <a:srgbClr val="FFFFFF"/>
                </a:solidFill>
              </a:rPr>
              <a:t>DIAGRAM</a:t>
            </a:r>
            <a:endParaRPr sz="2400"/>
          </a:p>
        </p:txBody>
      </p:sp>
      <p:sp>
        <p:nvSpPr>
          <p:cNvPr id="6" name="object 6"/>
          <p:cNvSpPr txBox="1"/>
          <p:nvPr/>
        </p:nvSpPr>
        <p:spPr>
          <a:xfrm>
            <a:off x="1494282" y="5447182"/>
            <a:ext cx="155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0" dirty="0">
                <a:solidFill>
                  <a:srgbClr val="FFFFFF"/>
                </a:solidFill>
                <a:latin typeface="Arial"/>
                <a:cs typeface="Arial"/>
              </a:rPr>
              <a:t>PASS </a:t>
            </a:r>
            <a:r>
              <a:rPr sz="1800" spc="-135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1800" spc="-3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30" dirty="0">
                <a:solidFill>
                  <a:srgbClr val="FFFFFF"/>
                </a:solidFill>
                <a:latin typeface="Arial"/>
                <a:cs typeface="Arial"/>
              </a:rPr>
              <a:t>VALUE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52135" y="5447182"/>
            <a:ext cx="19551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0" dirty="0">
                <a:solidFill>
                  <a:srgbClr val="FFFFFF"/>
                </a:solidFill>
                <a:latin typeface="Arial"/>
                <a:cs typeface="Arial"/>
              </a:rPr>
              <a:t>PASS </a:t>
            </a:r>
            <a:r>
              <a:rPr sz="1800" spc="-135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1800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00" dirty="0">
                <a:solidFill>
                  <a:srgbClr val="FFFFFF"/>
                </a:solidFill>
                <a:latin typeface="Arial"/>
                <a:cs typeface="Arial"/>
              </a:rPr>
              <a:t>REFRENCE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10370" y="5447182"/>
            <a:ext cx="1797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0" dirty="0">
                <a:solidFill>
                  <a:srgbClr val="FFFFFF"/>
                </a:solidFill>
                <a:latin typeface="Arial"/>
                <a:cs typeface="Arial"/>
              </a:rPr>
              <a:t>PASS </a:t>
            </a:r>
            <a:r>
              <a:rPr sz="1800" spc="-135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1800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35" dirty="0">
                <a:solidFill>
                  <a:srgbClr val="FFFFFF"/>
                </a:solidFill>
                <a:latin typeface="Arial"/>
                <a:cs typeface="Arial"/>
              </a:rPr>
              <a:t>POINTER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5227" y="513664"/>
            <a:ext cx="942784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0" dirty="0"/>
              <a:t>FUNCTION </a:t>
            </a:r>
            <a:r>
              <a:rPr sz="4800" spc="65" dirty="0"/>
              <a:t>RETURNING</a:t>
            </a:r>
            <a:r>
              <a:rPr sz="4800" spc="-965" dirty="0"/>
              <a:t> </a:t>
            </a:r>
            <a:r>
              <a:rPr sz="4800" spc="75" dirty="0"/>
              <a:t>POINTERS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644753" y="1476247"/>
            <a:ext cx="9130665" cy="4781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14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general</a:t>
            </a:r>
            <a:r>
              <a:rPr sz="2400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form</a:t>
            </a:r>
            <a:r>
              <a:rPr sz="2400" spc="-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prototype</a:t>
            </a:r>
            <a:r>
              <a:rPr sz="2400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6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sz="240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returning</a:t>
            </a:r>
            <a:r>
              <a:rPr sz="2400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6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pointer</a:t>
            </a:r>
            <a:r>
              <a:rPr sz="2400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is: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spc="-10" dirty="0">
                <a:solidFill>
                  <a:srgbClr val="FFC000"/>
                </a:solidFill>
                <a:latin typeface="Trebuchet MS"/>
                <a:cs typeface="Trebuchet MS"/>
              </a:rPr>
              <a:t>Data </a:t>
            </a:r>
            <a:r>
              <a:rPr sz="2400" b="1" spc="-135" dirty="0">
                <a:solidFill>
                  <a:srgbClr val="FFC000"/>
                </a:solidFill>
                <a:latin typeface="Trebuchet MS"/>
                <a:cs typeface="Trebuchet MS"/>
              </a:rPr>
              <a:t>Type </a:t>
            </a:r>
            <a:r>
              <a:rPr sz="2400" b="1" spc="225" dirty="0">
                <a:solidFill>
                  <a:srgbClr val="FFC000"/>
                </a:solidFill>
                <a:latin typeface="Trebuchet MS"/>
                <a:cs typeface="Trebuchet MS"/>
              </a:rPr>
              <a:t>*</a:t>
            </a:r>
            <a:r>
              <a:rPr sz="2400" b="1" spc="-415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-90" dirty="0">
                <a:solidFill>
                  <a:srgbClr val="FFC000"/>
                </a:solidFill>
                <a:latin typeface="Trebuchet MS"/>
                <a:cs typeface="Trebuchet MS"/>
              </a:rPr>
              <a:t>function-name </a:t>
            </a:r>
            <a:r>
              <a:rPr sz="2400" b="1" spc="-80" dirty="0">
                <a:solidFill>
                  <a:srgbClr val="FFC000"/>
                </a:solidFill>
                <a:latin typeface="Trebuchet MS"/>
                <a:cs typeface="Trebuchet MS"/>
              </a:rPr>
              <a:t>(argument </a:t>
            </a:r>
            <a:r>
              <a:rPr sz="2400" b="1" spc="-100" dirty="0">
                <a:solidFill>
                  <a:srgbClr val="FFC000"/>
                </a:solidFill>
                <a:latin typeface="Trebuchet MS"/>
                <a:cs typeface="Trebuchet MS"/>
              </a:rPr>
              <a:t>list);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spc="-95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2400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90" dirty="0">
                <a:solidFill>
                  <a:srgbClr val="FFFFFF"/>
                </a:solidFill>
                <a:latin typeface="Arial"/>
                <a:cs typeface="Arial"/>
              </a:rPr>
              <a:t>WAP</a:t>
            </a:r>
            <a:r>
              <a:rPr sz="2400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400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find</a:t>
            </a:r>
            <a:r>
              <a:rPr sz="2400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minimum</a:t>
            </a:r>
            <a:r>
              <a:rPr sz="2400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two</a:t>
            </a:r>
            <a:r>
              <a:rPr sz="2400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numbers</a:t>
            </a:r>
            <a:r>
              <a:rPr sz="2400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2400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pointers</a:t>
            </a:r>
            <a:r>
              <a:rPr sz="2400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concept.</a:t>
            </a:r>
            <a:endParaRPr sz="2400">
              <a:latin typeface="Arial"/>
              <a:cs typeface="Arial"/>
            </a:endParaRPr>
          </a:p>
          <a:p>
            <a:pPr marL="76200" marR="6204585" indent="-64135">
              <a:lnSpc>
                <a:spcPct val="100000"/>
              </a:lnSpc>
            </a:pPr>
            <a:r>
              <a:rPr sz="2400" b="1" spc="-65" dirty="0">
                <a:solidFill>
                  <a:srgbClr val="FFC000"/>
                </a:solidFill>
                <a:latin typeface="Trebuchet MS"/>
                <a:cs typeface="Trebuchet MS"/>
              </a:rPr>
              <a:t>#inclu</a:t>
            </a:r>
            <a:r>
              <a:rPr sz="2400" b="1" spc="-75" dirty="0">
                <a:solidFill>
                  <a:srgbClr val="FFC000"/>
                </a:solidFill>
                <a:latin typeface="Trebuchet MS"/>
                <a:cs typeface="Trebuchet MS"/>
              </a:rPr>
              <a:t>d</a:t>
            </a:r>
            <a:r>
              <a:rPr sz="2400" b="1" spc="-145" dirty="0">
                <a:solidFill>
                  <a:srgbClr val="FFC000"/>
                </a:solidFill>
                <a:latin typeface="Trebuchet MS"/>
                <a:cs typeface="Trebuchet MS"/>
              </a:rPr>
              <a:t>e</a:t>
            </a:r>
            <a:r>
              <a:rPr sz="2400" b="1" spc="-160" dirty="0">
                <a:solidFill>
                  <a:srgbClr val="FFC000"/>
                </a:solidFill>
                <a:latin typeface="Trebuchet MS"/>
                <a:cs typeface="Trebuchet MS"/>
              </a:rPr>
              <a:t>&lt;</a:t>
            </a:r>
            <a:r>
              <a:rPr sz="2400" b="1" spc="-60" dirty="0">
                <a:solidFill>
                  <a:srgbClr val="FFC000"/>
                </a:solidFill>
                <a:latin typeface="Trebuchet MS"/>
                <a:cs typeface="Trebuchet MS"/>
              </a:rPr>
              <a:t>io</a:t>
            </a:r>
            <a:r>
              <a:rPr sz="2400" b="1" spc="-50" dirty="0">
                <a:solidFill>
                  <a:srgbClr val="FFC000"/>
                </a:solidFill>
                <a:latin typeface="Trebuchet MS"/>
                <a:cs typeface="Trebuchet MS"/>
              </a:rPr>
              <a:t>s</a:t>
            </a:r>
            <a:r>
              <a:rPr sz="2400" b="1" spc="-120" dirty="0">
                <a:solidFill>
                  <a:srgbClr val="FFC000"/>
                </a:solidFill>
                <a:latin typeface="Trebuchet MS"/>
                <a:cs typeface="Trebuchet MS"/>
              </a:rPr>
              <a:t>tr</a:t>
            </a:r>
            <a:r>
              <a:rPr sz="2400" b="1" spc="-155" dirty="0">
                <a:solidFill>
                  <a:srgbClr val="FFC000"/>
                </a:solidFill>
                <a:latin typeface="Trebuchet MS"/>
                <a:cs typeface="Trebuchet MS"/>
              </a:rPr>
              <a:t>e</a:t>
            </a:r>
            <a:r>
              <a:rPr sz="2400" b="1" spc="-80" dirty="0">
                <a:solidFill>
                  <a:srgbClr val="FFC000"/>
                </a:solidFill>
                <a:latin typeface="Trebuchet MS"/>
                <a:cs typeface="Trebuchet MS"/>
              </a:rPr>
              <a:t>am.</a:t>
            </a:r>
            <a:r>
              <a:rPr sz="2400" b="1" spc="-75" dirty="0">
                <a:solidFill>
                  <a:srgbClr val="FFC000"/>
                </a:solidFill>
                <a:latin typeface="Trebuchet MS"/>
                <a:cs typeface="Trebuchet MS"/>
              </a:rPr>
              <a:t>h</a:t>
            </a:r>
            <a:r>
              <a:rPr sz="2400" b="1" spc="-100" dirty="0">
                <a:solidFill>
                  <a:srgbClr val="FFC000"/>
                </a:solidFill>
                <a:latin typeface="Trebuchet MS"/>
                <a:cs typeface="Trebuchet MS"/>
              </a:rPr>
              <a:t>&gt;  </a:t>
            </a:r>
            <a:r>
              <a:rPr sz="2400" b="1" spc="-85" dirty="0">
                <a:solidFill>
                  <a:srgbClr val="FFC000"/>
                </a:solidFill>
                <a:latin typeface="Trebuchet MS"/>
                <a:cs typeface="Trebuchet MS"/>
              </a:rPr>
              <a:t>int</a:t>
            </a:r>
            <a:r>
              <a:rPr sz="2400" b="1" spc="-229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-50" dirty="0">
                <a:solidFill>
                  <a:srgbClr val="FFC000"/>
                </a:solidFill>
                <a:latin typeface="Trebuchet MS"/>
                <a:cs typeface="Trebuchet MS"/>
              </a:rPr>
              <a:t>*min(int</a:t>
            </a:r>
            <a:r>
              <a:rPr sz="2400" b="1" spc="-215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-80" dirty="0">
                <a:solidFill>
                  <a:srgbClr val="FFC000"/>
                </a:solidFill>
                <a:latin typeface="Trebuchet MS"/>
                <a:cs typeface="Trebuchet MS"/>
              </a:rPr>
              <a:t>&amp;,</a:t>
            </a:r>
            <a:r>
              <a:rPr sz="2400" b="1" spc="-225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-85" dirty="0">
                <a:solidFill>
                  <a:srgbClr val="FFC000"/>
                </a:solidFill>
                <a:latin typeface="Trebuchet MS"/>
                <a:cs typeface="Trebuchet MS"/>
              </a:rPr>
              <a:t>int</a:t>
            </a:r>
            <a:r>
              <a:rPr sz="2400" b="1" spc="-229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-100" dirty="0">
                <a:solidFill>
                  <a:srgbClr val="FFC000"/>
                </a:solidFill>
                <a:latin typeface="Trebuchet MS"/>
                <a:cs typeface="Trebuchet MS"/>
              </a:rPr>
              <a:t>&amp;)</a:t>
            </a:r>
            <a:endParaRPr sz="2400">
              <a:latin typeface="Trebuchet MS"/>
              <a:cs typeface="Trebuchet MS"/>
            </a:endParaRPr>
          </a:p>
          <a:p>
            <a:pPr marL="12700" marR="3919854">
              <a:lnSpc>
                <a:spcPct val="100000"/>
              </a:lnSpc>
            </a:pPr>
            <a:r>
              <a:rPr sz="2400" b="1" spc="-310" dirty="0">
                <a:solidFill>
                  <a:srgbClr val="FFC000"/>
                </a:solidFill>
                <a:latin typeface="Trebuchet MS"/>
                <a:cs typeface="Trebuchet MS"/>
              </a:rPr>
              <a:t>{</a:t>
            </a:r>
            <a:r>
              <a:rPr sz="2400" b="1" spc="-225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-110" dirty="0">
                <a:solidFill>
                  <a:srgbClr val="FFC000"/>
                </a:solidFill>
                <a:latin typeface="Trebuchet MS"/>
                <a:cs typeface="Trebuchet MS"/>
              </a:rPr>
              <a:t>if</a:t>
            </a:r>
            <a:r>
              <a:rPr sz="2400" b="1" spc="-225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-114" dirty="0">
                <a:solidFill>
                  <a:srgbClr val="FFC000"/>
                </a:solidFill>
                <a:latin typeface="Trebuchet MS"/>
                <a:cs typeface="Trebuchet MS"/>
              </a:rPr>
              <a:t>(x</a:t>
            </a:r>
            <a:r>
              <a:rPr sz="2400" b="1" spc="-215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-145" dirty="0">
                <a:solidFill>
                  <a:srgbClr val="FFC000"/>
                </a:solidFill>
                <a:latin typeface="Trebuchet MS"/>
                <a:cs typeface="Trebuchet MS"/>
              </a:rPr>
              <a:t>&lt;</a:t>
            </a:r>
            <a:r>
              <a:rPr sz="2400" b="1" spc="-235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-50" dirty="0">
                <a:solidFill>
                  <a:srgbClr val="FFC000"/>
                </a:solidFill>
                <a:latin typeface="Trebuchet MS"/>
                <a:cs typeface="Trebuchet MS"/>
              </a:rPr>
              <a:t>y</a:t>
            </a:r>
            <a:r>
              <a:rPr sz="2400" b="1" spc="-220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-150" dirty="0">
                <a:solidFill>
                  <a:srgbClr val="FFC000"/>
                </a:solidFill>
                <a:latin typeface="Trebuchet MS"/>
                <a:cs typeface="Trebuchet MS"/>
              </a:rPr>
              <a:t>)</a:t>
            </a:r>
            <a:r>
              <a:rPr sz="2400" b="1" spc="-229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-130" dirty="0">
                <a:solidFill>
                  <a:srgbClr val="FFC000"/>
                </a:solidFill>
                <a:latin typeface="Trebuchet MS"/>
                <a:cs typeface="Trebuchet MS"/>
              </a:rPr>
              <a:t>return</a:t>
            </a:r>
            <a:r>
              <a:rPr sz="2400" b="1" spc="-220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-110" dirty="0">
                <a:solidFill>
                  <a:srgbClr val="FFC000"/>
                </a:solidFill>
                <a:latin typeface="Trebuchet MS"/>
                <a:cs typeface="Trebuchet MS"/>
              </a:rPr>
              <a:t>(&amp;x);</a:t>
            </a:r>
            <a:r>
              <a:rPr sz="2400" b="1" spc="-204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-110" dirty="0">
                <a:solidFill>
                  <a:srgbClr val="FFC000"/>
                </a:solidFill>
                <a:latin typeface="Trebuchet MS"/>
                <a:cs typeface="Trebuchet MS"/>
              </a:rPr>
              <a:t>else</a:t>
            </a:r>
            <a:r>
              <a:rPr sz="2400" b="1" spc="-254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-130" dirty="0">
                <a:solidFill>
                  <a:srgbClr val="FFC000"/>
                </a:solidFill>
                <a:latin typeface="Trebuchet MS"/>
                <a:cs typeface="Trebuchet MS"/>
              </a:rPr>
              <a:t>return</a:t>
            </a:r>
            <a:r>
              <a:rPr sz="2400" b="1" spc="-225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-105" dirty="0">
                <a:solidFill>
                  <a:srgbClr val="FFC000"/>
                </a:solidFill>
                <a:latin typeface="Trebuchet MS"/>
                <a:cs typeface="Trebuchet MS"/>
              </a:rPr>
              <a:t>(&amp;y);</a:t>
            </a:r>
            <a:r>
              <a:rPr sz="2400" b="1" spc="-200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-310" dirty="0">
                <a:solidFill>
                  <a:srgbClr val="FFC000"/>
                </a:solidFill>
                <a:latin typeface="Trebuchet MS"/>
                <a:cs typeface="Trebuchet MS"/>
              </a:rPr>
              <a:t>}  </a:t>
            </a:r>
            <a:r>
              <a:rPr sz="2400" b="1" spc="-80" dirty="0">
                <a:solidFill>
                  <a:srgbClr val="FFC000"/>
                </a:solidFill>
                <a:latin typeface="Trebuchet MS"/>
                <a:cs typeface="Trebuchet MS"/>
              </a:rPr>
              <a:t>void</a:t>
            </a:r>
            <a:r>
              <a:rPr sz="2400" b="1" spc="-245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-100" dirty="0">
                <a:solidFill>
                  <a:srgbClr val="FFC000"/>
                </a:solidFill>
                <a:latin typeface="Trebuchet MS"/>
                <a:cs typeface="Trebuchet MS"/>
              </a:rPr>
              <a:t>main()</a:t>
            </a:r>
            <a:endParaRPr sz="2400">
              <a:latin typeface="Trebuchet MS"/>
              <a:cs typeface="Trebuchet MS"/>
            </a:endParaRPr>
          </a:p>
          <a:p>
            <a:pPr marL="76200">
              <a:lnSpc>
                <a:spcPct val="100000"/>
              </a:lnSpc>
              <a:spcBef>
                <a:spcPts val="5"/>
              </a:spcBef>
            </a:pPr>
            <a:r>
              <a:rPr sz="2400" b="1" spc="-310" dirty="0">
                <a:solidFill>
                  <a:srgbClr val="FFC000"/>
                </a:solidFill>
                <a:latin typeface="Trebuchet MS"/>
                <a:cs typeface="Trebuchet MS"/>
              </a:rPr>
              <a:t>{ </a:t>
            </a:r>
            <a:r>
              <a:rPr sz="2400" b="1" spc="-85" dirty="0">
                <a:solidFill>
                  <a:srgbClr val="FFC000"/>
                </a:solidFill>
                <a:latin typeface="Trebuchet MS"/>
                <a:cs typeface="Trebuchet MS"/>
              </a:rPr>
              <a:t>int a, </a:t>
            </a:r>
            <a:r>
              <a:rPr sz="2400" b="1" spc="-95" dirty="0">
                <a:solidFill>
                  <a:srgbClr val="FFC000"/>
                </a:solidFill>
                <a:latin typeface="Trebuchet MS"/>
                <a:cs typeface="Trebuchet MS"/>
              </a:rPr>
              <a:t>b,</a:t>
            </a:r>
            <a:r>
              <a:rPr sz="2400" b="1" spc="-470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-25" dirty="0">
                <a:solidFill>
                  <a:srgbClr val="FFC000"/>
                </a:solidFill>
                <a:latin typeface="Trebuchet MS"/>
                <a:cs typeface="Trebuchet MS"/>
              </a:rPr>
              <a:t>*c;</a:t>
            </a:r>
            <a:endParaRPr sz="2400">
              <a:latin typeface="Trebuchet MS"/>
              <a:cs typeface="Trebuchet MS"/>
            </a:endParaRPr>
          </a:p>
          <a:p>
            <a:pPr marL="12700" marR="5061585" indent="63500" algn="just">
              <a:lnSpc>
                <a:spcPct val="100000"/>
              </a:lnSpc>
            </a:pPr>
            <a:r>
              <a:rPr sz="2400" b="1" spc="-90" dirty="0">
                <a:solidFill>
                  <a:srgbClr val="FFC000"/>
                </a:solidFill>
                <a:latin typeface="Trebuchet MS"/>
                <a:cs typeface="Trebuchet MS"/>
              </a:rPr>
              <a:t>cout</a:t>
            </a:r>
            <a:r>
              <a:rPr sz="2400" b="1" spc="-220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-145" dirty="0">
                <a:solidFill>
                  <a:srgbClr val="FFC000"/>
                </a:solidFill>
                <a:latin typeface="Trebuchet MS"/>
                <a:cs typeface="Trebuchet MS"/>
              </a:rPr>
              <a:t>&lt;&lt;</a:t>
            </a:r>
            <a:r>
              <a:rPr sz="2400" b="1" spc="-240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-130" dirty="0">
                <a:solidFill>
                  <a:srgbClr val="FFC000"/>
                </a:solidFill>
                <a:latin typeface="Trebuchet MS"/>
                <a:cs typeface="Trebuchet MS"/>
              </a:rPr>
              <a:t>“\nEnter</a:t>
            </a:r>
            <a:r>
              <a:rPr sz="2400" b="1" spc="-229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-45" dirty="0">
                <a:solidFill>
                  <a:srgbClr val="FFC000"/>
                </a:solidFill>
                <a:latin typeface="Trebuchet MS"/>
                <a:cs typeface="Trebuchet MS"/>
              </a:rPr>
              <a:t>a</a:t>
            </a:r>
            <a:r>
              <a:rPr sz="2400" b="1" spc="-220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-210" dirty="0">
                <a:solidFill>
                  <a:srgbClr val="FFC000"/>
                </a:solidFill>
                <a:latin typeface="Trebuchet MS"/>
                <a:cs typeface="Trebuchet MS"/>
              </a:rPr>
              <a:t>:”;</a:t>
            </a:r>
            <a:r>
              <a:rPr sz="2400" b="1" spc="-235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-125" dirty="0">
                <a:solidFill>
                  <a:srgbClr val="FFC000"/>
                </a:solidFill>
                <a:latin typeface="Trebuchet MS"/>
                <a:cs typeface="Trebuchet MS"/>
              </a:rPr>
              <a:t>cin</a:t>
            </a:r>
            <a:r>
              <a:rPr sz="2400" b="1" spc="-225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-145" dirty="0">
                <a:solidFill>
                  <a:srgbClr val="FFC000"/>
                </a:solidFill>
                <a:latin typeface="Trebuchet MS"/>
                <a:cs typeface="Trebuchet MS"/>
              </a:rPr>
              <a:t>&gt;&gt;</a:t>
            </a:r>
            <a:r>
              <a:rPr sz="2400" b="1" spc="-220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-85" dirty="0">
                <a:solidFill>
                  <a:srgbClr val="FFC000"/>
                </a:solidFill>
                <a:latin typeface="Trebuchet MS"/>
                <a:cs typeface="Trebuchet MS"/>
              </a:rPr>
              <a:t>a;  </a:t>
            </a:r>
            <a:r>
              <a:rPr sz="2400" b="1" spc="-90" dirty="0">
                <a:solidFill>
                  <a:srgbClr val="FFC000"/>
                </a:solidFill>
                <a:latin typeface="Trebuchet MS"/>
                <a:cs typeface="Trebuchet MS"/>
              </a:rPr>
              <a:t>cout</a:t>
            </a:r>
            <a:r>
              <a:rPr sz="2400" b="1" spc="-225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-145" dirty="0">
                <a:solidFill>
                  <a:srgbClr val="FFC000"/>
                </a:solidFill>
                <a:latin typeface="Trebuchet MS"/>
                <a:cs typeface="Trebuchet MS"/>
              </a:rPr>
              <a:t>&lt;&lt;</a:t>
            </a:r>
            <a:r>
              <a:rPr sz="2400" b="1" spc="-240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-130" dirty="0">
                <a:solidFill>
                  <a:srgbClr val="FFC000"/>
                </a:solidFill>
                <a:latin typeface="Trebuchet MS"/>
                <a:cs typeface="Trebuchet MS"/>
              </a:rPr>
              <a:t>“\nEnter</a:t>
            </a:r>
            <a:r>
              <a:rPr sz="2400" b="1" spc="-229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-60" dirty="0">
                <a:solidFill>
                  <a:srgbClr val="FFC000"/>
                </a:solidFill>
                <a:latin typeface="Trebuchet MS"/>
                <a:cs typeface="Trebuchet MS"/>
              </a:rPr>
              <a:t>b</a:t>
            </a:r>
            <a:r>
              <a:rPr sz="2400" b="1" spc="-235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-204" dirty="0">
                <a:solidFill>
                  <a:srgbClr val="FFC000"/>
                </a:solidFill>
                <a:latin typeface="Trebuchet MS"/>
                <a:cs typeface="Trebuchet MS"/>
              </a:rPr>
              <a:t>:”;</a:t>
            </a:r>
            <a:r>
              <a:rPr sz="2400" b="1" spc="-235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-105" dirty="0">
                <a:solidFill>
                  <a:srgbClr val="FFC000"/>
                </a:solidFill>
                <a:latin typeface="Trebuchet MS"/>
                <a:cs typeface="Trebuchet MS"/>
              </a:rPr>
              <a:t>cint</a:t>
            </a:r>
            <a:r>
              <a:rPr sz="2400" b="1" spc="-210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-145" dirty="0">
                <a:solidFill>
                  <a:srgbClr val="FFC000"/>
                </a:solidFill>
                <a:latin typeface="Trebuchet MS"/>
                <a:cs typeface="Trebuchet MS"/>
              </a:rPr>
              <a:t>&gt;&gt;</a:t>
            </a:r>
            <a:r>
              <a:rPr sz="2400" b="1" spc="-245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-95" dirty="0">
                <a:solidFill>
                  <a:srgbClr val="FFC000"/>
                </a:solidFill>
                <a:latin typeface="Trebuchet MS"/>
                <a:cs typeface="Trebuchet MS"/>
              </a:rPr>
              <a:t>b;  </a:t>
            </a:r>
            <a:r>
              <a:rPr sz="2400" b="1" spc="-170" dirty="0">
                <a:solidFill>
                  <a:srgbClr val="FFC000"/>
                </a:solidFill>
                <a:latin typeface="Trebuchet MS"/>
                <a:cs typeface="Trebuchet MS"/>
              </a:rPr>
              <a:t>c </a:t>
            </a:r>
            <a:r>
              <a:rPr sz="2400" b="1" spc="-140" dirty="0">
                <a:solidFill>
                  <a:srgbClr val="FFC000"/>
                </a:solidFill>
                <a:latin typeface="Trebuchet MS"/>
                <a:cs typeface="Trebuchet MS"/>
              </a:rPr>
              <a:t>= </a:t>
            </a:r>
            <a:r>
              <a:rPr sz="2400" b="1" spc="-95" dirty="0">
                <a:solidFill>
                  <a:srgbClr val="FFC000"/>
                </a:solidFill>
                <a:latin typeface="Trebuchet MS"/>
                <a:cs typeface="Trebuchet MS"/>
              </a:rPr>
              <a:t>min(a,</a:t>
            </a:r>
            <a:r>
              <a:rPr sz="2400" b="1" spc="-365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-130" dirty="0">
                <a:solidFill>
                  <a:srgbClr val="FFC000"/>
                </a:solidFill>
                <a:latin typeface="Trebuchet MS"/>
                <a:cs typeface="Trebuchet MS"/>
              </a:rPr>
              <a:t>b);</a:t>
            </a:r>
            <a:endParaRPr sz="2400">
              <a:latin typeface="Trebuchet MS"/>
              <a:cs typeface="Trebuchet MS"/>
            </a:endParaRPr>
          </a:p>
          <a:p>
            <a:pPr marL="12700" algn="just">
              <a:lnSpc>
                <a:spcPct val="100000"/>
              </a:lnSpc>
            </a:pPr>
            <a:r>
              <a:rPr sz="2400" b="1" spc="-90" dirty="0">
                <a:solidFill>
                  <a:srgbClr val="FFC000"/>
                </a:solidFill>
                <a:latin typeface="Trebuchet MS"/>
                <a:cs typeface="Trebuchet MS"/>
              </a:rPr>
              <a:t>cout</a:t>
            </a:r>
            <a:r>
              <a:rPr sz="2400" b="1" spc="-220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-145" dirty="0">
                <a:solidFill>
                  <a:srgbClr val="FFC000"/>
                </a:solidFill>
                <a:latin typeface="Trebuchet MS"/>
                <a:cs typeface="Trebuchet MS"/>
              </a:rPr>
              <a:t>&lt;&lt;</a:t>
            </a:r>
            <a:r>
              <a:rPr sz="2400" b="1" spc="-235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-185" dirty="0">
                <a:solidFill>
                  <a:srgbClr val="FFC000"/>
                </a:solidFill>
                <a:latin typeface="Trebuchet MS"/>
                <a:cs typeface="Trebuchet MS"/>
              </a:rPr>
              <a:t>“\n</a:t>
            </a:r>
            <a:r>
              <a:rPr sz="2400" b="1" spc="-375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-114" dirty="0">
                <a:solidFill>
                  <a:srgbClr val="FFC000"/>
                </a:solidFill>
                <a:latin typeface="Trebuchet MS"/>
                <a:cs typeface="Trebuchet MS"/>
              </a:rPr>
              <a:t>The</a:t>
            </a:r>
            <a:r>
              <a:rPr sz="2400" b="1" spc="-240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-75" dirty="0">
                <a:solidFill>
                  <a:srgbClr val="FFC000"/>
                </a:solidFill>
                <a:latin typeface="Trebuchet MS"/>
                <a:cs typeface="Trebuchet MS"/>
              </a:rPr>
              <a:t>minimum</a:t>
            </a:r>
            <a:r>
              <a:rPr sz="2400" b="1" spc="-200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-60" dirty="0">
                <a:solidFill>
                  <a:srgbClr val="FFC000"/>
                </a:solidFill>
                <a:latin typeface="Trebuchet MS"/>
                <a:cs typeface="Trebuchet MS"/>
              </a:rPr>
              <a:t>no</a:t>
            </a:r>
            <a:r>
              <a:rPr sz="2400" b="1" spc="-220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-70" dirty="0">
                <a:solidFill>
                  <a:srgbClr val="FFC000"/>
                </a:solidFill>
                <a:latin typeface="Trebuchet MS"/>
                <a:cs typeface="Trebuchet MS"/>
              </a:rPr>
              <a:t>is</a:t>
            </a:r>
            <a:r>
              <a:rPr sz="2400" b="1" spc="-229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-245" dirty="0">
                <a:solidFill>
                  <a:srgbClr val="FFC000"/>
                </a:solidFill>
                <a:latin typeface="Trebuchet MS"/>
                <a:cs typeface="Trebuchet MS"/>
              </a:rPr>
              <a:t>:”</a:t>
            </a:r>
            <a:r>
              <a:rPr sz="2400" b="1" spc="-229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-150" dirty="0">
                <a:solidFill>
                  <a:srgbClr val="FFC000"/>
                </a:solidFill>
                <a:latin typeface="Trebuchet MS"/>
                <a:cs typeface="Trebuchet MS"/>
              </a:rPr>
              <a:t>&lt;&lt;</a:t>
            </a:r>
            <a:r>
              <a:rPr sz="2400" b="1" spc="-235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-20" dirty="0">
                <a:solidFill>
                  <a:srgbClr val="FFC000"/>
                </a:solidFill>
                <a:latin typeface="Trebuchet MS"/>
                <a:cs typeface="Trebuchet MS"/>
              </a:rPr>
              <a:t>*c;</a:t>
            </a:r>
            <a:r>
              <a:rPr sz="2400" b="1" spc="-235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-310" dirty="0">
                <a:solidFill>
                  <a:srgbClr val="FFC000"/>
                </a:solidFill>
                <a:latin typeface="Trebuchet MS"/>
                <a:cs typeface="Trebuchet MS"/>
              </a:rPr>
              <a:t>}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8392" y="328676"/>
            <a:ext cx="904938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20" dirty="0"/>
              <a:t>DEREFERENCE</a:t>
            </a:r>
            <a:r>
              <a:rPr sz="5400" spc="-805" dirty="0"/>
              <a:t> </a:t>
            </a:r>
            <a:r>
              <a:rPr sz="5400" spc="5" dirty="0"/>
              <a:t>OPERATOR</a:t>
            </a:r>
            <a:r>
              <a:rPr sz="5400" spc="-580" dirty="0"/>
              <a:t> </a:t>
            </a:r>
            <a:r>
              <a:rPr sz="5400" spc="-50" dirty="0"/>
              <a:t>(*)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830986" y="1526540"/>
            <a:ext cx="6718934" cy="3439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marR="5080" indent="-457200">
              <a:lnSpc>
                <a:spcPct val="100000"/>
              </a:lnSpc>
              <a:spcBef>
                <a:spcPts val="95"/>
              </a:spcBef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2800" spc="50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2800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2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80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9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80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90" dirty="0">
                <a:solidFill>
                  <a:srgbClr val="FFFFFF"/>
                </a:solidFill>
                <a:latin typeface="Arial"/>
                <a:cs typeface="Arial"/>
              </a:rPr>
              <a:t>unary</a:t>
            </a:r>
            <a:r>
              <a:rPr sz="2800" spc="-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0" dirty="0">
                <a:solidFill>
                  <a:srgbClr val="FFFFFF"/>
                </a:solidFill>
                <a:latin typeface="Arial"/>
                <a:cs typeface="Arial"/>
              </a:rPr>
              <a:t>operator</a:t>
            </a:r>
            <a:r>
              <a:rPr sz="2800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3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280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returns</a:t>
            </a:r>
            <a:r>
              <a:rPr sz="2800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800" spc="-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10" dirty="0">
                <a:solidFill>
                  <a:srgbClr val="FFFFFF"/>
                </a:solidFill>
                <a:latin typeface="Arial"/>
                <a:cs typeface="Arial"/>
              </a:rPr>
              <a:t>value 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stored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at 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-145" dirty="0">
                <a:solidFill>
                  <a:srgbClr val="FFFFFF"/>
                </a:solidFill>
                <a:latin typeface="Arial"/>
                <a:cs typeface="Arial"/>
              </a:rPr>
              <a:t>address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pointed </a:t>
            </a:r>
            <a:r>
              <a:rPr sz="2800" spc="6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800" spc="-60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2800" spc="-50" dirty="0">
                <a:solidFill>
                  <a:srgbClr val="FFFFFF"/>
                </a:solidFill>
                <a:latin typeface="Arial"/>
                <a:cs typeface="Arial"/>
              </a:rPr>
              <a:t>pointer.</a:t>
            </a:r>
            <a:endParaRPr sz="2800" dirty="0">
              <a:latin typeface="Arial"/>
              <a:cs typeface="Arial"/>
            </a:endParaRPr>
          </a:p>
          <a:p>
            <a:pPr marL="12700" marR="659765">
              <a:lnSpc>
                <a:spcPct val="100000"/>
              </a:lnSpc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2800" spc="-125" dirty="0">
                <a:solidFill>
                  <a:srgbClr val="FFFFFF"/>
                </a:solidFill>
                <a:latin typeface="Arial"/>
                <a:cs typeface="Arial"/>
              </a:rPr>
              <a:t>Here</a:t>
            </a:r>
            <a:r>
              <a:rPr sz="2800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800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90" dirty="0">
                <a:solidFill>
                  <a:srgbClr val="FFFFFF"/>
                </a:solidFill>
                <a:latin typeface="Arial"/>
                <a:cs typeface="Arial"/>
              </a:rPr>
              <a:t>operand</a:t>
            </a:r>
            <a:r>
              <a:rPr sz="2800" spc="-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2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800" spc="-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9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800" spc="-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pointer</a:t>
            </a:r>
            <a:r>
              <a:rPr sz="2800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80" dirty="0">
                <a:solidFill>
                  <a:srgbClr val="FFFFFF"/>
                </a:solidFill>
                <a:latin typeface="Arial"/>
                <a:cs typeface="Arial"/>
              </a:rPr>
              <a:t>variable.  </a:t>
            </a:r>
            <a:r>
              <a:rPr sz="2800" spc="-95" dirty="0">
                <a:solidFill>
                  <a:srgbClr val="FFFFFF"/>
                </a:solidFill>
                <a:latin typeface="Arial"/>
                <a:cs typeface="Arial"/>
              </a:rPr>
              <a:t>eg.</a:t>
            </a:r>
            <a:endParaRPr sz="2800" dirty="0">
              <a:latin typeface="Arial"/>
              <a:cs typeface="Arial"/>
            </a:endParaRPr>
          </a:p>
          <a:p>
            <a:pPr marL="83820">
              <a:lnSpc>
                <a:spcPct val="100000"/>
              </a:lnSpc>
            </a:pPr>
            <a:r>
              <a:rPr sz="2800" b="1" spc="-100" dirty="0">
                <a:solidFill>
                  <a:srgbClr val="FFC000"/>
                </a:solidFill>
                <a:latin typeface="Trebuchet MS"/>
                <a:cs typeface="Trebuchet MS"/>
              </a:rPr>
              <a:t>int </a:t>
            </a:r>
            <a:r>
              <a:rPr sz="2800" b="1" spc="-90" dirty="0">
                <a:solidFill>
                  <a:srgbClr val="FFC000"/>
                </a:solidFill>
                <a:latin typeface="Trebuchet MS"/>
                <a:cs typeface="Trebuchet MS"/>
              </a:rPr>
              <a:t>x </a:t>
            </a:r>
            <a:r>
              <a:rPr sz="2800" b="1" spc="-165" dirty="0">
                <a:solidFill>
                  <a:srgbClr val="FFC000"/>
                </a:solidFill>
                <a:latin typeface="Trebuchet MS"/>
                <a:cs typeface="Trebuchet MS"/>
              </a:rPr>
              <a:t>=</a:t>
            </a:r>
            <a:r>
              <a:rPr sz="2800" b="1" spc="-630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800" b="1" spc="-200" dirty="0">
                <a:solidFill>
                  <a:srgbClr val="FFC000"/>
                </a:solidFill>
                <a:latin typeface="Trebuchet MS"/>
                <a:cs typeface="Trebuchet MS"/>
              </a:rPr>
              <a:t>10;</a:t>
            </a:r>
            <a:endParaRPr sz="2800" dirty="0">
              <a:latin typeface="Trebuchet MS"/>
              <a:cs typeface="Trebuchet MS"/>
            </a:endParaRPr>
          </a:p>
          <a:p>
            <a:pPr marL="85725">
              <a:lnSpc>
                <a:spcPct val="100000"/>
              </a:lnSpc>
              <a:spcBef>
                <a:spcPts val="5"/>
              </a:spcBef>
            </a:pPr>
            <a:r>
              <a:rPr sz="2800" b="1" spc="-100" dirty="0">
                <a:solidFill>
                  <a:srgbClr val="FFC000"/>
                </a:solidFill>
                <a:latin typeface="Trebuchet MS"/>
                <a:cs typeface="Trebuchet MS"/>
              </a:rPr>
              <a:t>int </a:t>
            </a:r>
            <a:r>
              <a:rPr sz="2800" b="1" spc="-25" dirty="0">
                <a:solidFill>
                  <a:srgbClr val="FFC000"/>
                </a:solidFill>
                <a:latin typeface="Trebuchet MS"/>
                <a:cs typeface="Trebuchet MS"/>
              </a:rPr>
              <a:t>*ptr</a:t>
            </a:r>
            <a:r>
              <a:rPr sz="2800" b="1" spc="-550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800" b="1" spc="-170" dirty="0">
                <a:solidFill>
                  <a:srgbClr val="FFC000"/>
                </a:solidFill>
                <a:latin typeface="Trebuchet MS"/>
                <a:cs typeface="Trebuchet MS"/>
              </a:rPr>
              <a:t>= </a:t>
            </a:r>
            <a:r>
              <a:rPr sz="2800" b="1" spc="-95" dirty="0">
                <a:solidFill>
                  <a:srgbClr val="FFC000"/>
                </a:solidFill>
                <a:latin typeface="Trebuchet MS"/>
                <a:cs typeface="Trebuchet MS"/>
              </a:rPr>
              <a:t>&amp;x;</a:t>
            </a:r>
            <a:endParaRPr sz="2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800" b="1" spc="-125" dirty="0">
                <a:solidFill>
                  <a:srgbClr val="FFC000"/>
                </a:solidFill>
                <a:latin typeface="Trebuchet MS"/>
                <a:cs typeface="Trebuchet MS"/>
              </a:rPr>
              <a:t>cout&lt;&lt;</a:t>
            </a:r>
            <a:r>
              <a:rPr sz="2800" b="1" spc="-254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800" b="1" spc="-180" dirty="0">
                <a:solidFill>
                  <a:srgbClr val="FFC000"/>
                </a:solidFill>
                <a:latin typeface="Trebuchet MS"/>
                <a:cs typeface="Trebuchet MS"/>
              </a:rPr>
              <a:t>ptr;//</a:t>
            </a:r>
            <a:r>
              <a:rPr sz="2800" b="1" spc="-260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000" b="1" spc="-65" dirty="0">
                <a:solidFill>
                  <a:srgbClr val="FFC000"/>
                </a:solidFill>
                <a:latin typeface="Trebuchet MS"/>
                <a:cs typeface="Trebuchet MS"/>
              </a:rPr>
              <a:t>address</a:t>
            </a:r>
            <a:r>
              <a:rPr sz="2000" b="1" spc="-200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000" b="1" spc="-70" dirty="0">
                <a:solidFill>
                  <a:srgbClr val="FFC000"/>
                </a:solidFill>
                <a:latin typeface="Trebuchet MS"/>
                <a:cs typeface="Trebuchet MS"/>
              </a:rPr>
              <a:t>stored</a:t>
            </a:r>
            <a:r>
              <a:rPr sz="2000" b="1" spc="-190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000" b="1" spc="-35" dirty="0">
                <a:solidFill>
                  <a:srgbClr val="FFC000"/>
                </a:solidFill>
                <a:latin typeface="Trebuchet MS"/>
                <a:cs typeface="Trebuchet MS"/>
              </a:rPr>
              <a:t>at</a:t>
            </a:r>
            <a:r>
              <a:rPr sz="2000" b="1" spc="-200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000" b="1" spc="-85" dirty="0">
                <a:solidFill>
                  <a:srgbClr val="FFC000"/>
                </a:solidFill>
                <a:latin typeface="Trebuchet MS"/>
                <a:cs typeface="Trebuchet MS"/>
              </a:rPr>
              <a:t>ptr</a:t>
            </a:r>
            <a:r>
              <a:rPr sz="2000" b="1" spc="-190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000" b="1" spc="-90" dirty="0">
                <a:solidFill>
                  <a:srgbClr val="FFC000"/>
                </a:solidFill>
                <a:latin typeface="Trebuchet MS"/>
                <a:cs typeface="Trebuchet MS"/>
              </a:rPr>
              <a:t>will</a:t>
            </a:r>
            <a:r>
              <a:rPr sz="2000" b="1" spc="-204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000" b="1" spc="-90" dirty="0">
                <a:solidFill>
                  <a:srgbClr val="FFC000"/>
                </a:solidFill>
                <a:latin typeface="Trebuchet MS"/>
                <a:cs typeface="Trebuchet MS"/>
              </a:rPr>
              <a:t>be</a:t>
            </a:r>
            <a:r>
              <a:rPr sz="2000" b="1" spc="-195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000" b="1" spc="-65" dirty="0">
                <a:solidFill>
                  <a:srgbClr val="FFC000"/>
                </a:solidFill>
                <a:latin typeface="Trebuchet MS"/>
                <a:cs typeface="Trebuchet MS"/>
              </a:rPr>
              <a:t>displayed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0986" y="4940934"/>
            <a:ext cx="65398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20" dirty="0">
                <a:solidFill>
                  <a:srgbClr val="FFC000"/>
                </a:solidFill>
                <a:latin typeface="Trebuchet MS"/>
                <a:cs typeface="Trebuchet MS"/>
              </a:rPr>
              <a:t>cout&lt;&lt;*ptr;//</a:t>
            </a:r>
            <a:r>
              <a:rPr sz="2800" b="1" spc="320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000" b="1" spc="-85" dirty="0">
                <a:solidFill>
                  <a:srgbClr val="FFC000"/>
                </a:solidFill>
                <a:latin typeface="Trebuchet MS"/>
                <a:cs typeface="Trebuchet MS"/>
              </a:rPr>
              <a:t>value</a:t>
            </a:r>
            <a:r>
              <a:rPr sz="2000" b="1" spc="-204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000" b="1" spc="-65" dirty="0">
                <a:solidFill>
                  <a:srgbClr val="FFC000"/>
                </a:solidFill>
                <a:latin typeface="Trebuchet MS"/>
                <a:cs typeface="Trebuchet MS"/>
              </a:rPr>
              <a:t>pointed</a:t>
            </a:r>
            <a:r>
              <a:rPr sz="2000" b="1" spc="-210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000" b="1" spc="-30" dirty="0">
                <a:solidFill>
                  <a:srgbClr val="FFC000"/>
                </a:solidFill>
                <a:latin typeface="Trebuchet MS"/>
                <a:cs typeface="Trebuchet MS"/>
              </a:rPr>
              <a:t>to</a:t>
            </a:r>
            <a:r>
              <a:rPr sz="2000" b="1" spc="-185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000" b="1" spc="-45" dirty="0">
                <a:solidFill>
                  <a:srgbClr val="FFC000"/>
                </a:solidFill>
                <a:latin typeface="Trebuchet MS"/>
                <a:cs typeface="Trebuchet MS"/>
              </a:rPr>
              <a:t>by</a:t>
            </a:r>
            <a:r>
              <a:rPr sz="2000" b="1" spc="-195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000" b="1" spc="-85" dirty="0">
                <a:solidFill>
                  <a:srgbClr val="FFC000"/>
                </a:solidFill>
                <a:latin typeface="Trebuchet MS"/>
                <a:cs typeface="Trebuchet MS"/>
              </a:rPr>
              <a:t>ptr</a:t>
            </a:r>
            <a:r>
              <a:rPr sz="2000" b="1" spc="-200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000" b="1" spc="-90" dirty="0">
                <a:solidFill>
                  <a:srgbClr val="FFC000"/>
                </a:solidFill>
                <a:latin typeface="Trebuchet MS"/>
                <a:cs typeface="Trebuchet MS"/>
              </a:rPr>
              <a:t>will</a:t>
            </a:r>
            <a:r>
              <a:rPr sz="2000" b="1" spc="-204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000" b="1" spc="-90" dirty="0">
                <a:solidFill>
                  <a:srgbClr val="FFC000"/>
                </a:solidFill>
                <a:latin typeface="Trebuchet MS"/>
                <a:cs typeface="Trebuchet MS"/>
              </a:rPr>
              <a:t>be</a:t>
            </a:r>
            <a:r>
              <a:rPr sz="2000" b="1" spc="-210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000" b="1" spc="-65" dirty="0">
                <a:solidFill>
                  <a:srgbClr val="FFC000"/>
                </a:solidFill>
                <a:latin typeface="Trebuchet MS"/>
                <a:cs typeface="Trebuchet MS"/>
              </a:rPr>
              <a:t>displayed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0986" y="5794654"/>
            <a:ext cx="688467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Now</a:t>
            </a:r>
            <a:r>
              <a:rPr sz="2800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40" dirty="0">
                <a:solidFill>
                  <a:srgbClr val="FFFFFF"/>
                </a:solidFill>
                <a:latin typeface="Arial"/>
                <a:cs typeface="Arial"/>
              </a:rPr>
              <a:t>ptr</a:t>
            </a:r>
            <a:r>
              <a:rPr sz="2800" spc="-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55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2800" spc="-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25" dirty="0">
                <a:solidFill>
                  <a:srgbClr val="FFFFFF"/>
                </a:solidFill>
                <a:latin typeface="Arial"/>
                <a:cs typeface="Arial"/>
              </a:rPr>
              <a:t>also</a:t>
            </a:r>
            <a:r>
              <a:rPr sz="2800" spc="-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14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800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55" dirty="0">
                <a:solidFill>
                  <a:srgbClr val="FFFFFF"/>
                </a:solidFill>
                <a:latin typeface="Arial"/>
                <a:cs typeface="Arial"/>
              </a:rPr>
              <a:t>used</a:t>
            </a:r>
            <a:r>
              <a:rPr sz="2800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6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800" spc="-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05" dirty="0">
                <a:solidFill>
                  <a:srgbClr val="FFFFFF"/>
                </a:solidFill>
                <a:latin typeface="Arial"/>
                <a:cs typeface="Arial"/>
              </a:rPr>
              <a:t>change/display</a:t>
            </a:r>
            <a:r>
              <a:rPr sz="280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2800" spc="-110" dirty="0">
                <a:solidFill>
                  <a:srgbClr val="FFFFFF"/>
                </a:solidFill>
                <a:latin typeface="Arial"/>
                <a:cs typeface="Arial"/>
              </a:rPr>
              <a:t>value </a:t>
            </a:r>
            <a:r>
              <a:rPr sz="2800" spc="1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800" spc="-3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65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764523" y="1758695"/>
            <a:ext cx="2615183" cy="34396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273795" y="5079491"/>
            <a:ext cx="3106420" cy="1201420"/>
          </a:xfrm>
          <a:prstGeom prst="rect">
            <a:avLst/>
          </a:prstGeom>
          <a:solidFill>
            <a:srgbClr val="000000"/>
          </a:solidFill>
          <a:ln w="9144">
            <a:solidFill>
              <a:srgbClr val="FFFF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0"/>
              </a:spcBef>
            </a:pPr>
            <a:r>
              <a:rPr sz="1800" b="1" spc="-5" dirty="0">
                <a:solidFill>
                  <a:srgbClr val="FFFFFF"/>
                </a:solidFill>
                <a:latin typeface="Trebuchet MS"/>
                <a:cs typeface="Trebuchet MS"/>
              </a:rPr>
              <a:t>OUTPUT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Trebuchet MS"/>
              <a:cs typeface="Trebuchet MS"/>
            </a:endParaRPr>
          </a:p>
          <a:p>
            <a:pPr marL="91440">
              <a:lnSpc>
                <a:spcPct val="100000"/>
              </a:lnSpc>
            </a:pPr>
            <a:r>
              <a:rPr sz="1800" b="1" spc="-110" dirty="0">
                <a:solidFill>
                  <a:srgbClr val="FFFFFF"/>
                </a:solidFill>
                <a:latin typeface="Trebuchet MS"/>
                <a:cs typeface="Trebuchet MS"/>
              </a:rPr>
              <a:t>0x5f0fff2</a:t>
            </a:r>
            <a:endParaRPr sz="1800">
              <a:latin typeface="Trebuchet MS"/>
              <a:cs typeface="Trebuchet MS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800" spc="-145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4144" y="820928"/>
            <a:ext cx="105156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95" dirty="0"/>
              <a:t>DYNAMIC</a:t>
            </a:r>
            <a:r>
              <a:rPr sz="4000" spc="-395" dirty="0"/>
              <a:t> </a:t>
            </a:r>
            <a:r>
              <a:rPr sz="4000" spc="145" dirty="0"/>
              <a:t>MEMORY</a:t>
            </a:r>
            <a:r>
              <a:rPr sz="4000" spc="-550" dirty="0"/>
              <a:t> </a:t>
            </a:r>
            <a:r>
              <a:rPr sz="4000" spc="-15" dirty="0"/>
              <a:t>ALLOCATION</a:t>
            </a:r>
            <a:r>
              <a:rPr sz="4000" spc="-545" dirty="0"/>
              <a:t> </a:t>
            </a:r>
            <a:r>
              <a:rPr sz="4000" spc="25" dirty="0"/>
              <a:t>OPERATORS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457071" y="2257425"/>
            <a:ext cx="8519795" cy="34404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381635">
              <a:lnSpc>
                <a:spcPct val="100000"/>
              </a:lnSpc>
              <a:spcBef>
                <a:spcPts val="105"/>
              </a:spcBef>
            </a:pPr>
            <a:r>
              <a:rPr sz="3200" spc="-295" dirty="0">
                <a:solidFill>
                  <a:srgbClr val="FFFFFF"/>
                </a:solidFill>
                <a:latin typeface="Arial"/>
                <a:cs typeface="Arial"/>
              </a:rPr>
              <a:t>C++</a:t>
            </a:r>
            <a:r>
              <a:rPr sz="3200" spc="-2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75" dirty="0">
                <a:solidFill>
                  <a:srgbClr val="FFFFFF"/>
                </a:solidFill>
                <a:latin typeface="Arial"/>
                <a:cs typeface="Arial"/>
              </a:rPr>
              <a:t>dynamically</a:t>
            </a:r>
            <a:r>
              <a:rPr sz="3200" spc="-3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100" dirty="0">
                <a:solidFill>
                  <a:srgbClr val="FFFFFF"/>
                </a:solidFill>
                <a:latin typeface="Arial"/>
                <a:cs typeface="Arial"/>
              </a:rPr>
              <a:t>allocates</a:t>
            </a:r>
            <a:r>
              <a:rPr sz="3200" spc="-2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Arial"/>
                <a:cs typeface="Arial"/>
              </a:rPr>
              <a:t>memory</a:t>
            </a:r>
            <a:r>
              <a:rPr sz="3200" spc="-2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10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3200" spc="-2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3200" spc="-2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Arial"/>
                <a:cs typeface="Arial"/>
              </a:rPr>
              <a:t>free  </a:t>
            </a:r>
            <a:r>
              <a:rPr sz="3200" spc="-80" dirty="0">
                <a:solidFill>
                  <a:srgbClr val="FFFFFF"/>
                </a:solidFill>
                <a:latin typeface="Arial"/>
                <a:cs typeface="Arial"/>
              </a:rPr>
              <a:t>store/heap/pool, </a:t>
            </a:r>
            <a:r>
              <a:rPr sz="3200" spc="-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200" spc="-50" dirty="0">
                <a:solidFill>
                  <a:srgbClr val="FFFFFF"/>
                </a:solidFill>
                <a:latin typeface="Arial"/>
                <a:cs typeface="Arial"/>
              </a:rPr>
              <a:t>pool </a:t>
            </a:r>
            <a:r>
              <a:rPr sz="3200" spc="2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3200" spc="-80" dirty="0">
                <a:solidFill>
                  <a:srgbClr val="FFFFFF"/>
                </a:solidFill>
                <a:latin typeface="Arial"/>
                <a:cs typeface="Arial"/>
              </a:rPr>
              <a:t>unallocated </a:t>
            </a:r>
            <a:r>
              <a:rPr sz="3200" spc="-145" dirty="0">
                <a:solidFill>
                  <a:srgbClr val="FFFFFF"/>
                </a:solidFill>
                <a:latin typeface="Arial"/>
                <a:cs typeface="Arial"/>
              </a:rPr>
              <a:t>heap  </a:t>
            </a:r>
            <a:r>
              <a:rPr sz="3200" spc="-65" dirty="0">
                <a:solidFill>
                  <a:srgbClr val="FFFFFF"/>
                </a:solidFill>
                <a:latin typeface="Arial"/>
                <a:cs typeface="Arial"/>
              </a:rPr>
              <a:t>memory</a:t>
            </a:r>
            <a:r>
              <a:rPr sz="3200" spc="-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75" dirty="0">
                <a:solidFill>
                  <a:srgbClr val="FFFFFF"/>
                </a:solidFill>
                <a:latin typeface="Arial"/>
                <a:cs typeface="Arial"/>
              </a:rPr>
              <a:t>provided</a:t>
            </a:r>
            <a:r>
              <a:rPr sz="3200" spc="-2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7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3200" spc="-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3200" spc="-2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65" dirty="0">
                <a:solidFill>
                  <a:srgbClr val="FFFFFF"/>
                </a:solidFill>
                <a:latin typeface="Arial"/>
                <a:cs typeface="Arial"/>
              </a:rPr>
              <a:t>program.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3200" spc="-130" dirty="0">
                <a:solidFill>
                  <a:srgbClr val="FFFFFF"/>
                </a:solidFill>
                <a:latin typeface="Arial"/>
                <a:cs typeface="Arial"/>
              </a:rPr>
              <a:t>There</a:t>
            </a:r>
            <a:r>
              <a:rPr sz="3200" spc="-2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13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3200" spc="-2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35" dirty="0">
                <a:solidFill>
                  <a:srgbClr val="FFFFFF"/>
                </a:solidFill>
                <a:latin typeface="Arial"/>
                <a:cs typeface="Arial"/>
              </a:rPr>
              <a:t>two</a:t>
            </a:r>
            <a:r>
              <a:rPr sz="3200" spc="-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100" dirty="0">
                <a:solidFill>
                  <a:srgbClr val="FFFFFF"/>
                </a:solidFill>
                <a:latin typeface="Arial"/>
                <a:cs typeface="Arial"/>
              </a:rPr>
              <a:t>unary</a:t>
            </a:r>
            <a:r>
              <a:rPr sz="3200" spc="-2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80" dirty="0">
                <a:solidFill>
                  <a:srgbClr val="FFFFFF"/>
                </a:solidFill>
                <a:latin typeface="Arial"/>
                <a:cs typeface="Arial"/>
              </a:rPr>
              <a:t>operators</a:t>
            </a:r>
            <a:r>
              <a:rPr sz="3200" spc="-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110" dirty="0">
                <a:solidFill>
                  <a:srgbClr val="FFC000"/>
                </a:solidFill>
                <a:latin typeface="Arial"/>
                <a:cs typeface="Arial"/>
              </a:rPr>
              <a:t>new</a:t>
            </a:r>
            <a:r>
              <a:rPr sz="3200" spc="-26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3200" spc="-12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3200" spc="-2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65" dirty="0">
                <a:solidFill>
                  <a:srgbClr val="FFC000"/>
                </a:solidFill>
                <a:latin typeface="Arial"/>
                <a:cs typeface="Arial"/>
              </a:rPr>
              <a:t>delete</a:t>
            </a:r>
            <a:r>
              <a:rPr sz="3200" spc="-26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3200" spc="35" dirty="0">
                <a:solidFill>
                  <a:srgbClr val="FFFFFF"/>
                </a:solidFill>
                <a:latin typeface="Arial"/>
                <a:cs typeface="Arial"/>
              </a:rPr>
              <a:t>that  </a:t>
            </a:r>
            <a:r>
              <a:rPr sz="3200" spc="-30" dirty="0">
                <a:solidFill>
                  <a:srgbClr val="FFFFFF"/>
                </a:solidFill>
                <a:latin typeface="Arial"/>
                <a:cs typeface="Arial"/>
              </a:rPr>
              <a:t>perform </a:t>
            </a:r>
            <a:r>
              <a:rPr sz="3200" spc="-1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200" spc="-90" dirty="0">
                <a:solidFill>
                  <a:srgbClr val="FFFFFF"/>
                </a:solidFill>
                <a:latin typeface="Arial"/>
                <a:cs typeface="Arial"/>
              </a:rPr>
              <a:t>task </a:t>
            </a:r>
            <a:r>
              <a:rPr sz="3200" spc="2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3200" spc="-55" dirty="0">
                <a:solidFill>
                  <a:srgbClr val="FFFFFF"/>
                </a:solidFill>
                <a:latin typeface="Arial"/>
                <a:cs typeface="Arial"/>
              </a:rPr>
              <a:t>allocating </a:t>
            </a:r>
            <a:r>
              <a:rPr sz="3200" spc="-12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200" spc="-70" dirty="0">
                <a:solidFill>
                  <a:srgbClr val="FFFFFF"/>
                </a:solidFill>
                <a:latin typeface="Arial"/>
                <a:cs typeface="Arial"/>
              </a:rPr>
              <a:t>deallocating  </a:t>
            </a:r>
            <a:r>
              <a:rPr sz="3200" spc="-60" dirty="0">
                <a:solidFill>
                  <a:srgbClr val="FFFFFF"/>
                </a:solidFill>
                <a:latin typeface="Arial"/>
                <a:cs typeface="Arial"/>
              </a:rPr>
              <a:t>memory </a:t>
            </a:r>
            <a:r>
              <a:rPr sz="3200" spc="-55" dirty="0">
                <a:solidFill>
                  <a:srgbClr val="FFFFFF"/>
                </a:solidFill>
                <a:latin typeface="Arial"/>
                <a:cs typeface="Arial"/>
              </a:rPr>
              <a:t>during</a:t>
            </a:r>
            <a:r>
              <a:rPr sz="3200" spc="-45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Arial"/>
                <a:cs typeface="Arial"/>
              </a:rPr>
              <a:t>runtime.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8179" y="423494"/>
            <a:ext cx="639191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295" dirty="0"/>
              <a:t>C++ </a:t>
            </a:r>
            <a:r>
              <a:rPr sz="6000" spc="229" dirty="0"/>
              <a:t>MEMORY</a:t>
            </a:r>
            <a:r>
              <a:rPr sz="6000" spc="-950" dirty="0"/>
              <a:t> </a:t>
            </a:r>
            <a:r>
              <a:rPr sz="6000" spc="240" dirty="0"/>
              <a:t>MAP</a:t>
            </a:r>
            <a:endParaRPr sz="6000"/>
          </a:p>
        </p:txBody>
      </p:sp>
      <p:sp>
        <p:nvSpPr>
          <p:cNvPr id="3" name="object 3"/>
          <p:cNvSpPr txBox="1"/>
          <p:nvPr/>
        </p:nvSpPr>
        <p:spPr>
          <a:xfrm>
            <a:off x="5761735" y="2711322"/>
            <a:ext cx="10941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memory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1926" y="2711322"/>
            <a:ext cx="6242685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382395" indent="-34290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5600" algn="l"/>
              </a:tabLst>
            </a:pP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Global</a:t>
            </a:r>
            <a:r>
              <a:rPr sz="2400" spc="-3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Variables:</a:t>
            </a:r>
            <a:r>
              <a:rPr sz="2400" spc="-3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They</a:t>
            </a:r>
            <a:r>
              <a:rPr sz="2400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remain</a:t>
            </a:r>
            <a:r>
              <a:rPr sz="240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400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2400" spc="-19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long </a:t>
            </a:r>
            <a:r>
              <a:rPr sz="2400" spc="-19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program</a:t>
            </a:r>
            <a:r>
              <a:rPr sz="2400" spc="-3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continues.</a:t>
            </a:r>
            <a:endParaRPr sz="2400">
              <a:latin typeface="Arial"/>
              <a:cs typeface="Arial"/>
            </a:endParaRPr>
          </a:p>
          <a:p>
            <a:pPr marL="355600" marR="34925" indent="-342900">
              <a:lnSpc>
                <a:spcPct val="100000"/>
              </a:lnSpc>
              <a:buFont typeface="Wingdings"/>
              <a:buChar char=""/>
              <a:tabLst>
                <a:tab pos="355600" algn="l"/>
                <a:tab pos="3670300" algn="l"/>
              </a:tabLst>
            </a:pP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Stack:</a:t>
            </a:r>
            <a:r>
              <a:rPr sz="2400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45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2400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400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FFFFFF"/>
                </a:solidFill>
                <a:latin typeface="Arial"/>
                <a:cs typeface="Arial"/>
              </a:rPr>
              <a:t>used</a:t>
            </a:r>
            <a:r>
              <a:rPr sz="2400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400" spc="-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holding</a:t>
            </a:r>
            <a:r>
              <a:rPr sz="2400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return</a:t>
            </a:r>
            <a:r>
              <a:rPr sz="2400" spc="-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40" dirty="0">
                <a:solidFill>
                  <a:srgbClr val="FFFFFF"/>
                </a:solidFill>
                <a:latin typeface="Arial"/>
                <a:cs typeface="Arial"/>
              </a:rPr>
              <a:t>addresses</a:t>
            </a:r>
            <a:r>
              <a:rPr sz="2400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at 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sz="2400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FFFFFF"/>
                </a:solidFill>
                <a:latin typeface="Arial"/>
                <a:cs typeface="Arial"/>
              </a:rPr>
              <a:t>calls,</a:t>
            </a:r>
            <a:r>
              <a:rPr sz="2400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arguments	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passed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functions,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local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variables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functions.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also  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stores</a:t>
            </a:r>
            <a:r>
              <a:rPr sz="2400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current</a:t>
            </a:r>
            <a:r>
              <a:rPr sz="2400" spc="-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state</a:t>
            </a:r>
            <a:r>
              <a:rPr sz="2400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-2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00" dirty="0">
                <a:solidFill>
                  <a:srgbClr val="FFFFFF"/>
                </a:solidFill>
                <a:latin typeface="Arial"/>
                <a:cs typeface="Arial"/>
              </a:rPr>
              <a:t>CPU.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buClr>
                <a:srgbClr val="FFFFFF"/>
              </a:buClr>
              <a:buFont typeface="Wingdings"/>
              <a:buChar char=""/>
              <a:tabLst>
                <a:tab pos="415925" algn="l"/>
                <a:tab pos="416559" algn="l"/>
              </a:tabLst>
            </a:pPr>
            <a:r>
              <a:rPr dirty="0"/>
              <a:t>	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Heap:</a:t>
            </a:r>
            <a:r>
              <a:rPr sz="240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45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2400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400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6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region</a:t>
            </a:r>
            <a:r>
              <a:rPr sz="2400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free</a:t>
            </a:r>
            <a:r>
              <a:rPr sz="2400" spc="-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memory</a:t>
            </a:r>
            <a:r>
              <a:rPr sz="2400" spc="-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2400" spc="-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which  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chunks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memory </a:t>
            </a:r>
            <a:r>
              <a:rPr sz="2400" spc="-10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allocated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via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dynamic 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memory allocation</a:t>
            </a:r>
            <a:r>
              <a:rPr sz="2400" spc="-3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functions.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491983" y="2395727"/>
            <a:ext cx="3971544" cy="30617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31926" y="1351915"/>
            <a:ext cx="8106409" cy="1384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25" dirty="0">
                <a:solidFill>
                  <a:srgbClr val="FFFFFF"/>
                </a:solidFill>
                <a:latin typeface="Arial"/>
                <a:cs typeface="Arial"/>
              </a:rPr>
              <a:t>C++</a:t>
            </a:r>
            <a:r>
              <a:rPr sz="2400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memory</a:t>
            </a:r>
            <a:r>
              <a:rPr sz="240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400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divided</a:t>
            </a:r>
            <a:r>
              <a:rPr sz="2400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into</a:t>
            </a:r>
            <a:r>
              <a:rPr sz="2400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four</a:t>
            </a:r>
            <a:r>
              <a:rPr sz="240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parts</a:t>
            </a:r>
            <a:r>
              <a:rPr sz="2400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which</a:t>
            </a:r>
            <a:r>
              <a:rPr sz="2400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2400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listed</a:t>
            </a:r>
            <a:r>
              <a:rPr sz="2400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95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2400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follows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355600" marR="2170430" indent="-342900">
              <a:lnSpc>
                <a:spcPct val="100000"/>
              </a:lnSpc>
              <a:spcBef>
                <a:spcPts val="2065"/>
              </a:spcBef>
              <a:buFont typeface="Wingdings"/>
              <a:buChar char=""/>
              <a:tabLst>
                <a:tab pos="355600" algn="l"/>
              </a:tabLst>
            </a:pP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Program</a:t>
            </a:r>
            <a:r>
              <a:rPr sz="2400" spc="-3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Code:</a:t>
            </a:r>
            <a:r>
              <a:rPr sz="2400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2400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holds</a:t>
            </a:r>
            <a:r>
              <a:rPr sz="2400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compiled</a:t>
            </a:r>
            <a:r>
              <a:rPr sz="2400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r>
              <a:rPr sz="2400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of 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program.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5227" y="458800"/>
            <a:ext cx="511111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155" dirty="0"/>
              <a:t>NEW</a:t>
            </a:r>
            <a:r>
              <a:rPr sz="5400" spc="-810" dirty="0"/>
              <a:t> </a:t>
            </a:r>
            <a:r>
              <a:rPr sz="5400" spc="5" dirty="0"/>
              <a:t>OPERATOR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717600" y="1479550"/>
            <a:ext cx="10624185" cy="5147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32765">
              <a:lnSpc>
                <a:spcPct val="100000"/>
              </a:lnSpc>
              <a:spcBef>
                <a:spcPts val="100"/>
              </a:spcBef>
            </a:pP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New</a:t>
            </a:r>
            <a:r>
              <a:rPr sz="2400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operator</a:t>
            </a:r>
            <a:r>
              <a:rPr sz="2400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400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FFFFFF"/>
                </a:solidFill>
                <a:latin typeface="Arial"/>
                <a:cs typeface="Arial"/>
              </a:rPr>
              <a:t>used</a:t>
            </a:r>
            <a:r>
              <a:rPr sz="2400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400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allocate</a:t>
            </a:r>
            <a:r>
              <a:rPr sz="2400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memory</a:t>
            </a:r>
            <a:r>
              <a:rPr sz="2400" spc="-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size</a:t>
            </a:r>
            <a:r>
              <a:rPr sz="2400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equal</a:t>
            </a:r>
            <a:r>
              <a:rPr sz="240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400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its</a:t>
            </a:r>
            <a:r>
              <a:rPr sz="2400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operand</a:t>
            </a:r>
            <a:r>
              <a:rPr sz="2400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400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returns 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address</a:t>
            </a:r>
            <a:r>
              <a:rPr sz="2400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400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beginning</a:t>
            </a:r>
            <a:r>
              <a:rPr sz="2400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new</a:t>
            </a:r>
            <a:r>
              <a:rPr sz="2400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block</a:t>
            </a:r>
            <a:r>
              <a:rPr sz="2400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memory</a:t>
            </a:r>
            <a:r>
              <a:rPr sz="2400" spc="-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allocated.</a:t>
            </a:r>
            <a:r>
              <a:rPr sz="2400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400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eg.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35" dirty="0">
                <a:solidFill>
                  <a:srgbClr val="FFC000"/>
                </a:solidFill>
                <a:latin typeface="Arial"/>
                <a:cs typeface="Arial"/>
              </a:rPr>
              <a:t>int</a:t>
            </a:r>
            <a:r>
              <a:rPr sz="2400" spc="-19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400" spc="355" dirty="0">
                <a:solidFill>
                  <a:srgbClr val="FFC000"/>
                </a:solidFill>
                <a:latin typeface="Arial"/>
                <a:cs typeface="Arial"/>
              </a:rPr>
              <a:t>*</a:t>
            </a:r>
            <a:r>
              <a:rPr sz="2400" spc="-18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FFC000"/>
                </a:solidFill>
                <a:latin typeface="Arial"/>
                <a:cs typeface="Arial"/>
              </a:rPr>
              <a:t>I</a:t>
            </a:r>
            <a:r>
              <a:rPr sz="2400" spc="-20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FFC000"/>
                </a:solidFill>
                <a:latin typeface="Arial"/>
                <a:cs typeface="Arial"/>
              </a:rPr>
              <a:t>=new</a:t>
            </a:r>
            <a:r>
              <a:rPr sz="2400" spc="-204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C000"/>
                </a:solidFill>
                <a:latin typeface="Arial"/>
                <a:cs typeface="Arial"/>
              </a:rPr>
              <a:t>int;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400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FFFFFF"/>
                </a:solidFill>
                <a:latin typeface="Arial"/>
                <a:cs typeface="Arial"/>
              </a:rPr>
              <a:t>above</a:t>
            </a:r>
            <a:r>
              <a:rPr sz="2400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r>
              <a:rPr sz="2400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new</a:t>
            </a:r>
            <a:r>
              <a:rPr sz="2400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operator</a:t>
            </a:r>
            <a:r>
              <a:rPr sz="2400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allocates</a:t>
            </a:r>
            <a:r>
              <a:rPr sz="2400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memory</a:t>
            </a:r>
            <a:r>
              <a:rPr sz="2400" spc="-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size</a:t>
            </a:r>
            <a:r>
              <a:rPr sz="2400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two</a:t>
            </a:r>
            <a:r>
              <a:rPr sz="2400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bytes(size</a:t>
            </a:r>
            <a:r>
              <a:rPr sz="2400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int)</a:t>
            </a:r>
            <a:r>
              <a:rPr sz="2400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at 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run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time </a:t>
            </a:r>
            <a:r>
              <a:rPr sz="2400" spc="-9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returns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address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beginning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new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block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memory 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allocated.</a:t>
            </a:r>
            <a:r>
              <a:rPr sz="2400" spc="-3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2400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address</a:t>
            </a:r>
            <a:r>
              <a:rPr sz="2400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400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stored</a:t>
            </a:r>
            <a:r>
              <a:rPr sz="2400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400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pointer</a:t>
            </a:r>
            <a:r>
              <a:rPr sz="2400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variable</a:t>
            </a:r>
            <a:r>
              <a:rPr sz="2400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I.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Arial"/>
              <a:cs typeface="Arial"/>
            </a:endParaRPr>
          </a:p>
          <a:p>
            <a:pPr marL="12700" marR="800735">
              <a:lnSpc>
                <a:spcPct val="100000"/>
              </a:lnSpc>
            </a:pPr>
            <a:r>
              <a:rPr sz="2400" spc="-114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memory</a:t>
            </a:r>
            <a:r>
              <a:rPr sz="2400" spc="-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allocated</a:t>
            </a:r>
            <a:r>
              <a:rPr sz="2400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2400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new</a:t>
            </a:r>
            <a:r>
              <a:rPr sz="2400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operator</a:t>
            </a:r>
            <a:r>
              <a:rPr sz="2400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2400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also</a:t>
            </a:r>
            <a:r>
              <a:rPr sz="2400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400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initialized</a:t>
            </a: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2400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r>
              <a:rPr sz="2400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of 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allocation</a:t>
            </a:r>
            <a:r>
              <a:rPr sz="2400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itself.</a:t>
            </a:r>
            <a:r>
              <a:rPr sz="2400" spc="-3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2400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240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400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done</a:t>
            </a:r>
            <a:r>
              <a:rPr sz="2400" spc="-195" dirty="0">
                <a:solidFill>
                  <a:srgbClr val="FFFFFF"/>
                </a:solidFill>
                <a:latin typeface="Arial"/>
                <a:cs typeface="Arial"/>
              </a:rPr>
              <a:t> as</a:t>
            </a:r>
            <a:r>
              <a:rPr sz="2400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follows:</a:t>
            </a:r>
            <a:endParaRPr sz="2400">
              <a:latin typeface="Arial"/>
              <a:cs typeface="Arial"/>
            </a:endParaRPr>
          </a:p>
          <a:p>
            <a:pPr marL="73660">
              <a:lnSpc>
                <a:spcPct val="100000"/>
              </a:lnSpc>
            </a:pPr>
            <a:r>
              <a:rPr sz="2400" spc="-95" dirty="0">
                <a:solidFill>
                  <a:srgbClr val="FFC000"/>
                </a:solidFill>
                <a:latin typeface="Arial"/>
                <a:cs typeface="Arial"/>
              </a:rPr>
              <a:t>char </a:t>
            </a:r>
            <a:r>
              <a:rPr sz="2400" spc="355" dirty="0">
                <a:solidFill>
                  <a:srgbClr val="FFC000"/>
                </a:solidFill>
                <a:latin typeface="Arial"/>
                <a:cs typeface="Arial"/>
              </a:rPr>
              <a:t>*</a:t>
            </a:r>
            <a:r>
              <a:rPr sz="2400" spc="-45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FFC000"/>
                </a:solidFill>
                <a:latin typeface="Arial"/>
                <a:cs typeface="Arial"/>
              </a:rPr>
              <a:t>ptr=new </a:t>
            </a:r>
            <a:r>
              <a:rPr sz="2400" spc="-100" dirty="0">
                <a:solidFill>
                  <a:srgbClr val="FFC000"/>
                </a:solidFill>
                <a:latin typeface="Arial"/>
                <a:cs typeface="Arial"/>
              </a:rPr>
              <a:t>char(‘A’);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/>
              <a:cs typeface="Arial"/>
            </a:endParaRPr>
          </a:p>
          <a:p>
            <a:pPr marL="12700" marR="139065">
              <a:lnSpc>
                <a:spcPct val="100000"/>
              </a:lnSpc>
            </a:pP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2400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statement</a:t>
            </a:r>
            <a:r>
              <a:rPr sz="2400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will</a:t>
            </a:r>
            <a:r>
              <a:rPr sz="2400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allocate</a:t>
            </a:r>
            <a:r>
              <a:rPr sz="2400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FFFFFF"/>
                </a:solidFill>
                <a:latin typeface="Arial"/>
                <a:cs typeface="Arial"/>
              </a:rPr>
              <a:t>one</a:t>
            </a:r>
            <a:r>
              <a:rPr sz="2400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byte</a:t>
            </a:r>
            <a:r>
              <a:rPr sz="2400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memory</a:t>
            </a:r>
            <a:r>
              <a:rPr sz="2400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2400" spc="-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free</a:t>
            </a:r>
            <a:r>
              <a:rPr sz="2400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store,</a:t>
            </a:r>
            <a:r>
              <a:rPr sz="2400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stores</a:t>
            </a:r>
            <a:r>
              <a:rPr sz="2400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FFFFFF"/>
                </a:solidFill>
                <a:latin typeface="Arial"/>
                <a:cs typeface="Arial"/>
              </a:rPr>
              <a:t>value</a:t>
            </a:r>
            <a:r>
              <a:rPr sz="2400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40" dirty="0">
                <a:solidFill>
                  <a:srgbClr val="FFFFFF"/>
                </a:solidFill>
                <a:latin typeface="Arial"/>
                <a:cs typeface="Arial"/>
              </a:rPr>
              <a:t>‘A’ 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400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2400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400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makes</a:t>
            </a:r>
            <a:r>
              <a:rPr sz="2400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pointer</a:t>
            </a:r>
            <a:r>
              <a:rPr sz="2400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ptr</a:t>
            </a:r>
            <a:r>
              <a:rPr sz="2400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points</a:t>
            </a:r>
            <a:r>
              <a:rPr sz="2400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400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45" dirty="0">
                <a:solidFill>
                  <a:srgbClr val="FFFFFF"/>
                </a:solidFill>
                <a:latin typeface="Arial"/>
                <a:cs typeface="Arial"/>
              </a:rPr>
              <a:t>it.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5227" y="550545"/>
            <a:ext cx="48926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DELETE</a:t>
            </a:r>
            <a:r>
              <a:rPr spc="-625" dirty="0"/>
              <a:t> </a:t>
            </a:r>
            <a:r>
              <a:rPr dirty="0"/>
              <a:t>OPERATOR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7600" y="1654301"/>
            <a:ext cx="10488930" cy="34404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016635">
              <a:lnSpc>
                <a:spcPct val="100000"/>
              </a:lnSpc>
              <a:spcBef>
                <a:spcPts val="105"/>
              </a:spcBef>
            </a:pPr>
            <a:r>
              <a:rPr sz="3200" spc="-80" dirty="0">
                <a:solidFill>
                  <a:srgbClr val="FFFFFF"/>
                </a:solidFill>
                <a:latin typeface="Arial"/>
                <a:cs typeface="Arial"/>
              </a:rPr>
              <a:t>Delete</a:t>
            </a:r>
            <a:r>
              <a:rPr sz="3200" spc="-2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5" dirty="0">
                <a:solidFill>
                  <a:srgbClr val="FFFFFF"/>
                </a:solidFill>
                <a:latin typeface="Arial"/>
                <a:cs typeface="Arial"/>
              </a:rPr>
              <a:t>operator</a:t>
            </a:r>
            <a:r>
              <a:rPr sz="3200" spc="-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14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3200" spc="-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170" dirty="0">
                <a:solidFill>
                  <a:srgbClr val="FFFFFF"/>
                </a:solidFill>
                <a:latin typeface="Arial"/>
                <a:cs typeface="Arial"/>
              </a:rPr>
              <a:t>used</a:t>
            </a:r>
            <a:r>
              <a:rPr sz="3200" spc="-2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7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3200" spc="-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85" dirty="0">
                <a:solidFill>
                  <a:srgbClr val="FFFFFF"/>
                </a:solidFill>
                <a:latin typeface="Arial"/>
                <a:cs typeface="Arial"/>
              </a:rPr>
              <a:t>deallocate</a:t>
            </a:r>
            <a:r>
              <a:rPr sz="3200" spc="-2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Arial"/>
                <a:cs typeface="Arial"/>
              </a:rPr>
              <a:t>memory</a:t>
            </a:r>
            <a:r>
              <a:rPr sz="3200" spc="-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70" dirty="0">
                <a:solidFill>
                  <a:srgbClr val="FFFFFF"/>
                </a:solidFill>
                <a:latin typeface="Arial"/>
                <a:cs typeface="Arial"/>
              </a:rPr>
              <a:t>which</a:t>
            </a:r>
            <a:r>
              <a:rPr sz="3200" spc="-2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185" dirty="0">
                <a:solidFill>
                  <a:srgbClr val="FFFFFF"/>
                </a:solidFill>
                <a:latin typeface="Arial"/>
                <a:cs typeface="Arial"/>
              </a:rPr>
              <a:t>was  </a:t>
            </a:r>
            <a:r>
              <a:rPr sz="3200" spc="-75" dirty="0">
                <a:solidFill>
                  <a:srgbClr val="FFFFFF"/>
                </a:solidFill>
                <a:latin typeface="Arial"/>
                <a:cs typeface="Arial"/>
              </a:rPr>
              <a:t>allocated</a:t>
            </a:r>
            <a:r>
              <a:rPr sz="3200" spc="-2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114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3200" spc="-2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114" dirty="0">
                <a:solidFill>
                  <a:srgbClr val="FFFFFF"/>
                </a:solidFill>
                <a:latin typeface="Arial"/>
                <a:cs typeface="Arial"/>
              </a:rPr>
              <a:t>new.</a:t>
            </a:r>
            <a:r>
              <a:rPr sz="3200" spc="-2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14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3200" spc="-2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105" dirty="0">
                <a:solidFill>
                  <a:srgbClr val="FFFFFF"/>
                </a:solidFill>
                <a:latin typeface="Arial"/>
                <a:cs typeface="Arial"/>
              </a:rPr>
              <a:t>eg.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200" b="1" spc="-145" dirty="0">
                <a:solidFill>
                  <a:srgbClr val="FFC000"/>
                </a:solidFill>
                <a:latin typeface="Trebuchet MS"/>
                <a:cs typeface="Trebuchet MS"/>
              </a:rPr>
              <a:t>delete</a:t>
            </a:r>
            <a:r>
              <a:rPr sz="3200" b="1" spc="-325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3200" b="1" spc="-30" dirty="0">
                <a:solidFill>
                  <a:srgbClr val="FFC000"/>
                </a:solidFill>
                <a:latin typeface="Trebuchet MS"/>
                <a:cs typeface="Trebuchet MS"/>
              </a:rPr>
              <a:t>I</a:t>
            </a:r>
            <a:r>
              <a:rPr sz="3200" spc="-30" dirty="0">
                <a:solidFill>
                  <a:srgbClr val="FFFFFF"/>
                </a:solidFill>
                <a:latin typeface="Arial"/>
                <a:cs typeface="Arial"/>
              </a:rPr>
              <a:t>;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3200" spc="-15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3200" spc="-2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135" dirty="0">
                <a:solidFill>
                  <a:srgbClr val="FFFFFF"/>
                </a:solidFill>
                <a:latin typeface="Arial"/>
                <a:cs typeface="Arial"/>
              </a:rPr>
              <a:t>above</a:t>
            </a:r>
            <a:r>
              <a:rPr sz="3200" spc="-2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100" dirty="0">
                <a:solidFill>
                  <a:srgbClr val="FFFFFF"/>
                </a:solidFill>
                <a:latin typeface="Arial"/>
                <a:cs typeface="Arial"/>
              </a:rPr>
              <a:t>command</a:t>
            </a:r>
            <a:r>
              <a:rPr sz="3200" spc="-2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15" dirty="0">
                <a:solidFill>
                  <a:srgbClr val="FFFFFF"/>
                </a:solidFill>
                <a:latin typeface="Arial"/>
                <a:cs typeface="Arial"/>
              </a:rPr>
              <a:t>will</a:t>
            </a:r>
            <a:r>
              <a:rPr sz="3200" spc="-2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85" dirty="0">
                <a:solidFill>
                  <a:srgbClr val="FFFFFF"/>
                </a:solidFill>
                <a:latin typeface="Arial"/>
                <a:cs typeface="Arial"/>
              </a:rPr>
              <a:t>deallocate</a:t>
            </a:r>
            <a:r>
              <a:rPr sz="3200" spc="-2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3200" spc="-3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65" dirty="0">
                <a:solidFill>
                  <a:srgbClr val="FFFFFF"/>
                </a:solidFill>
                <a:latin typeface="Arial"/>
                <a:cs typeface="Arial"/>
              </a:rPr>
              <a:t>memory</a:t>
            </a:r>
            <a:r>
              <a:rPr sz="3200" spc="-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Arial"/>
                <a:cs typeface="Arial"/>
              </a:rPr>
              <a:t>pointed</a:t>
            </a:r>
            <a:r>
              <a:rPr sz="3200" spc="-2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7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3200" spc="-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65" dirty="0">
                <a:solidFill>
                  <a:srgbClr val="FFFFFF"/>
                </a:solidFill>
                <a:latin typeface="Arial"/>
                <a:cs typeface="Arial"/>
              </a:rPr>
              <a:t>by  </a:t>
            </a:r>
            <a:r>
              <a:rPr sz="3200" spc="-2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3200" spc="-2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Arial"/>
                <a:cs typeface="Arial"/>
              </a:rPr>
              <a:t>pointer</a:t>
            </a:r>
            <a:r>
              <a:rPr sz="3200" spc="-2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90" dirty="0">
                <a:solidFill>
                  <a:srgbClr val="FFFFFF"/>
                </a:solidFill>
                <a:latin typeface="Arial"/>
                <a:cs typeface="Arial"/>
              </a:rPr>
              <a:t>variable</a:t>
            </a:r>
            <a:r>
              <a:rPr sz="3200" spc="-2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75" dirty="0">
                <a:solidFill>
                  <a:srgbClr val="FFFFFF"/>
                </a:solidFill>
                <a:latin typeface="Arial"/>
                <a:cs typeface="Arial"/>
              </a:rPr>
              <a:t>I.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3605" y="749935"/>
            <a:ext cx="106279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70" dirty="0"/>
              <a:t>STATIC</a:t>
            </a:r>
            <a:r>
              <a:rPr sz="2800" spc="-235" dirty="0"/>
              <a:t> </a:t>
            </a:r>
            <a:r>
              <a:rPr sz="2800" spc="100" dirty="0"/>
              <a:t>MEMORY</a:t>
            </a:r>
            <a:r>
              <a:rPr sz="2800" spc="-375" dirty="0"/>
              <a:t> </a:t>
            </a:r>
            <a:r>
              <a:rPr sz="2800" spc="-20" dirty="0"/>
              <a:t>ALLOCATION</a:t>
            </a:r>
            <a:r>
              <a:rPr sz="2800" spc="-215" dirty="0"/>
              <a:t> </a:t>
            </a:r>
            <a:r>
              <a:rPr sz="2800" spc="-65" dirty="0"/>
              <a:t>vs</a:t>
            </a:r>
            <a:r>
              <a:rPr sz="2800" spc="-260" dirty="0"/>
              <a:t> </a:t>
            </a:r>
            <a:r>
              <a:rPr sz="2800" spc="65" dirty="0"/>
              <a:t>DYNAMIC</a:t>
            </a:r>
            <a:r>
              <a:rPr sz="2800" spc="-265" dirty="0"/>
              <a:t> </a:t>
            </a:r>
            <a:r>
              <a:rPr sz="2800" spc="100" dirty="0"/>
              <a:t>MEMORY</a:t>
            </a:r>
            <a:r>
              <a:rPr sz="2800" spc="-370" dirty="0"/>
              <a:t> </a:t>
            </a:r>
            <a:r>
              <a:rPr sz="2800" spc="-20" dirty="0"/>
              <a:t>ALLOCATION</a:t>
            </a:r>
            <a:endParaRPr sz="28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66101" y="1691767"/>
          <a:ext cx="10045700" cy="4756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03800"/>
                <a:gridCol w="5041900"/>
              </a:tblGrid>
              <a:tr h="328168"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800" b="1" spc="-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STATIC </a:t>
                      </a:r>
                      <a:r>
                        <a:rPr sz="1800" b="1" spc="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MEMORY</a:t>
                      </a:r>
                      <a:r>
                        <a:rPr sz="1800" b="1" spc="-4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ALLOCATION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4605" marB="0">
                    <a:solidFill>
                      <a:srgbClr val="92278F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800" b="1" spc="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DYNAMIC </a:t>
                      </a:r>
                      <a:r>
                        <a:rPr sz="1800" b="1" spc="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MEMORY</a:t>
                      </a:r>
                      <a:r>
                        <a:rPr sz="1800" b="1" spc="-4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ALLOCATION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4605" marB="0">
                    <a:solidFill>
                      <a:srgbClr val="92278F"/>
                    </a:solidFill>
                  </a:tcPr>
                </a:tc>
              </a:tr>
              <a:tr h="940053"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b="1" spc="-85" dirty="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800" b="1" spc="-1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45" dirty="0">
                          <a:latin typeface="Trebuchet MS"/>
                          <a:cs typeface="Trebuchet MS"/>
                        </a:rPr>
                        <a:t>amount</a:t>
                      </a:r>
                      <a:r>
                        <a:rPr sz="1800" b="1" spc="-1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50" dirty="0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1800" b="1" spc="-1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65" dirty="0">
                          <a:latin typeface="Trebuchet MS"/>
                          <a:cs typeface="Trebuchet MS"/>
                        </a:rPr>
                        <a:t>memory</a:t>
                      </a:r>
                      <a:r>
                        <a:rPr sz="1800" b="1" spc="-1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30" dirty="0"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1800" b="1" spc="-1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80" dirty="0">
                          <a:latin typeface="Trebuchet MS"/>
                          <a:cs typeface="Trebuchet MS"/>
                        </a:rPr>
                        <a:t>be</a:t>
                      </a:r>
                      <a:r>
                        <a:rPr sz="1800" b="1" spc="-1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65" dirty="0">
                          <a:latin typeface="Trebuchet MS"/>
                          <a:cs typeface="Trebuchet MS"/>
                        </a:rPr>
                        <a:t>allocated</a:t>
                      </a:r>
                      <a:r>
                        <a:rPr sz="1800" b="1" spc="-1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55" dirty="0">
                          <a:latin typeface="Trebuchet MS"/>
                          <a:cs typeface="Trebuchet MS"/>
                        </a:rPr>
                        <a:t>is</a:t>
                      </a:r>
                      <a:r>
                        <a:rPr sz="1800" b="1" spc="-1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60" dirty="0">
                          <a:latin typeface="Trebuchet MS"/>
                          <a:cs typeface="Trebuchet MS"/>
                        </a:rPr>
                        <a:t>known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6413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90" dirty="0">
                          <a:latin typeface="Trebuchet MS"/>
                          <a:cs typeface="Trebuchet MS"/>
                        </a:rPr>
                        <a:t>before</a:t>
                      </a:r>
                      <a:r>
                        <a:rPr sz="1800" b="1" spc="-1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70" dirty="0">
                          <a:latin typeface="Trebuchet MS"/>
                          <a:cs typeface="Trebuchet MS"/>
                        </a:rPr>
                        <a:t>hand.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L w="12700">
                      <a:solidFill>
                        <a:srgbClr val="92278F"/>
                      </a:solidFill>
                      <a:prstDash val="solid"/>
                    </a:lnL>
                    <a:lnB w="12700">
                      <a:solidFill>
                        <a:srgbClr val="92278F"/>
                      </a:solidFill>
                      <a:prstDash val="solid"/>
                    </a:lnB>
                    <a:solidFill>
                      <a:srgbClr val="EDE8ED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spc="-9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amount</a:t>
                      </a:r>
                      <a:r>
                        <a:rPr sz="18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memory</a:t>
                      </a:r>
                      <a:r>
                        <a:rPr sz="1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8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be</a:t>
                      </a:r>
                      <a:r>
                        <a:rPr sz="18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allocated</a:t>
                      </a:r>
                      <a:r>
                        <a:rPr sz="1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1800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not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83820" marR="192405">
                        <a:lnSpc>
                          <a:spcPct val="114999"/>
                        </a:lnSpc>
                      </a:pPr>
                      <a:r>
                        <a:rPr sz="1800" spc="-40" dirty="0">
                          <a:latin typeface="Arial"/>
                          <a:cs typeface="Arial"/>
                        </a:rPr>
                        <a:t>known</a:t>
                      </a:r>
                      <a:r>
                        <a:rPr sz="18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before</a:t>
                      </a:r>
                      <a:r>
                        <a:rPr sz="1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hand.</a:t>
                      </a:r>
                      <a:r>
                        <a:rPr sz="18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30" dirty="0">
                          <a:latin typeface="Arial"/>
                          <a:cs typeface="Arial"/>
                        </a:rPr>
                        <a:t>It</a:t>
                      </a:r>
                      <a:r>
                        <a:rPr sz="1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1800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allocated</a:t>
                      </a:r>
                      <a:r>
                        <a:rPr sz="1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depending</a:t>
                      </a:r>
                      <a:r>
                        <a:rPr sz="1800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upon 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requirements.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92278F"/>
                      </a:solidFill>
                      <a:prstDash val="solid"/>
                    </a:lnR>
                    <a:lnB w="12700">
                      <a:solidFill>
                        <a:srgbClr val="92278F"/>
                      </a:solidFill>
                      <a:prstDash val="solid"/>
                    </a:lnB>
                    <a:solidFill>
                      <a:srgbClr val="EDE8ED"/>
                    </a:solidFill>
                  </a:tcPr>
                </a:tc>
              </a:tr>
              <a:tr h="486156"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spc="-35" dirty="0">
                          <a:latin typeface="Trebuchet MS"/>
                          <a:cs typeface="Trebuchet MS"/>
                        </a:rPr>
                        <a:t>Memory</a:t>
                      </a:r>
                      <a:r>
                        <a:rPr sz="1800" b="1" spc="-1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60" dirty="0">
                          <a:latin typeface="Trebuchet MS"/>
                          <a:cs typeface="Trebuchet MS"/>
                        </a:rPr>
                        <a:t>allocation</a:t>
                      </a:r>
                      <a:r>
                        <a:rPr sz="1800" b="1" spc="-1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55" dirty="0">
                          <a:latin typeface="Trebuchet MS"/>
                          <a:cs typeface="Trebuchet MS"/>
                        </a:rPr>
                        <a:t>is</a:t>
                      </a:r>
                      <a:r>
                        <a:rPr sz="1800" b="1" spc="-1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60" dirty="0">
                          <a:latin typeface="Trebuchet MS"/>
                          <a:cs typeface="Trebuchet MS"/>
                        </a:rPr>
                        <a:t>done</a:t>
                      </a:r>
                      <a:r>
                        <a:rPr sz="1800" b="1" spc="-1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60" dirty="0">
                          <a:latin typeface="Trebuchet MS"/>
                          <a:cs typeface="Trebuchet MS"/>
                        </a:rPr>
                        <a:t>during</a:t>
                      </a:r>
                      <a:r>
                        <a:rPr sz="1800" b="1" spc="-1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70" dirty="0">
                          <a:latin typeface="Trebuchet MS"/>
                          <a:cs typeface="Trebuchet MS"/>
                        </a:rPr>
                        <a:t>compilation.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8255" marB="0">
                    <a:lnL w="12700">
                      <a:solidFill>
                        <a:srgbClr val="92278F"/>
                      </a:solidFill>
                      <a:prstDash val="solid"/>
                    </a:lnL>
                    <a:lnT w="12700">
                      <a:solidFill>
                        <a:srgbClr val="92278F"/>
                      </a:solidFill>
                      <a:prstDash val="solid"/>
                    </a:lnT>
                    <a:lnB w="12700">
                      <a:solidFill>
                        <a:srgbClr val="92278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spc="-40" dirty="0">
                          <a:latin typeface="Arial"/>
                          <a:cs typeface="Arial"/>
                        </a:rPr>
                        <a:t>Memory</a:t>
                      </a:r>
                      <a:r>
                        <a:rPr sz="18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allocation</a:t>
                      </a:r>
                      <a:r>
                        <a:rPr sz="18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180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done</a:t>
                      </a:r>
                      <a:r>
                        <a:rPr sz="18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during</a:t>
                      </a:r>
                      <a:r>
                        <a:rPr sz="180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run</a:t>
                      </a:r>
                      <a:r>
                        <a:rPr sz="1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time.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R w="12700">
                      <a:solidFill>
                        <a:srgbClr val="92278F"/>
                      </a:solidFill>
                      <a:prstDash val="solid"/>
                    </a:lnR>
                    <a:lnT w="12700">
                      <a:solidFill>
                        <a:srgbClr val="92278F"/>
                      </a:solidFill>
                      <a:prstDash val="solid"/>
                    </a:lnT>
                    <a:lnB w="12700">
                      <a:solidFill>
                        <a:srgbClr val="92278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46846"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spc="-95" dirty="0">
                          <a:latin typeface="Trebuchet MS"/>
                          <a:cs typeface="Trebuchet MS"/>
                        </a:rPr>
                        <a:t>For </a:t>
                      </a:r>
                      <a:r>
                        <a:rPr sz="1800" b="1" spc="-60" dirty="0">
                          <a:latin typeface="Trebuchet MS"/>
                          <a:cs typeface="Trebuchet MS"/>
                        </a:rPr>
                        <a:t>eg. </a:t>
                      </a:r>
                      <a:r>
                        <a:rPr sz="1800" b="1" spc="-65" dirty="0">
                          <a:latin typeface="Trebuchet MS"/>
                          <a:cs typeface="Trebuchet MS"/>
                        </a:rPr>
                        <a:t>int</a:t>
                      </a:r>
                      <a:r>
                        <a:rPr sz="1800" b="1" spc="-3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95" dirty="0">
                          <a:latin typeface="Trebuchet MS"/>
                          <a:cs typeface="Trebuchet MS"/>
                        </a:rPr>
                        <a:t>i;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64135" marR="108585">
                        <a:lnSpc>
                          <a:spcPct val="114999"/>
                        </a:lnSpc>
                        <a:spcBef>
                          <a:spcPts val="1010"/>
                        </a:spcBef>
                      </a:pPr>
                      <a:r>
                        <a:rPr sz="1800" b="1" spc="-60" dirty="0">
                          <a:latin typeface="Trebuchet MS"/>
                          <a:cs typeface="Trebuchet MS"/>
                        </a:rPr>
                        <a:t>This</a:t>
                      </a:r>
                      <a:r>
                        <a:rPr sz="1800" b="1" spc="-1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45" dirty="0">
                          <a:latin typeface="Trebuchet MS"/>
                          <a:cs typeface="Trebuchet MS"/>
                        </a:rPr>
                        <a:t>command</a:t>
                      </a:r>
                      <a:r>
                        <a:rPr sz="1800" b="1" spc="-1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80" dirty="0">
                          <a:latin typeface="Trebuchet MS"/>
                          <a:cs typeface="Trebuchet MS"/>
                        </a:rPr>
                        <a:t>will</a:t>
                      </a:r>
                      <a:r>
                        <a:rPr sz="1800" b="1" spc="-1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65" dirty="0">
                          <a:latin typeface="Trebuchet MS"/>
                          <a:cs typeface="Trebuchet MS"/>
                        </a:rPr>
                        <a:t>allocate</a:t>
                      </a:r>
                      <a:r>
                        <a:rPr sz="1800" b="1" spc="-1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45" dirty="0">
                          <a:latin typeface="Trebuchet MS"/>
                          <a:cs typeface="Trebuchet MS"/>
                        </a:rPr>
                        <a:t>two</a:t>
                      </a:r>
                      <a:r>
                        <a:rPr sz="1800" b="1" spc="-1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50" dirty="0">
                          <a:latin typeface="Trebuchet MS"/>
                          <a:cs typeface="Trebuchet MS"/>
                        </a:rPr>
                        <a:t>bytes</a:t>
                      </a:r>
                      <a:r>
                        <a:rPr sz="1800" b="1" spc="-1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50" dirty="0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1800" b="1" spc="-1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60" dirty="0">
                          <a:latin typeface="Trebuchet MS"/>
                          <a:cs typeface="Trebuchet MS"/>
                        </a:rPr>
                        <a:t>memory  </a:t>
                      </a:r>
                      <a:r>
                        <a:rPr sz="1800" b="1" spc="-50" dirty="0">
                          <a:latin typeface="Trebuchet MS"/>
                          <a:cs typeface="Trebuchet MS"/>
                        </a:rPr>
                        <a:t>and </a:t>
                      </a:r>
                      <a:r>
                        <a:rPr sz="1800" b="1" spc="-60" dirty="0">
                          <a:latin typeface="Trebuchet MS"/>
                          <a:cs typeface="Trebuchet MS"/>
                        </a:rPr>
                        <a:t>name </a:t>
                      </a:r>
                      <a:r>
                        <a:rPr sz="1800" b="1" spc="-65" dirty="0">
                          <a:latin typeface="Trebuchet MS"/>
                          <a:cs typeface="Trebuchet MS"/>
                        </a:rPr>
                        <a:t>it</a:t>
                      </a:r>
                      <a:r>
                        <a:rPr sz="1800" b="1" spc="-3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175" dirty="0">
                          <a:latin typeface="Trebuchet MS"/>
                          <a:cs typeface="Trebuchet MS"/>
                        </a:rPr>
                        <a:t>‘I’.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8255" marB="0">
                    <a:lnL w="12700">
                      <a:solidFill>
                        <a:srgbClr val="92278F"/>
                      </a:solidFill>
                      <a:prstDash val="solid"/>
                    </a:lnL>
                    <a:lnT w="12700">
                      <a:solidFill>
                        <a:srgbClr val="92278F"/>
                      </a:solidFill>
                      <a:prstDash val="solid"/>
                    </a:lnT>
                    <a:lnB w="12700">
                      <a:solidFill>
                        <a:srgbClr val="92278F"/>
                      </a:solidFill>
                      <a:prstDash val="solid"/>
                    </a:lnB>
                    <a:solidFill>
                      <a:srgbClr val="EDE8ED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spc="-60" dirty="0">
                          <a:latin typeface="Arial"/>
                          <a:cs typeface="Arial"/>
                        </a:rPr>
                        <a:t>Dynamic</a:t>
                      </a:r>
                      <a:r>
                        <a:rPr sz="18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memory</a:t>
                      </a:r>
                      <a:r>
                        <a:rPr sz="1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1800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allocated</a:t>
                      </a:r>
                      <a:r>
                        <a:rPr sz="1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using</a:t>
                      </a:r>
                      <a:r>
                        <a:rPr sz="1800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new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45" dirty="0">
                          <a:latin typeface="Arial"/>
                          <a:cs typeface="Arial"/>
                        </a:rPr>
                        <a:t>operator.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1800" spc="-80" dirty="0">
                          <a:latin typeface="Arial"/>
                          <a:cs typeface="Arial"/>
                        </a:rPr>
                        <a:t>For 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eg.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int*k=new</a:t>
                      </a:r>
                      <a:r>
                        <a:rPr sz="1800" spc="-3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int;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83820" marR="211454">
                        <a:lnSpc>
                          <a:spcPct val="114999"/>
                        </a:lnSpc>
                        <a:spcBef>
                          <a:spcPts val="1000"/>
                        </a:spcBef>
                      </a:pPr>
                      <a:r>
                        <a:rPr sz="1800" spc="-55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8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above</a:t>
                      </a:r>
                      <a:r>
                        <a:rPr sz="18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command</a:t>
                      </a:r>
                      <a:r>
                        <a:rPr sz="18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new</a:t>
                      </a:r>
                      <a:r>
                        <a:rPr sz="18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will</a:t>
                      </a:r>
                      <a:r>
                        <a:rPr sz="1800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allocate</a:t>
                      </a:r>
                      <a:r>
                        <a:rPr sz="18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two</a:t>
                      </a:r>
                      <a:r>
                        <a:rPr sz="18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bytes  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memory 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return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beginning 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address 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800" spc="70" dirty="0">
                          <a:latin typeface="Arial"/>
                          <a:cs typeface="Arial"/>
                        </a:rPr>
                        <a:t>it 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which</a:t>
                      </a:r>
                      <a:r>
                        <a:rPr sz="18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180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stored</a:t>
                      </a:r>
                      <a:r>
                        <a:rPr sz="18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pointer</a:t>
                      </a:r>
                      <a:r>
                        <a:rPr sz="18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variable</a:t>
                      </a:r>
                      <a:r>
                        <a:rPr sz="18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k.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R w="12700">
                      <a:solidFill>
                        <a:srgbClr val="92278F"/>
                      </a:solidFill>
                      <a:prstDash val="solid"/>
                    </a:lnR>
                    <a:lnT w="12700">
                      <a:solidFill>
                        <a:srgbClr val="92278F"/>
                      </a:solidFill>
                      <a:prstDash val="solid"/>
                    </a:lnT>
                    <a:lnB w="12700">
                      <a:solidFill>
                        <a:srgbClr val="92278F"/>
                      </a:solidFill>
                      <a:prstDash val="solid"/>
                    </a:lnB>
                    <a:solidFill>
                      <a:srgbClr val="EDE8ED"/>
                    </a:solidFill>
                  </a:tcPr>
                </a:tc>
              </a:tr>
              <a:tr h="855027"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spc="-85" dirty="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800" b="1" spc="-1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60" dirty="0">
                          <a:latin typeface="Trebuchet MS"/>
                          <a:cs typeface="Trebuchet MS"/>
                        </a:rPr>
                        <a:t>memory</a:t>
                      </a:r>
                      <a:r>
                        <a:rPr sz="1800" b="1" spc="-1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55" dirty="0">
                          <a:latin typeface="Trebuchet MS"/>
                          <a:cs typeface="Trebuchet MS"/>
                        </a:rPr>
                        <a:t>is</a:t>
                      </a:r>
                      <a:r>
                        <a:rPr sz="1800" b="1" spc="-1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65" dirty="0">
                          <a:latin typeface="Trebuchet MS"/>
                          <a:cs typeface="Trebuchet MS"/>
                        </a:rPr>
                        <a:t>deallocated</a:t>
                      </a:r>
                      <a:r>
                        <a:rPr sz="1800" b="1" spc="-1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55" dirty="0">
                          <a:latin typeface="Trebuchet MS"/>
                          <a:cs typeface="Trebuchet MS"/>
                        </a:rPr>
                        <a:t>automatically</a:t>
                      </a:r>
                      <a:r>
                        <a:rPr sz="1800" b="1" spc="-1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30" dirty="0">
                          <a:latin typeface="Trebuchet MS"/>
                          <a:cs typeface="Trebuchet MS"/>
                        </a:rPr>
                        <a:t>as</a:t>
                      </a:r>
                      <a:r>
                        <a:rPr sz="1800" b="1" spc="-1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30" dirty="0">
                          <a:latin typeface="Trebuchet MS"/>
                          <a:cs typeface="Trebuchet MS"/>
                        </a:rPr>
                        <a:t>soon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6413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25" dirty="0">
                          <a:latin typeface="Trebuchet MS"/>
                          <a:cs typeface="Trebuchet MS"/>
                        </a:rPr>
                        <a:t>as</a:t>
                      </a:r>
                      <a:r>
                        <a:rPr sz="1800" b="1" spc="-1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75" dirty="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800" b="1" spc="-1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80" dirty="0">
                          <a:latin typeface="Trebuchet MS"/>
                          <a:cs typeface="Trebuchet MS"/>
                        </a:rPr>
                        <a:t>variable</a:t>
                      </a:r>
                      <a:r>
                        <a:rPr sz="1800" b="1" spc="-1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20" dirty="0">
                          <a:latin typeface="Trebuchet MS"/>
                          <a:cs typeface="Trebuchet MS"/>
                        </a:rPr>
                        <a:t>goes</a:t>
                      </a:r>
                      <a:r>
                        <a:rPr sz="1800" b="1" spc="-1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50" dirty="0">
                          <a:latin typeface="Trebuchet MS"/>
                          <a:cs typeface="Trebuchet MS"/>
                        </a:rPr>
                        <a:t>out</a:t>
                      </a:r>
                      <a:r>
                        <a:rPr sz="1800" b="1" spc="-1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50" dirty="0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1800" b="1" spc="-1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80" dirty="0">
                          <a:latin typeface="Trebuchet MS"/>
                          <a:cs typeface="Trebuchet MS"/>
                        </a:rPr>
                        <a:t>scope.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8255" marB="0">
                    <a:lnL w="12700">
                      <a:solidFill>
                        <a:srgbClr val="92278F"/>
                      </a:solidFill>
                      <a:prstDash val="solid"/>
                    </a:lnL>
                    <a:lnT w="12700">
                      <a:solidFill>
                        <a:srgbClr val="92278F"/>
                      </a:solidFill>
                      <a:prstDash val="solid"/>
                    </a:lnT>
                    <a:lnB w="12700">
                      <a:solidFill>
                        <a:srgbClr val="92278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spc="-135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deallocate</a:t>
                      </a:r>
                      <a:r>
                        <a:rPr sz="18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this</a:t>
                      </a:r>
                      <a:r>
                        <a:rPr sz="18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type</a:t>
                      </a:r>
                      <a:r>
                        <a:rPr sz="180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memory</a:t>
                      </a:r>
                      <a:r>
                        <a:rPr sz="180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delete</a:t>
                      </a:r>
                      <a:r>
                        <a:rPr sz="18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operator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80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1800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used.</a:t>
                      </a:r>
                      <a:r>
                        <a:rPr sz="1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18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eg.</a:t>
                      </a:r>
                      <a:r>
                        <a:rPr sz="180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delete</a:t>
                      </a:r>
                      <a:r>
                        <a:rPr sz="18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k;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R w="12700">
                      <a:solidFill>
                        <a:srgbClr val="92278F"/>
                      </a:solidFill>
                      <a:prstDash val="solid"/>
                    </a:lnR>
                    <a:lnT w="12700">
                      <a:solidFill>
                        <a:srgbClr val="92278F"/>
                      </a:solidFill>
                      <a:prstDash val="solid"/>
                    </a:lnT>
                    <a:lnB w="12700">
                      <a:solidFill>
                        <a:srgbClr val="92278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5227" y="458800"/>
            <a:ext cx="733298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135" dirty="0"/>
              <a:t>DYNAMIC</a:t>
            </a:r>
            <a:r>
              <a:rPr sz="5400" spc="-690" dirty="0"/>
              <a:t> </a:t>
            </a:r>
            <a:r>
              <a:rPr sz="5400" spc="45" dirty="0"/>
              <a:t>STRUCTURES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543255" y="1445513"/>
            <a:ext cx="9712960" cy="4904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9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new</a:t>
            </a:r>
            <a:r>
              <a:rPr sz="2000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operator</a:t>
            </a:r>
            <a:r>
              <a:rPr sz="2000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10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2000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000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5" dirty="0">
                <a:solidFill>
                  <a:srgbClr val="FFFFFF"/>
                </a:solidFill>
                <a:latin typeface="Arial"/>
                <a:cs typeface="Arial"/>
              </a:rPr>
              <a:t>used</a:t>
            </a:r>
            <a:r>
              <a:rPr sz="200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4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000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create</a:t>
            </a:r>
            <a:r>
              <a:rPr sz="2000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dynamic</a:t>
            </a:r>
            <a:r>
              <a:rPr sz="2000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structures.</a:t>
            </a:r>
            <a:r>
              <a:rPr sz="2000" spc="-2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syntax</a:t>
            </a:r>
            <a:r>
              <a:rPr sz="2000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is:</a:t>
            </a:r>
            <a:endParaRPr sz="2000">
              <a:latin typeface="Arial"/>
              <a:cs typeface="Arial"/>
            </a:endParaRPr>
          </a:p>
          <a:p>
            <a:pPr marL="62865">
              <a:lnSpc>
                <a:spcPct val="100000"/>
              </a:lnSpc>
            </a:pPr>
            <a:r>
              <a:rPr sz="2000" b="1" spc="-80" dirty="0">
                <a:solidFill>
                  <a:srgbClr val="FFC000"/>
                </a:solidFill>
                <a:latin typeface="Trebuchet MS"/>
                <a:cs typeface="Trebuchet MS"/>
              </a:rPr>
              <a:t>struct-pointer </a:t>
            </a:r>
            <a:r>
              <a:rPr sz="2000" b="1" spc="-114" dirty="0">
                <a:solidFill>
                  <a:srgbClr val="FFC000"/>
                </a:solidFill>
                <a:latin typeface="Trebuchet MS"/>
                <a:cs typeface="Trebuchet MS"/>
              </a:rPr>
              <a:t>= </a:t>
            </a:r>
            <a:r>
              <a:rPr sz="2000" b="1" spc="-85" dirty="0">
                <a:solidFill>
                  <a:srgbClr val="FFC000"/>
                </a:solidFill>
                <a:latin typeface="Trebuchet MS"/>
                <a:cs typeface="Trebuchet MS"/>
              </a:rPr>
              <a:t>new</a:t>
            </a:r>
            <a:r>
              <a:rPr sz="2000" b="1" spc="-409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000" b="1" spc="-80" dirty="0">
                <a:solidFill>
                  <a:srgbClr val="FFC000"/>
                </a:solidFill>
                <a:latin typeface="Trebuchet MS"/>
                <a:cs typeface="Trebuchet MS"/>
              </a:rPr>
              <a:t>struct-type;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000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eg.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spc="-80" dirty="0">
                <a:solidFill>
                  <a:srgbClr val="FFC000"/>
                </a:solidFill>
                <a:latin typeface="Trebuchet MS"/>
                <a:cs typeface="Trebuchet MS"/>
              </a:rPr>
              <a:t>struct</a:t>
            </a:r>
            <a:r>
              <a:rPr sz="2000" b="1" spc="-190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000" b="1" spc="-60" dirty="0">
                <a:solidFill>
                  <a:srgbClr val="FFC000"/>
                </a:solidFill>
                <a:latin typeface="Trebuchet MS"/>
                <a:cs typeface="Trebuchet MS"/>
              </a:rPr>
              <a:t>student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000" b="1" spc="-260" dirty="0">
                <a:solidFill>
                  <a:srgbClr val="FFC000"/>
                </a:solidFill>
                <a:latin typeface="Trebuchet MS"/>
                <a:cs typeface="Trebuchet MS"/>
              </a:rPr>
              <a:t>{ </a:t>
            </a:r>
            <a:r>
              <a:rPr sz="2000" b="1" spc="-70" dirty="0">
                <a:solidFill>
                  <a:srgbClr val="FFC000"/>
                </a:solidFill>
                <a:latin typeface="Trebuchet MS"/>
                <a:cs typeface="Trebuchet MS"/>
              </a:rPr>
              <a:t>int</a:t>
            </a:r>
            <a:r>
              <a:rPr sz="2000" b="1" spc="-125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000" b="1" spc="-85" dirty="0">
                <a:solidFill>
                  <a:srgbClr val="FFC000"/>
                </a:solidFill>
                <a:latin typeface="Trebuchet MS"/>
                <a:cs typeface="Trebuchet MS"/>
              </a:rPr>
              <a:t>rollno;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000" b="1" spc="-100" dirty="0">
                <a:solidFill>
                  <a:srgbClr val="FFC000"/>
                </a:solidFill>
                <a:latin typeface="Trebuchet MS"/>
                <a:cs typeface="Trebuchet MS"/>
              </a:rPr>
              <a:t>char</a:t>
            </a:r>
            <a:r>
              <a:rPr sz="2000" b="1" spc="-204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000" b="1" spc="-130" dirty="0">
                <a:solidFill>
                  <a:srgbClr val="FFC000"/>
                </a:solidFill>
                <a:latin typeface="Trebuchet MS"/>
                <a:cs typeface="Trebuchet MS"/>
              </a:rPr>
              <a:t>name[20];};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000" b="1" spc="-65" dirty="0">
                <a:solidFill>
                  <a:srgbClr val="FFC000"/>
                </a:solidFill>
                <a:latin typeface="Trebuchet MS"/>
                <a:cs typeface="Trebuchet MS"/>
              </a:rPr>
              <a:t>void</a:t>
            </a:r>
            <a:r>
              <a:rPr sz="2000" b="1" spc="-185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000" b="1" spc="-85" dirty="0">
                <a:solidFill>
                  <a:srgbClr val="FFC000"/>
                </a:solidFill>
                <a:latin typeface="Trebuchet MS"/>
                <a:cs typeface="Trebuchet MS"/>
              </a:rPr>
              <a:t>main()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000" b="1" spc="-260" dirty="0">
                <a:solidFill>
                  <a:srgbClr val="FFC000"/>
                </a:solidFill>
                <a:latin typeface="Trebuchet MS"/>
                <a:cs typeface="Trebuchet MS"/>
              </a:rPr>
              <a:t>{ </a:t>
            </a:r>
            <a:r>
              <a:rPr sz="2000" b="1" spc="-60" dirty="0">
                <a:solidFill>
                  <a:srgbClr val="FFC000"/>
                </a:solidFill>
                <a:latin typeface="Trebuchet MS"/>
                <a:cs typeface="Trebuchet MS"/>
              </a:rPr>
              <a:t>student</a:t>
            </a:r>
            <a:r>
              <a:rPr sz="2000" b="1" spc="-140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000" b="1" spc="-10" dirty="0">
                <a:solidFill>
                  <a:srgbClr val="FFC000"/>
                </a:solidFill>
                <a:latin typeface="Trebuchet MS"/>
                <a:cs typeface="Trebuchet MS"/>
              </a:rPr>
              <a:t>*stu;</a:t>
            </a:r>
            <a:endParaRPr sz="2000">
              <a:latin typeface="Trebuchet MS"/>
              <a:cs typeface="Trebuchet MS"/>
            </a:endParaRPr>
          </a:p>
          <a:p>
            <a:pPr marL="12700" marR="7661275">
              <a:lnSpc>
                <a:spcPct val="100000"/>
              </a:lnSpc>
            </a:pPr>
            <a:r>
              <a:rPr sz="2000" b="1" spc="-45" dirty="0">
                <a:solidFill>
                  <a:srgbClr val="FFC000"/>
                </a:solidFill>
                <a:latin typeface="Trebuchet MS"/>
                <a:cs typeface="Trebuchet MS"/>
              </a:rPr>
              <a:t>stu</a:t>
            </a:r>
            <a:r>
              <a:rPr sz="2000" b="1" spc="-450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000" b="1" spc="-120" dirty="0">
                <a:solidFill>
                  <a:srgbClr val="FFC000"/>
                </a:solidFill>
                <a:latin typeface="Trebuchet MS"/>
                <a:cs typeface="Trebuchet MS"/>
              </a:rPr>
              <a:t>= </a:t>
            </a:r>
            <a:r>
              <a:rPr sz="2000" b="1" spc="-90" dirty="0">
                <a:solidFill>
                  <a:srgbClr val="FFC000"/>
                </a:solidFill>
                <a:latin typeface="Trebuchet MS"/>
                <a:cs typeface="Trebuchet MS"/>
              </a:rPr>
              <a:t>new </a:t>
            </a:r>
            <a:r>
              <a:rPr sz="2000" b="1" spc="-65" dirty="0">
                <a:solidFill>
                  <a:srgbClr val="FFC000"/>
                </a:solidFill>
                <a:latin typeface="Trebuchet MS"/>
                <a:cs typeface="Trebuchet MS"/>
              </a:rPr>
              <a:t>student;  </a:t>
            </a:r>
            <a:r>
              <a:rPr sz="2000" b="1" spc="-90" dirty="0">
                <a:solidFill>
                  <a:srgbClr val="FFC000"/>
                </a:solidFill>
                <a:latin typeface="Trebuchet MS"/>
                <a:cs typeface="Trebuchet MS"/>
              </a:rPr>
              <a:t>stu-&gt;rollno=1;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000" b="1" spc="-85" dirty="0">
                <a:solidFill>
                  <a:srgbClr val="FFC000"/>
                </a:solidFill>
                <a:latin typeface="Trebuchet MS"/>
                <a:cs typeface="Trebuchet MS"/>
              </a:rPr>
              <a:t>strcpy(stu-&gt;name,”Ramesh”);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-90" dirty="0">
                <a:solidFill>
                  <a:srgbClr val="FFC000"/>
                </a:solidFill>
                <a:latin typeface="Trebuchet MS"/>
                <a:cs typeface="Trebuchet MS"/>
              </a:rPr>
              <a:t>cout&lt;&lt;stu-&gt;roll&lt;&lt;stu-&gt;name;}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>
              <a:latin typeface="Trebuchet MS"/>
              <a:cs typeface="Trebuchet MS"/>
            </a:endParaRPr>
          </a:p>
          <a:p>
            <a:pPr marL="52069">
              <a:lnSpc>
                <a:spcPct val="100000"/>
              </a:lnSpc>
            </a:pP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dynamic</a:t>
            </a:r>
            <a:r>
              <a:rPr sz="2000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structure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10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2000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000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released</a:t>
            </a:r>
            <a:r>
              <a:rPr sz="2000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2000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deallocation</a:t>
            </a:r>
            <a:r>
              <a:rPr sz="2000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operator</a:t>
            </a:r>
            <a:r>
              <a:rPr sz="2000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delete</a:t>
            </a:r>
            <a:r>
              <a:rPr sz="20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65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2000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shown</a:t>
            </a:r>
            <a:r>
              <a:rPr sz="2000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below</a:t>
            </a:r>
            <a:r>
              <a:rPr sz="2000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spc="-90" dirty="0">
                <a:solidFill>
                  <a:srgbClr val="FFC000"/>
                </a:solidFill>
                <a:latin typeface="Trebuchet MS"/>
                <a:cs typeface="Trebuchet MS"/>
              </a:rPr>
              <a:t>delete</a:t>
            </a:r>
            <a:r>
              <a:rPr sz="2000" b="1" spc="-215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000" b="1" spc="-60" dirty="0">
                <a:solidFill>
                  <a:srgbClr val="FFC000"/>
                </a:solidFill>
                <a:latin typeface="Trebuchet MS"/>
                <a:cs typeface="Trebuchet MS"/>
              </a:rPr>
              <a:t>stu;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082" y="97874"/>
            <a:ext cx="8768080" cy="1736089"/>
          </a:xfrm>
          <a:prstGeom prst="rect">
            <a:avLst/>
          </a:prstGeom>
        </p:spPr>
        <p:txBody>
          <a:bodyPr vert="horz" wrap="square" lIns="0" tIns="374015" rIns="0" bIns="0" rtlCol="0">
            <a:spAutoFit/>
          </a:bodyPr>
          <a:lstStyle/>
          <a:p>
            <a:pPr marL="491490">
              <a:lnSpc>
                <a:spcPct val="100000"/>
              </a:lnSpc>
              <a:spcBef>
                <a:spcPts val="2945"/>
              </a:spcBef>
            </a:pPr>
            <a:r>
              <a:rPr sz="5400" spc="135" dirty="0"/>
              <a:t>DYNAMIC</a:t>
            </a:r>
            <a:r>
              <a:rPr sz="5400" spc="-775" dirty="0"/>
              <a:t> </a:t>
            </a:r>
            <a:r>
              <a:rPr sz="5400" spc="45" dirty="0"/>
              <a:t>ARRAY</a:t>
            </a:r>
            <a:endParaRPr sz="5400"/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2400" b="0" spc="-114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b="0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0" spc="-85" dirty="0">
                <a:solidFill>
                  <a:srgbClr val="FFFFFF"/>
                </a:solidFill>
                <a:latin typeface="Arial"/>
                <a:cs typeface="Arial"/>
              </a:rPr>
              <a:t>new</a:t>
            </a:r>
            <a:r>
              <a:rPr sz="2400" b="0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0" spc="-45" dirty="0">
                <a:solidFill>
                  <a:srgbClr val="FFFFFF"/>
                </a:solidFill>
                <a:latin typeface="Arial"/>
                <a:cs typeface="Arial"/>
              </a:rPr>
              <a:t>operator</a:t>
            </a:r>
            <a:r>
              <a:rPr sz="2400" b="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0" spc="-130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2400" b="0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0" spc="-95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400" b="0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0" spc="-130" dirty="0">
                <a:solidFill>
                  <a:srgbClr val="FFFFFF"/>
                </a:solidFill>
                <a:latin typeface="Arial"/>
                <a:cs typeface="Arial"/>
              </a:rPr>
              <a:t>used</a:t>
            </a:r>
            <a:r>
              <a:rPr sz="2400" b="0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0" spc="5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400" b="0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0" spc="-75" dirty="0">
                <a:solidFill>
                  <a:srgbClr val="FFFFFF"/>
                </a:solidFill>
                <a:latin typeface="Arial"/>
                <a:cs typeface="Arial"/>
              </a:rPr>
              <a:t>create</a:t>
            </a:r>
            <a:r>
              <a:rPr sz="2400" b="0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0" spc="-70" dirty="0">
                <a:solidFill>
                  <a:srgbClr val="FFFFFF"/>
                </a:solidFill>
                <a:latin typeface="Arial"/>
                <a:cs typeface="Arial"/>
              </a:rPr>
              <a:t>dynamic</a:t>
            </a:r>
            <a:r>
              <a:rPr sz="2400" b="0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0" spc="-90" dirty="0">
                <a:solidFill>
                  <a:srgbClr val="FFFFFF"/>
                </a:solidFill>
                <a:latin typeface="Arial"/>
                <a:cs typeface="Arial"/>
              </a:rPr>
              <a:t>arrays.</a:t>
            </a:r>
            <a:r>
              <a:rPr sz="2400" b="0" spc="-3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0" spc="-114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b="0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0" spc="-80" dirty="0">
                <a:solidFill>
                  <a:srgbClr val="FFFFFF"/>
                </a:solidFill>
                <a:latin typeface="Arial"/>
                <a:cs typeface="Arial"/>
              </a:rPr>
              <a:t>syntax</a:t>
            </a:r>
            <a:r>
              <a:rPr sz="2400" b="0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0" spc="-80" dirty="0">
                <a:solidFill>
                  <a:srgbClr val="FFFFFF"/>
                </a:solidFill>
                <a:latin typeface="Arial"/>
                <a:cs typeface="Arial"/>
              </a:rPr>
              <a:t>is: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6082" y="2174240"/>
            <a:ext cx="10370820" cy="404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0" dirty="0">
                <a:solidFill>
                  <a:srgbClr val="FFC000"/>
                </a:solidFill>
                <a:latin typeface="Trebuchet MS"/>
                <a:cs typeface="Trebuchet MS"/>
              </a:rPr>
              <a:t>pointer-variable</a:t>
            </a:r>
            <a:r>
              <a:rPr sz="2400" b="1" spc="-245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-145" dirty="0">
                <a:solidFill>
                  <a:srgbClr val="FFC000"/>
                </a:solidFill>
                <a:latin typeface="Trebuchet MS"/>
                <a:cs typeface="Trebuchet MS"/>
              </a:rPr>
              <a:t>=</a:t>
            </a:r>
            <a:r>
              <a:rPr sz="2400" b="1" spc="-235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-105" dirty="0">
                <a:solidFill>
                  <a:srgbClr val="FFC000"/>
                </a:solidFill>
                <a:latin typeface="Trebuchet MS"/>
                <a:cs typeface="Trebuchet MS"/>
              </a:rPr>
              <a:t>new</a:t>
            </a:r>
            <a:r>
              <a:rPr sz="2400" b="1" spc="-229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-65" dirty="0">
                <a:solidFill>
                  <a:srgbClr val="FFC000"/>
                </a:solidFill>
                <a:latin typeface="Trebuchet MS"/>
                <a:cs typeface="Trebuchet MS"/>
              </a:rPr>
              <a:t>data-type</a:t>
            </a:r>
            <a:r>
              <a:rPr sz="2400" b="1" spc="-225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-150" dirty="0">
                <a:solidFill>
                  <a:srgbClr val="FFC000"/>
                </a:solidFill>
                <a:latin typeface="Trebuchet MS"/>
                <a:cs typeface="Trebuchet MS"/>
              </a:rPr>
              <a:t>[size];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b="1" spc="-125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2400" b="1" spc="-2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-100" dirty="0">
                <a:solidFill>
                  <a:srgbClr val="FFFFFF"/>
                </a:solidFill>
                <a:latin typeface="Trebuchet MS"/>
                <a:cs typeface="Trebuchet MS"/>
              </a:rPr>
              <a:t>e.g.</a:t>
            </a:r>
            <a:endParaRPr sz="2400">
              <a:latin typeface="Trebuchet MS"/>
              <a:cs typeface="Trebuchet MS"/>
            </a:endParaRPr>
          </a:p>
          <a:p>
            <a:pPr marL="76200">
              <a:lnSpc>
                <a:spcPct val="100000"/>
              </a:lnSpc>
            </a:pPr>
            <a:r>
              <a:rPr sz="2400" b="1" spc="-85" dirty="0">
                <a:solidFill>
                  <a:srgbClr val="FFC000"/>
                </a:solidFill>
                <a:latin typeface="Trebuchet MS"/>
                <a:cs typeface="Trebuchet MS"/>
              </a:rPr>
              <a:t>int</a:t>
            </a:r>
            <a:r>
              <a:rPr sz="2400" b="1" spc="-225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229" dirty="0">
                <a:solidFill>
                  <a:srgbClr val="FFC000"/>
                </a:solidFill>
                <a:latin typeface="Trebuchet MS"/>
                <a:cs typeface="Trebuchet MS"/>
              </a:rPr>
              <a:t>*</a:t>
            </a:r>
            <a:r>
              <a:rPr sz="2400" b="1" spc="-229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-105" dirty="0">
                <a:solidFill>
                  <a:srgbClr val="FFC000"/>
                </a:solidFill>
                <a:latin typeface="Trebuchet MS"/>
                <a:cs typeface="Trebuchet MS"/>
              </a:rPr>
              <a:t>array</a:t>
            </a:r>
            <a:r>
              <a:rPr sz="2400" b="1" spc="-229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-140" dirty="0">
                <a:solidFill>
                  <a:srgbClr val="FFC000"/>
                </a:solidFill>
                <a:latin typeface="Trebuchet MS"/>
                <a:cs typeface="Trebuchet MS"/>
              </a:rPr>
              <a:t>=</a:t>
            </a:r>
            <a:r>
              <a:rPr sz="2400" b="1" spc="-235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-105" dirty="0">
                <a:solidFill>
                  <a:srgbClr val="FFC000"/>
                </a:solidFill>
                <a:latin typeface="Trebuchet MS"/>
                <a:cs typeface="Trebuchet MS"/>
              </a:rPr>
              <a:t>new</a:t>
            </a:r>
            <a:r>
              <a:rPr sz="2400" b="1" spc="-235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-150" dirty="0">
                <a:solidFill>
                  <a:srgbClr val="FFC000"/>
                </a:solidFill>
                <a:latin typeface="Trebuchet MS"/>
                <a:cs typeface="Trebuchet MS"/>
              </a:rPr>
              <a:t>int[10];</a:t>
            </a:r>
            <a:endParaRPr sz="24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Now</a:t>
            </a:r>
            <a:r>
              <a:rPr sz="2400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array[0]</a:t>
            </a:r>
            <a:r>
              <a:rPr sz="2400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will</a:t>
            </a:r>
            <a:r>
              <a:rPr sz="2400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refer</a:t>
            </a:r>
            <a:r>
              <a:rPr sz="240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400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first</a:t>
            </a:r>
            <a:r>
              <a:rPr sz="2400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element</a:t>
            </a:r>
            <a:r>
              <a:rPr sz="2400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array,</a:t>
            </a:r>
            <a:r>
              <a:rPr sz="2400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array[1]</a:t>
            </a:r>
            <a:r>
              <a:rPr sz="2400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will</a:t>
            </a:r>
            <a:r>
              <a:rPr sz="2400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refer</a:t>
            </a:r>
            <a:r>
              <a:rPr sz="2400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400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second 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element.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Similarly</a:t>
            </a:r>
            <a:r>
              <a:rPr sz="2400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2400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240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create</a:t>
            </a:r>
            <a:r>
              <a:rPr sz="2400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6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FFFFFF"/>
                </a:solidFill>
                <a:latin typeface="Arial"/>
                <a:cs typeface="Arial"/>
              </a:rPr>
              <a:t>one</a:t>
            </a:r>
            <a:r>
              <a:rPr sz="2400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dimensional</a:t>
            </a:r>
            <a:r>
              <a:rPr sz="2400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dynamic</a:t>
            </a:r>
            <a:r>
              <a:rPr sz="2400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character</a:t>
            </a:r>
            <a:r>
              <a:rPr sz="2400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array</a:t>
            </a:r>
            <a:r>
              <a:rPr sz="2400" spc="-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2400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pointers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40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e.g.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spc="-120" dirty="0">
                <a:solidFill>
                  <a:srgbClr val="FFC000"/>
                </a:solidFill>
                <a:latin typeface="Trebuchet MS"/>
                <a:cs typeface="Trebuchet MS"/>
              </a:rPr>
              <a:t>char </a:t>
            </a:r>
            <a:r>
              <a:rPr sz="2400" b="1" spc="225" dirty="0">
                <a:solidFill>
                  <a:srgbClr val="FFC000"/>
                </a:solidFill>
                <a:latin typeface="Trebuchet MS"/>
                <a:cs typeface="Trebuchet MS"/>
              </a:rPr>
              <a:t>*</a:t>
            </a:r>
            <a:r>
              <a:rPr sz="2400" b="1" spc="-475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-95" dirty="0">
                <a:solidFill>
                  <a:srgbClr val="FFC000"/>
                </a:solidFill>
                <a:latin typeface="Trebuchet MS"/>
                <a:cs typeface="Trebuchet MS"/>
              </a:rPr>
              <a:t>name=new </a:t>
            </a:r>
            <a:r>
              <a:rPr sz="2400" b="1" spc="-165" dirty="0">
                <a:solidFill>
                  <a:srgbClr val="FFC000"/>
                </a:solidFill>
                <a:latin typeface="Trebuchet MS"/>
                <a:cs typeface="Trebuchet MS"/>
              </a:rPr>
              <a:t>char[20];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997" y="444753"/>
            <a:ext cx="106140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20" dirty="0"/>
              <a:t>STATIC</a:t>
            </a:r>
            <a:r>
              <a:rPr sz="5400" spc="-795" dirty="0"/>
              <a:t> </a:t>
            </a:r>
            <a:r>
              <a:rPr sz="5400" spc="45" dirty="0"/>
              <a:t>ARRAY</a:t>
            </a:r>
            <a:r>
              <a:rPr sz="5400" spc="-550" dirty="0"/>
              <a:t> </a:t>
            </a:r>
            <a:r>
              <a:rPr sz="5400" spc="-120" dirty="0"/>
              <a:t>vs</a:t>
            </a:r>
            <a:r>
              <a:rPr sz="5400" spc="-530" dirty="0"/>
              <a:t> </a:t>
            </a:r>
            <a:r>
              <a:rPr sz="5400" spc="135" dirty="0"/>
              <a:t>DYNAMIC</a:t>
            </a:r>
            <a:r>
              <a:rPr sz="5400" spc="-765" dirty="0"/>
              <a:t> </a:t>
            </a:r>
            <a:r>
              <a:rPr sz="5400" spc="45" dirty="0"/>
              <a:t>ARRAY</a:t>
            </a:r>
            <a:endParaRPr sz="5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82217" y="1625726"/>
          <a:ext cx="9347200" cy="46898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94860"/>
                <a:gridCol w="4752340"/>
              </a:tblGrid>
              <a:tr h="54737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400" b="1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Static</a:t>
                      </a:r>
                      <a:r>
                        <a:rPr sz="2400" b="1" spc="-3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b="1" spc="-9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Array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17145" marB="0">
                    <a:solidFill>
                      <a:srgbClr val="92278F"/>
                    </a:solidFill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400" b="1" spc="-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Dynamic</a:t>
                      </a:r>
                      <a:r>
                        <a:rPr sz="2400" b="1" spc="-3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b="1" spc="-9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Array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17145" marB="0">
                    <a:solidFill>
                      <a:srgbClr val="92278F"/>
                    </a:solidFill>
                  </a:tcPr>
                </a:tc>
              </a:tr>
              <a:tr h="834898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400" b="1" spc="-25" dirty="0">
                          <a:latin typeface="Trebuchet MS"/>
                          <a:cs typeface="Trebuchet MS"/>
                        </a:rPr>
                        <a:t>It</a:t>
                      </a:r>
                      <a:r>
                        <a:rPr sz="2400" b="1" spc="-229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b="1" spc="-70" dirty="0">
                          <a:latin typeface="Trebuchet MS"/>
                          <a:cs typeface="Trebuchet MS"/>
                        </a:rPr>
                        <a:t>is</a:t>
                      </a:r>
                      <a:r>
                        <a:rPr sz="2400" b="1" spc="-229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b="1" spc="-114" dirty="0">
                          <a:latin typeface="Trebuchet MS"/>
                          <a:cs typeface="Trebuchet MS"/>
                        </a:rPr>
                        <a:t>created</a:t>
                      </a:r>
                      <a:r>
                        <a:rPr sz="2400" b="1" spc="-2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b="1" spc="-105" dirty="0"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sz="2400" b="1" spc="-2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b="1" spc="-70" dirty="0">
                          <a:latin typeface="Trebuchet MS"/>
                          <a:cs typeface="Trebuchet MS"/>
                        </a:rPr>
                        <a:t>stack</a:t>
                      </a:r>
                      <a:r>
                        <a:rPr sz="2400" b="1" spc="-229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b="1" spc="-110" dirty="0">
                          <a:latin typeface="Trebuchet MS"/>
                          <a:cs typeface="Trebuchet MS"/>
                        </a:rPr>
                        <a:t>area</a:t>
                      </a:r>
                      <a:r>
                        <a:rPr sz="2400" b="1" spc="-229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b="1" spc="-65" dirty="0">
                          <a:latin typeface="Trebuchet MS"/>
                          <a:cs typeface="Trebuchet MS"/>
                        </a:rPr>
                        <a:t>of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2400" b="1" spc="-80" dirty="0">
                          <a:latin typeface="Trebuchet MS"/>
                          <a:cs typeface="Trebuchet MS"/>
                        </a:rPr>
                        <a:t>memory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4445" marB="0">
                    <a:lnL w="12700">
                      <a:solidFill>
                        <a:srgbClr val="92278F"/>
                      </a:solidFill>
                      <a:prstDash val="solid"/>
                    </a:lnL>
                    <a:lnB w="12700">
                      <a:solidFill>
                        <a:srgbClr val="92278F"/>
                      </a:solidFill>
                      <a:prstDash val="solid"/>
                    </a:lnB>
                    <a:solidFill>
                      <a:srgbClr val="EDE8ED"/>
                    </a:solidFill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400" spc="40" dirty="0">
                          <a:latin typeface="Arial"/>
                          <a:cs typeface="Arial"/>
                        </a:rPr>
                        <a:t>It</a:t>
                      </a:r>
                      <a:r>
                        <a:rPr sz="2400" spc="-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05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2400" spc="-1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70" dirty="0">
                          <a:latin typeface="Arial"/>
                          <a:cs typeface="Arial"/>
                        </a:rPr>
                        <a:t>created</a:t>
                      </a:r>
                      <a:r>
                        <a:rPr sz="2400" spc="-1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3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2400" spc="-1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10" dirty="0">
                          <a:latin typeface="Arial"/>
                          <a:cs typeface="Arial"/>
                        </a:rPr>
                        <a:t>heap</a:t>
                      </a:r>
                      <a:r>
                        <a:rPr sz="2400" spc="-1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14" dirty="0">
                          <a:latin typeface="Arial"/>
                          <a:cs typeface="Arial"/>
                        </a:rPr>
                        <a:t>area</a:t>
                      </a:r>
                      <a:r>
                        <a:rPr sz="2400" spc="-1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15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2400" spc="-20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0" dirty="0">
                          <a:latin typeface="Arial"/>
                          <a:cs typeface="Arial"/>
                        </a:rPr>
                        <a:t>memory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R w="12700">
                      <a:solidFill>
                        <a:srgbClr val="92278F"/>
                      </a:solidFill>
                      <a:prstDash val="solid"/>
                    </a:lnR>
                    <a:lnB w="12700">
                      <a:solidFill>
                        <a:srgbClr val="92278F"/>
                      </a:solidFill>
                      <a:prstDash val="solid"/>
                    </a:lnB>
                    <a:solidFill>
                      <a:srgbClr val="EDE8ED"/>
                    </a:solidFill>
                  </a:tcPr>
                </a:tc>
              </a:tr>
              <a:tr h="1102486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spc="-114" dirty="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2400" b="1" spc="-2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b="1" spc="-110" dirty="0">
                          <a:latin typeface="Trebuchet MS"/>
                          <a:cs typeface="Trebuchet MS"/>
                        </a:rPr>
                        <a:t>size</a:t>
                      </a:r>
                      <a:r>
                        <a:rPr sz="2400" b="1" spc="-2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b="1" spc="-65" dirty="0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2400" b="1" spc="-2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b="1" spc="-95" dirty="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2400" b="1" spc="-2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b="1" spc="-105" dirty="0">
                          <a:latin typeface="Trebuchet MS"/>
                          <a:cs typeface="Trebuchet MS"/>
                        </a:rPr>
                        <a:t>array</a:t>
                      </a:r>
                      <a:r>
                        <a:rPr sz="2400" b="1" spc="-229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b="1" spc="-70" dirty="0">
                          <a:latin typeface="Trebuchet MS"/>
                          <a:cs typeface="Trebuchet MS"/>
                        </a:rPr>
                        <a:t>is</a:t>
                      </a:r>
                      <a:r>
                        <a:rPr sz="2400" b="1" spc="-229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b="1" spc="-120" dirty="0">
                          <a:latin typeface="Trebuchet MS"/>
                          <a:cs typeface="Trebuchet MS"/>
                        </a:rPr>
                        <a:t>fixed.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2278F"/>
                      </a:solidFill>
                      <a:prstDash val="solid"/>
                    </a:lnL>
                    <a:lnT w="12700">
                      <a:solidFill>
                        <a:srgbClr val="92278F"/>
                      </a:solidFill>
                      <a:prstDash val="solid"/>
                    </a:lnT>
                    <a:lnB w="12700">
                      <a:solidFill>
                        <a:srgbClr val="92278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spc="-114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400" spc="-1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25" dirty="0">
                          <a:latin typeface="Arial"/>
                          <a:cs typeface="Arial"/>
                        </a:rPr>
                        <a:t>size</a:t>
                      </a:r>
                      <a:r>
                        <a:rPr sz="2400" spc="-1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15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2400" spc="-2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2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400" spc="-1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75" dirty="0">
                          <a:latin typeface="Arial"/>
                          <a:cs typeface="Arial"/>
                        </a:rPr>
                        <a:t>array</a:t>
                      </a:r>
                      <a:r>
                        <a:rPr sz="2400" spc="-2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05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2400" spc="-1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80" dirty="0">
                          <a:latin typeface="Arial"/>
                          <a:cs typeface="Arial"/>
                        </a:rPr>
                        <a:t>decided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14795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2400" spc="-45" dirty="0">
                          <a:latin typeface="Arial"/>
                          <a:cs typeface="Arial"/>
                        </a:rPr>
                        <a:t>during </a:t>
                      </a:r>
                      <a:r>
                        <a:rPr sz="2400" spc="-55" dirty="0">
                          <a:latin typeface="Arial"/>
                          <a:cs typeface="Arial"/>
                        </a:rPr>
                        <a:t>run</a:t>
                      </a:r>
                      <a:r>
                        <a:rPr sz="2400" spc="-3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time.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R w="12700">
                      <a:solidFill>
                        <a:srgbClr val="92278F"/>
                      </a:solidFill>
                      <a:prstDash val="solid"/>
                    </a:lnR>
                    <a:lnT w="12700">
                      <a:solidFill>
                        <a:srgbClr val="92278F"/>
                      </a:solidFill>
                      <a:prstDash val="solid"/>
                    </a:lnT>
                    <a:lnB w="12700">
                      <a:solidFill>
                        <a:srgbClr val="92278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102614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b="1" spc="-45" dirty="0">
                          <a:latin typeface="Trebuchet MS"/>
                          <a:cs typeface="Trebuchet MS"/>
                        </a:rPr>
                        <a:t>Memory</a:t>
                      </a:r>
                      <a:r>
                        <a:rPr sz="2400" b="1" spc="-229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b="1" spc="-80" dirty="0">
                          <a:latin typeface="Trebuchet MS"/>
                          <a:cs typeface="Trebuchet MS"/>
                        </a:rPr>
                        <a:t>allocation</a:t>
                      </a:r>
                      <a:r>
                        <a:rPr sz="2400" b="1" spc="-2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b="1" spc="-70" dirty="0">
                          <a:latin typeface="Trebuchet MS"/>
                          <a:cs typeface="Trebuchet MS"/>
                        </a:rPr>
                        <a:t>is</a:t>
                      </a:r>
                      <a:r>
                        <a:rPr sz="2400" b="1" spc="-2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b="1" spc="-80" dirty="0">
                          <a:latin typeface="Trebuchet MS"/>
                          <a:cs typeface="Trebuchet MS"/>
                        </a:rPr>
                        <a:t>done</a:t>
                      </a:r>
                      <a:r>
                        <a:rPr sz="2400" b="1" spc="-2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b="1" spc="-75" dirty="0">
                          <a:latin typeface="Trebuchet MS"/>
                          <a:cs typeface="Trebuchet MS"/>
                        </a:rPr>
                        <a:t>during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2400" b="1" spc="-80" dirty="0">
                          <a:latin typeface="Trebuchet MS"/>
                          <a:cs typeface="Trebuchet MS"/>
                        </a:rPr>
                        <a:t>compilation</a:t>
                      </a:r>
                      <a:r>
                        <a:rPr sz="2400" b="1" spc="-2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b="1" spc="-110" dirty="0">
                          <a:latin typeface="Trebuchet MS"/>
                          <a:cs typeface="Trebuchet MS"/>
                        </a:rPr>
                        <a:t>time.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92278F"/>
                      </a:solidFill>
                      <a:prstDash val="solid"/>
                    </a:lnL>
                    <a:lnT w="12700">
                      <a:solidFill>
                        <a:srgbClr val="92278F"/>
                      </a:solidFill>
                      <a:prstDash val="solid"/>
                    </a:lnT>
                    <a:lnB w="12700">
                      <a:solidFill>
                        <a:srgbClr val="92278F"/>
                      </a:solidFill>
                      <a:prstDash val="solid"/>
                    </a:lnB>
                    <a:solidFill>
                      <a:srgbClr val="EDE8ED"/>
                    </a:solidFill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spc="-50" dirty="0">
                          <a:latin typeface="Arial"/>
                          <a:cs typeface="Arial"/>
                        </a:rPr>
                        <a:t>Memory</a:t>
                      </a:r>
                      <a:r>
                        <a:rPr sz="2400" spc="-1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45" dirty="0">
                          <a:latin typeface="Arial"/>
                          <a:cs typeface="Arial"/>
                        </a:rPr>
                        <a:t>allocation</a:t>
                      </a:r>
                      <a:r>
                        <a:rPr sz="2400" spc="-1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05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2400" spc="-1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80" dirty="0">
                          <a:latin typeface="Arial"/>
                          <a:cs typeface="Arial"/>
                        </a:rPr>
                        <a:t>done</a:t>
                      </a:r>
                      <a:r>
                        <a:rPr sz="2400" spc="-1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45" dirty="0">
                          <a:latin typeface="Arial"/>
                          <a:cs typeface="Arial"/>
                        </a:rPr>
                        <a:t>during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14795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2400" spc="-55" dirty="0">
                          <a:latin typeface="Arial"/>
                          <a:cs typeface="Arial"/>
                        </a:rPr>
                        <a:t>run</a:t>
                      </a:r>
                      <a:r>
                        <a:rPr sz="2400" spc="-20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time.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R w="12700">
                      <a:solidFill>
                        <a:srgbClr val="92278F"/>
                      </a:solidFill>
                      <a:prstDash val="solid"/>
                    </a:lnR>
                    <a:lnT w="12700">
                      <a:solidFill>
                        <a:srgbClr val="92278F"/>
                      </a:solidFill>
                      <a:prstDash val="solid"/>
                    </a:lnT>
                    <a:lnB w="12700">
                      <a:solidFill>
                        <a:srgbClr val="92278F"/>
                      </a:solidFill>
                      <a:prstDash val="solid"/>
                    </a:lnB>
                    <a:solidFill>
                      <a:srgbClr val="EDE8ED"/>
                    </a:solidFill>
                  </a:tcPr>
                </a:tc>
              </a:tr>
              <a:tr h="1102474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b="1" spc="-100" dirty="0">
                          <a:latin typeface="Trebuchet MS"/>
                          <a:cs typeface="Trebuchet MS"/>
                        </a:rPr>
                        <a:t>They</a:t>
                      </a:r>
                      <a:r>
                        <a:rPr sz="2400" b="1" spc="-2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b="1" spc="-105" dirty="0">
                          <a:latin typeface="Trebuchet MS"/>
                          <a:cs typeface="Trebuchet MS"/>
                        </a:rPr>
                        <a:t>remain</a:t>
                      </a:r>
                      <a:r>
                        <a:rPr sz="2400" b="1" spc="-2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b="1" spc="-105" dirty="0"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sz="2400" b="1" spc="-2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b="1" spc="-95" dirty="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2400" b="1" spc="-2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b="1" spc="-80" dirty="0">
                          <a:latin typeface="Trebuchet MS"/>
                          <a:cs typeface="Trebuchet MS"/>
                        </a:rPr>
                        <a:t>memory</a:t>
                      </a:r>
                      <a:r>
                        <a:rPr sz="2400" b="1" spc="-229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b="1" spc="-30" dirty="0">
                          <a:latin typeface="Trebuchet MS"/>
                          <a:cs typeface="Trebuchet MS"/>
                        </a:rPr>
                        <a:t>as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2400" b="1" spc="-30" dirty="0">
                          <a:latin typeface="Trebuchet MS"/>
                          <a:cs typeface="Trebuchet MS"/>
                        </a:rPr>
                        <a:t>long</a:t>
                      </a:r>
                      <a:r>
                        <a:rPr sz="2400" b="1" spc="-2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b="1" spc="-30" dirty="0">
                          <a:latin typeface="Trebuchet MS"/>
                          <a:cs typeface="Trebuchet MS"/>
                        </a:rPr>
                        <a:t>as</a:t>
                      </a:r>
                      <a:r>
                        <a:rPr sz="2400" b="1" spc="-2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b="1" spc="-120" dirty="0">
                          <a:latin typeface="Trebuchet MS"/>
                          <a:cs typeface="Trebuchet MS"/>
                        </a:rPr>
                        <a:t>their</a:t>
                      </a:r>
                      <a:r>
                        <a:rPr sz="2400" b="1" spc="-2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b="1" spc="-90" dirty="0">
                          <a:latin typeface="Trebuchet MS"/>
                          <a:cs typeface="Trebuchet MS"/>
                        </a:rPr>
                        <a:t>scope</a:t>
                      </a:r>
                      <a:r>
                        <a:rPr sz="2400" b="1" spc="-229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b="1" spc="-70" dirty="0">
                          <a:latin typeface="Trebuchet MS"/>
                          <a:cs typeface="Trebuchet MS"/>
                        </a:rPr>
                        <a:t>is</a:t>
                      </a:r>
                      <a:r>
                        <a:rPr sz="2400" b="1" spc="-2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b="1" spc="-55" dirty="0">
                          <a:latin typeface="Trebuchet MS"/>
                          <a:cs typeface="Trebuchet MS"/>
                        </a:rPr>
                        <a:t>not</a:t>
                      </a:r>
                      <a:r>
                        <a:rPr sz="2400" b="1" spc="-229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b="1" spc="-155" dirty="0">
                          <a:latin typeface="Trebuchet MS"/>
                          <a:cs typeface="Trebuchet MS"/>
                        </a:rPr>
                        <a:t>over.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92278F"/>
                      </a:solidFill>
                      <a:prstDash val="solid"/>
                    </a:lnL>
                    <a:lnT w="12700">
                      <a:solidFill>
                        <a:srgbClr val="92278F"/>
                      </a:solidFill>
                      <a:prstDash val="solid"/>
                    </a:lnT>
                    <a:lnB w="12700">
                      <a:solidFill>
                        <a:srgbClr val="92278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spc="-105" dirty="0">
                          <a:latin typeface="Arial"/>
                          <a:cs typeface="Arial"/>
                        </a:rPr>
                        <a:t>They</a:t>
                      </a:r>
                      <a:r>
                        <a:rPr sz="2400" spc="-1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05" dirty="0">
                          <a:latin typeface="Arial"/>
                          <a:cs typeface="Arial"/>
                        </a:rPr>
                        <a:t>need</a:t>
                      </a:r>
                      <a:r>
                        <a:rPr sz="2400" spc="-1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5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2400" spc="-1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95" dirty="0">
                          <a:latin typeface="Arial"/>
                          <a:cs typeface="Arial"/>
                        </a:rPr>
                        <a:t>be</a:t>
                      </a:r>
                      <a:r>
                        <a:rPr sz="2400" spc="-1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65" dirty="0">
                          <a:latin typeface="Arial"/>
                          <a:cs typeface="Arial"/>
                        </a:rPr>
                        <a:t>deallocated</a:t>
                      </a:r>
                      <a:r>
                        <a:rPr sz="2400" spc="-1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90" dirty="0">
                          <a:latin typeface="Arial"/>
                          <a:cs typeface="Arial"/>
                        </a:rPr>
                        <a:t>using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14795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2400" spc="-50" dirty="0">
                          <a:latin typeface="Arial"/>
                          <a:cs typeface="Arial"/>
                        </a:rPr>
                        <a:t>delete</a:t>
                      </a:r>
                      <a:r>
                        <a:rPr sz="2400" spc="-1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5" dirty="0">
                          <a:latin typeface="Arial"/>
                          <a:cs typeface="Arial"/>
                        </a:rPr>
                        <a:t>operator.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R w="12700">
                      <a:solidFill>
                        <a:srgbClr val="92278F"/>
                      </a:solidFill>
                      <a:prstDash val="solid"/>
                    </a:lnR>
                    <a:lnT w="12700">
                      <a:solidFill>
                        <a:srgbClr val="92278F"/>
                      </a:solidFill>
                      <a:prstDash val="solid"/>
                    </a:lnT>
                    <a:lnB w="12700">
                      <a:solidFill>
                        <a:srgbClr val="92278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47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228600"/>
            <a:ext cx="7286928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55" dirty="0"/>
              <a:t>POINTER</a:t>
            </a:r>
            <a:r>
              <a:rPr sz="5400" spc="-819" dirty="0"/>
              <a:t> </a:t>
            </a:r>
            <a:r>
              <a:rPr sz="5400" spc="5" dirty="0"/>
              <a:t>ARITHMETIC</a:t>
            </a:r>
            <a:endParaRPr sz="5400" dirty="0"/>
          </a:p>
        </p:txBody>
      </p:sp>
      <p:sp>
        <p:nvSpPr>
          <p:cNvPr id="3" name="object 3"/>
          <p:cNvSpPr txBox="1"/>
          <p:nvPr/>
        </p:nvSpPr>
        <p:spPr>
          <a:xfrm>
            <a:off x="381000" y="990600"/>
            <a:ext cx="10869345" cy="552266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395605">
              <a:lnSpc>
                <a:spcPct val="100000"/>
              </a:lnSpc>
              <a:spcBef>
                <a:spcPts val="105"/>
              </a:spcBef>
            </a:pPr>
            <a:r>
              <a:rPr sz="2800" spc="-165" dirty="0">
                <a:solidFill>
                  <a:srgbClr val="FFFFFF"/>
                </a:solidFill>
                <a:latin typeface="Arial"/>
                <a:cs typeface="Arial"/>
              </a:rPr>
              <a:t>Two</a:t>
            </a:r>
            <a:r>
              <a:rPr sz="2800" spc="-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arithmetic</a:t>
            </a:r>
            <a:r>
              <a:rPr sz="2800" spc="-2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80" dirty="0">
                <a:solidFill>
                  <a:srgbClr val="FFFFFF"/>
                </a:solidFill>
                <a:latin typeface="Arial"/>
                <a:cs typeface="Arial"/>
              </a:rPr>
              <a:t>operations,</a:t>
            </a:r>
            <a:r>
              <a:rPr sz="2800" spc="-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30" dirty="0">
                <a:solidFill>
                  <a:srgbClr val="FFFFFF"/>
                </a:solidFill>
                <a:latin typeface="Arial"/>
                <a:cs typeface="Arial"/>
              </a:rPr>
              <a:t>addition</a:t>
            </a:r>
            <a:r>
              <a:rPr sz="2800" spc="-2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2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800" spc="-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60" dirty="0">
                <a:solidFill>
                  <a:srgbClr val="FFFFFF"/>
                </a:solidFill>
                <a:latin typeface="Arial"/>
                <a:cs typeface="Arial"/>
              </a:rPr>
              <a:t>subtraction,</a:t>
            </a:r>
            <a:r>
              <a:rPr sz="2800" spc="-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00" dirty="0">
                <a:solidFill>
                  <a:srgbClr val="FFFFFF"/>
                </a:solidFill>
                <a:latin typeface="Arial"/>
                <a:cs typeface="Arial"/>
              </a:rPr>
              <a:t>may</a:t>
            </a:r>
            <a:r>
              <a:rPr sz="2800" spc="-25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25" dirty="0">
                <a:solidFill>
                  <a:srgbClr val="FFFFFF"/>
                </a:solidFill>
                <a:latin typeface="Arial"/>
                <a:cs typeface="Arial"/>
              </a:rPr>
              <a:t>be  </a:t>
            </a:r>
            <a:r>
              <a:rPr sz="2800" spc="-55" dirty="0">
                <a:solidFill>
                  <a:srgbClr val="FFFFFF"/>
                </a:solidFill>
                <a:latin typeface="Arial"/>
                <a:cs typeface="Arial"/>
              </a:rPr>
              <a:t>performed </a:t>
            </a:r>
            <a:r>
              <a:rPr sz="2800" spc="-85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800" spc="-60" dirty="0">
                <a:solidFill>
                  <a:srgbClr val="FFFFFF"/>
                </a:solidFill>
                <a:latin typeface="Arial"/>
                <a:cs typeface="Arial"/>
              </a:rPr>
              <a:t>pointers. </a:t>
            </a:r>
            <a:r>
              <a:rPr sz="2800" spc="-140" dirty="0">
                <a:solidFill>
                  <a:srgbClr val="FFFFFF"/>
                </a:solidFill>
                <a:latin typeface="Arial"/>
                <a:cs typeface="Arial"/>
              </a:rPr>
              <a:t>When </a:t>
            </a:r>
            <a:r>
              <a:rPr sz="2800" spc="-110" dirty="0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sz="2800" spc="-114" dirty="0">
                <a:solidFill>
                  <a:srgbClr val="FFFFFF"/>
                </a:solidFill>
                <a:latin typeface="Arial"/>
                <a:cs typeface="Arial"/>
              </a:rPr>
              <a:t>add </a:t>
            </a:r>
            <a:r>
              <a:rPr sz="2800" spc="-345" dirty="0">
                <a:solidFill>
                  <a:srgbClr val="FFFFFF"/>
                </a:solidFill>
                <a:latin typeface="Arial"/>
                <a:cs typeface="Arial"/>
              </a:rPr>
              <a:t>1 </a:t>
            </a:r>
            <a:r>
              <a:rPr sz="2800" spc="7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800" spc="-21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800" spc="-50" dirty="0">
                <a:solidFill>
                  <a:srgbClr val="FFFFFF"/>
                </a:solidFill>
                <a:latin typeface="Arial"/>
                <a:cs typeface="Arial"/>
              </a:rPr>
              <a:t>pointer, </a:t>
            </a:r>
            <a:r>
              <a:rPr sz="2800" spc="-110" dirty="0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sz="2800" spc="-130" dirty="0">
                <a:solidFill>
                  <a:srgbClr val="FFFFFF"/>
                </a:solidFill>
                <a:latin typeface="Arial"/>
                <a:cs typeface="Arial"/>
              </a:rPr>
              <a:t>are 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actually </a:t>
            </a:r>
            <a:r>
              <a:rPr sz="2800" spc="-80" dirty="0">
                <a:solidFill>
                  <a:srgbClr val="FFFFFF"/>
                </a:solidFill>
                <a:latin typeface="Arial"/>
                <a:cs typeface="Arial"/>
              </a:rPr>
              <a:t>adding 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-165" dirty="0">
                <a:solidFill>
                  <a:srgbClr val="FFFFFF"/>
                </a:solidFill>
                <a:latin typeface="Arial"/>
                <a:cs typeface="Arial"/>
              </a:rPr>
              <a:t>size </a:t>
            </a:r>
            <a:r>
              <a:rPr sz="2800" spc="2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800" spc="-7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800" spc="-30" dirty="0">
                <a:solidFill>
                  <a:srgbClr val="FFFFFF"/>
                </a:solidFill>
                <a:latin typeface="Arial"/>
                <a:cs typeface="Arial"/>
              </a:rPr>
              <a:t>type in </a:t>
            </a:r>
            <a:r>
              <a:rPr sz="2800" spc="-75" dirty="0">
                <a:solidFill>
                  <a:srgbClr val="FFFFFF"/>
                </a:solidFill>
                <a:latin typeface="Arial"/>
                <a:cs typeface="Arial"/>
              </a:rPr>
              <a:t>bytes, 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pointer </a:t>
            </a:r>
            <a:r>
              <a:rPr sz="2800" spc="-140" dirty="0">
                <a:solidFill>
                  <a:srgbClr val="FFFFFF"/>
                </a:solidFill>
                <a:latin typeface="Arial"/>
                <a:cs typeface="Arial"/>
              </a:rPr>
              <a:t>is  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pointing</a:t>
            </a:r>
            <a:r>
              <a:rPr sz="2800" spc="-2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at.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spc="-140" dirty="0" smtClean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800" spc="-90" dirty="0">
                <a:solidFill>
                  <a:srgbClr val="FFFFFF"/>
                </a:solidFill>
                <a:latin typeface="Arial"/>
                <a:cs typeface="Arial"/>
              </a:rPr>
              <a:t>e.g. </a:t>
            </a:r>
            <a:r>
              <a:rPr sz="2800" b="1" spc="-110" dirty="0">
                <a:solidFill>
                  <a:srgbClr val="FFC000"/>
                </a:solidFill>
                <a:latin typeface="Trebuchet MS"/>
                <a:cs typeface="Trebuchet MS"/>
              </a:rPr>
              <a:t>int </a:t>
            </a:r>
            <a:r>
              <a:rPr sz="2800" b="1" spc="15" dirty="0">
                <a:solidFill>
                  <a:srgbClr val="FFC000"/>
                </a:solidFill>
                <a:latin typeface="Trebuchet MS"/>
                <a:cs typeface="Trebuchet MS"/>
              </a:rPr>
              <a:t>*x;</a:t>
            </a:r>
            <a:r>
              <a:rPr sz="2800" b="1" spc="-135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800" b="1" spc="-165" dirty="0">
                <a:solidFill>
                  <a:srgbClr val="FFC000"/>
                </a:solidFill>
                <a:latin typeface="Trebuchet MS"/>
                <a:cs typeface="Trebuchet MS"/>
              </a:rPr>
              <a:t>x++;</a:t>
            </a:r>
            <a:endParaRPr sz="2800" dirty="0">
              <a:latin typeface="Trebuchet MS"/>
              <a:cs typeface="Trebuchet MS"/>
            </a:endParaRPr>
          </a:p>
          <a:p>
            <a:pPr marL="12700" marR="5080" indent="80645">
              <a:lnSpc>
                <a:spcPct val="100000"/>
              </a:lnSpc>
            </a:pPr>
            <a:r>
              <a:rPr lang="en-US" sz="2800" spc="10" dirty="0" smtClean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2800" spc="10" dirty="0" smtClean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2800" spc="-25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5" dirty="0">
                <a:solidFill>
                  <a:srgbClr val="FFFFFF"/>
                </a:solidFill>
                <a:latin typeface="Arial"/>
                <a:cs typeface="Arial"/>
              </a:rPr>
              <a:t>current</a:t>
            </a:r>
            <a:r>
              <a:rPr sz="2800" spc="-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65" dirty="0">
                <a:solidFill>
                  <a:srgbClr val="FFFFFF"/>
                </a:solidFill>
                <a:latin typeface="Arial"/>
                <a:cs typeface="Arial"/>
              </a:rPr>
              <a:t>address</a:t>
            </a:r>
            <a:r>
              <a:rPr sz="2800" spc="-25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2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800" spc="-25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4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2800" spc="-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4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800" spc="-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65" dirty="0">
                <a:solidFill>
                  <a:srgbClr val="FFFFFF"/>
                </a:solidFill>
                <a:latin typeface="Arial"/>
                <a:cs typeface="Arial"/>
              </a:rPr>
              <a:t>1000,</a:t>
            </a:r>
            <a:r>
              <a:rPr sz="2800" spc="-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then</a:t>
            </a:r>
            <a:r>
              <a:rPr sz="2800" spc="-2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204" dirty="0">
                <a:solidFill>
                  <a:srgbClr val="FFFFFF"/>
                </a:solidFill>
                <a:latin typeface="Arial"/>
                <a:cs typeface="Arial"/>
              </a:rPr>
              <a:t>x++</a:t>
            </a:r>
            <a:r>
              <a:rPr sz="2800" spc="-2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40" dirty="0">
                <a:solidFill>
                  <a:srgbClr val="FFFFFF"/>
                </a:solidFill>
                <a:latin typeface="Arial"/>
                <a:cs typeface="Arial"/>
              </a:rPr>
              <a:t>statement</a:t>
            </a:r>
            <a:r>
              <a:rPr sz="2800" spc="-2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15" dirty="0">
                <a:solidFill>
                  <a:srgbClr val="FFFFFF"/>
                </a:solidFill>
                <a:latin typeface="Arial"/>
                <a:cs typeface="Arial"/>
              </a:rPr>
              <a:t>will</a:t>
            </a:r>
            <a:r>
              <a:rPr sz="2800" spc="-2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45" dirty="0">
                <a:solidFill>
                  <a:srgbClr val="FFFFFF"/>
                </a:solidFill>
                <a:latin typeface="Arial"/>
                <a:cs typeface="Arial"/>
              </a:rPr>
              <a:t>increase  x</a:t>
            </a:r>
            <a:r>
              <a:rPr sz="2800" spc="-25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2800" spc="-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50" dirty="0">
                <a:solidFill>
                  <a:srgbClr val="FFFFFF"/>
                </a:solidFill>
                <a:latin typeface="Arial"/>
                <a:cs typeface="Arial"/>
              </a:rPr>
              <a:t>2(size</a:t>
            </a:r>
            <a:r>
              <a:rPr sz="2800" spc="-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2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800" spc="-2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55" dirty="0">
                <a:solidFill>
                  <a:srgbClr val="FFFFFF"/>
                </a:solidFill>
                <a:latin typeface="Arial"/>
                <a:cs typeface="Arial"/>
              </a:rPr>
              <a:t>int</a:t>
            </a:r>
            <a:r>
              <a:rPr sz="2800" spc="-2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7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800" spc="-2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60" dirty="0">
                <a:solidFill>
                  <a:srgbClr val="FFFFFF"/>
                </a:solidFill>
                <a:latin typeface="Arial"/>
                <a:cs typeface="Arial"/>
              </a:rPr>
              <a:t>type)</a:t>
            </a:r>
            <a:r>
              <a:rPr sz="2800" spc="-2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2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800" spc="-2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65" dirty="0">
                <a:solidFill>
                  <a:srgbClr val="FFFFFF"/>
                </a:solidFill>
                <a:latin typeface="Arial"/>
                <a:cs typeface="Arial"/>
              </a:rPr>
              <a:t>makes</a:t>
            </a:r>
            <a:r>
              <a:rPr sz="2800" spc="-2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125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2800" spc="-2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75" dirty="0">
                <a:solidFill>
                  <a:srgbClr val="FFFFFF"/>
                </a:solidFill>
                <a:latin typeface="Arial"/>
                <a:cs typeface="Arial"/>
              </a:rPr>
              <a:t>1002,</a:t>
            </a:r>
            <a:r>
              <a:rPr sz="2800" spc="-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15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2800" spc="-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204" dirty="0">
                <a:solidFill>
                  <a:srgbClr val="FFFFFF"/>
                </a:solidFill>
                <a:latin typeface="Arial"/>
                <a:cs typeface="Arial"/>
              </a:rPr>
              <a:t>1001</a:t>
            </a:r>
            <a:r>
              <a:rPr sz="2800" spc="-204" dirty="0" smtClean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lang="en-US" sz="2800" spc="-204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marL="12700" marR="5080" indent="80645">
              <a:lnSpc>
                <a:spcPct val="100000"/>
              </a:lnSpc>
            </a:pPr>
            <a:r>
              <a:rPr lang="en-US" sz="2800" spc="-204" dirty="0" smtClean="0">
                <a:solidFill>
                  <a:srgbClr val="FFFFFF"/>
                </a:solidFill>
                <a:latin typeface="Arial"/>
                <a:cs typeface="Arial"/>
              </a:rPr>
              <a:t>.An integer value may be added  or subtracted from a pointer variable.</a:t>
            </a:r>
          </a:p>
          <a:p>
            <a:pPr marL="12700" marR="5080" indent="80645">
              <a:lnSpc>
                <a:spcPct val="100000"/>
              </a:lnSpc>
            </a:pPr>
            <a:r>
              <a:rPr lang="en-US" sz="2800" spc="-204" dirty="0" smtClean="0">
                <a:solidFill>
                  <a:srgbClr val="FFFFFF"/>
                </a:solidFill>
                <a:latin typeface="Arial"/>
                <a:cs typeface="Arial"/>
              </a:rPr>
              <a:t>.When two pointers are points to the same array  one pointer can be subtracted    from another.</a:t>
            </a:r>
          </a:p>
          <a:p>
            <a:pPr marL="12700" marR="5080" indent="80645">
              <a:lnSpc>
                <a:spcPct val="100000"/>
              </a:lnSpc>
            </a:pPr>
            <a:r>
              <a:rPr lang="en-US" sz="2800" spc="-204" dirty="0" smtClean="0">
                <a:solidFill>
                  <a:srgbClr val="FFFFFF"/>
                </a:solidFill>
                <a:latin typeface="Arial"/>
                <a:cs typeface="Arial"/>
              </a:rPr>
              <a:t>.A pointer variable can not be multiplied by a constant.</a:t>
            </a:r>
          </a:p>
          <a:p>
            <a:pPr marL="12700" marR="5080" indent="80645">
              <a:lnSpc>
                <a:spcPct val="100000"/>
              </a:lnSpc>
            </a:pPr>
            <a:r>
              <a:rPr lang="en-US" sz="2800" spc="-204" dirty="0" smtClean="0">
                <a:solidFill>
                  <a:srgbClr val="FFFFFF"/>
                </a:solidFill>
                <a:latin typeface="Arial"/>
                <a:cs typeface="Arial"/>
              </a:rPr>
              <a:t>.Two pointer variables can not be added.</a:t>
            </a:r>
          </a:p>
          <a:p>
            <a:pPr marL="12700" marR="5080" indent="80645">
              <a:lnSpc>
                <a:spcPct val="100000"/>
              </a:lnSpc>
            </a:pPr>
            <a:endParaRPr lang="en-US" spc="-204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marL="12700" marR="5080" indent="80645">
              <a:lnSpc>
                <a:spcPct val="100000"/>
              </a:lnSpc>
            </a:pPr>
            <a:r>
              <a:rPr lang="en-US" sz="3200" dirty="0" smtClean="0">
                <a:latin typeface="Arial"/>
                <a:cs typeface="Arial"/>
              </a:rPr>
              <a:t>.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016" y="609600"/>
            <a:ext cx="11151971" cy="914399"/>
          </a:xfrm>
        </p:spPr>
        <p:txBody>
          <a:bodyPr/>
          <a:lstStyle/>
          <a:p>
            <a:pPr algn="ctr"/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37" y="1219200"/>
            <a:ext cx="11430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44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Num [0]&#10;Num[1]&#10;Num[2]&#10;Num[3]&#10;Num[4]&#10;Num[5]&#10;Int num [6]&#10;Base type of&#10;arrray&#10;Name&#10;of array&#10;Size of&#10;array&#10;Continuous&#10;memory&#10;a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8200" y="304800"/>
            <a:ext cx="11658600" cy="65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01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To store processed large number of variables of same&#10;data type and reference/name&#10;Easy understanding of program&#10;Example: M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800"/>
            <a:ext cx="1158240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09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1295" y="-152400"/>
            <a:ext cx="14301504" cy="7086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705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</TotalTime>
  <Words>2290</Words>
  <Application>Microsoft Office PowerPoint</Application>
  <PresentationFormat>Custom</PresentationFormat>
  <Paragraphs>343</Paragraphs>
  <Slides>47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  POINTERS IN C++ </vt:lpstr>
      <vt:lpstr>WHAT IS A POINTER?</vt:lpstr>
      <vt:lpstr>DECLARATION AND INITIALIZATION  OF POINTERS Syntax : Datatype *variable_name;  eg. int *x; float *y; char *z;</vt:lpstr>
      <vt:lpstr>DEREFERENCE OPERATOR (*)</vt:lpstr>
      <vt:lpstr>POINTER ARITHMETIC</vt:lpstr>
      <vt:lpstr>Arrays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POINTERS AND ARRAYS</vt:lpstr>
      <vt:lpstr>Sssr</vt:lpstr>
      <vt:lpstr>PowerPoint Presentation</vt:lpstr>
      <vt:lpstr>PowerPoint Presentation</vt:lpstr>
      <vt:lpstr>PowerPoint Presentation</vt:lpstr>
      <vt:lpstr>     STRUCTURES </vt:lpstr>
      <vt:lpstr>Srstr</vt:lpstr>
      <vt:lpstr>PowerPoint Presentation</vt:lpstr>
      <vt:lpstr>PowerPoint Presentation</vt:lpstr>
      <vt:lpstr>PowerPoint Presentation</vt:lpstr>
      <vt:lpstr>PowerPoint Presentation</vt:lpstr>
      <vt:lpstr>POINTERS TO STRUCTURES</vt:lpstr>
      <vt:lpstr>PowerPoint Presentation</vt:lpstr>
      <vt:lpstr>SELF REFERENTIAL STRUCTURES</vt:lpstr>
      <vt:lpstr>REFERENCE VARIABLE</vt:lpstr>
      <vt:lpstr>USAGE OF REFERENCE VARIABLES</vt:lpstr>
      <vt:lpstr>REFERENCE AS FUNCTION ARGUMENTS</vt:lpstr>
      <vt:lpstr>RETURN BY REFERENCE</vt:lpstr>
      <vt:lpstr>INVOKING FUNCTION BY PASSING THE  POINTERS</vt:lpstr>
      <vt:lpstr>PASS BY POINTERS</vt:lpstr>
      <vt:lpstr>COMPARING PASS BY VALUE, PASS BY  REFERENCE AND PASS BY POINTER</vt:lpstr>
      <vt:lpstr>COMPARING PASS BY VALUE, PASS BY  REFERENCE AND PASS BY POINTER Contd… MEMORY DIAGRAM</vt:lpstr>
      <vt:lpstr>FUNCTION RETURNING POINTERS</vt:lpstr>
      <vt:lpstr>DYNAMIC MEMORY ALLOCATION OPERATORS</vt:lpstr>
      <vt:lpstr>C++ MEMORY MAP</vt:lpstr>
      <vt:lpstr>NEW OPERATOR</vt:lpstr>
      <vt:lpstr>DELETE OPERATOR</vt:lpstr>
      <vt:lpstr>STATIC MEMORY ALLOCATION vs DYNAMIC MEMORY ALLOCATION</vt:lpstr>
      <vt:lpstr>DYNAMIC STRUCTURES</vt:lpstr>
      <vt:lpstr>DYNAMIC ARRAY The new operator can be used to create dynamic arrays. The syntax is:</vt:lpstr>
      <vt:lpstr>STATIC ARRAY vs DYNAMIC ARRAY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POINTERS IN C++</dc:title>
  <dc:creator>admin</dc:creator>
  <cp:lastModifiedBy>admin</cp:lastModifiedBy>
  <cp:revision>26</cp:revision>
  <dcterms:created xsi:type="dcterms:W3CDTF">2020-09-03T11:06:01Z</dcterms:created>
  <dcterms:modified xsi:type="dcterms:W3CDTF">2020-09-04T10:44:59Z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2017-01-11T00:00:00Z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2020-09-03T00:00:00Z</vt:filetime>
  </property>
</Properties>
</file>