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7" r:id="rId3"/>
    <p:sldId id="285" r:id="rId4"/>
    <p:sldId id="278" r:id="rId5"/>
    <p:sldId id="288" r:id="rId6"/>
    <p:sldId id="279" r:id="rId7"/>
    <p:sldId id="289" r:id="rId8"/>
    <p:sldId id="281" r:id="rId9"/>
    <p:sldId id="282" r:id="rId10"/>
    <p:sldId id="292" r:id="rId11"/>
    <p:sldId id="290" r:id="rId12"/>
    <p:sldId id="283" r:id="rId13"/>
    <p:sldId id="284" r:id="rId14"/>
    <p:sldId id="286" r:id="rId15"/>
    <p:sldId id="297" r:id="rId16"/>
    <p:sldId id="262" r:id="rId17"/>
    <p:sldId id="260" r:id="rId18"/>
    <p:sldId id="264" r:id="rId19"/>
    <p:sldId id="263" r:id="rId20"/>
    <p:sldId id="265" r:id="rId21"/>
    <p:sldId id="266" r:id="rId22"/>
    <p:sldId id="267" r:id="rId23"/>
    <p:sldId id="268" r:id="rId24"/>
    <p:sldId id="269" r:id="rId25"/>
    <p:sldId id="270" r:id="rId26"/>
    <p:sldId id="272" r:id="rId27"/>
    <p:sldId id="271" r:id="rId28"/>
    <p:sldId id="273" r:id="rId29"/>
    <p:sldId id="274" r:id="rId30"/>
    <p:sldId id="275" r:id="rId31"/>
    <p:sldId id="276" r:id="rId32"/>
    <p:sldId id="293" r:id="rId33"/>
    <p:sldId id="294" r:id="rId34"/>
    <p:sldId id="295"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89858" autoAdjust="0"/>
  </p:normalViewPr>
  <p:slideViewPr>
    <p:cSldViewPr>
      <p:cViewPr varScale="1">
        <p:scale>
          <a:sx n="66" d="100"/>
          <a:sy n="66" d="100"/>
        </p:scale>
        <p:origin x="-138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BE100-A1C2-44E6-ACCD-67093118B415}" type="datetimeFigureOut">
              <a:rPr lang="en-IN" smtClean="0"/>
              <a:t>24-08-2020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8B855C-503E-4BC0-8053-44559F61C6ED}" type="slidenum">
              <a:rPr lang="en-IN" smtClean="0"/>
              <a:t>‹#›</a:t>
            </a:fld>
            <a:endParaRPr lang="en-IN"/>
          </a:p>
        </p:txBody>
      </p:sp>
    </p:spTree>
    <p:extLst>
      <p:ext uri="{BB962C8B-B14F-4D97-AF65-F5344CB8AC3E}">
        <p14:creationId xmlns:p14="http://schemas.microsoft.com/office/powerpoint/2010/main" val="363205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ym typeface="Wingdings" pitchFamily="2" charset="2"/>
              </a:rPr>
              <a:t>Informing the computer what to do next.</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effectLst/>
                <a:latin typeface="+mn-lt"/>
                <a:ea typeface="+mn-ea"/>
                <a:cs typeface="+mn-cs"/>
              </a:rPr>
              <a:t>Analogy:</a:t>
            </a:r>
          </a:p>
          <a:p>
            <a:r>
              <a:rPr lang="en-US" sz="1200" b="0" i="0" kern="1200" dirty="0" smtClean="0">
                <a:solidFill>
                  <a:schemeClr val="tx1"/>
                </a:solidFill>
                <a:effectLst/>
                <a:latin typeface="+mn-lt"/>
                <a:ea typeface="+mn-ea"/>
                <a:cs typeface="+mn-cs"/>
              </a:rPr>
              <a:t> In the restaurant, and while ordering your food, you don’t just choose the dish, but you also give instructions to the chef on how to prepare the dish.  The </a:t>
            </a:r>
            <a:r>
              <a:rPr lang="en-US" sz="1200" b="1" i="0" kern="1200" dirty="0" smtClean="0">
                <a:solidFill>
                  <a:schemeClr val="tx1"/>
                </a:solidFill>
                <a:effectLst/>
                <a:latin typeface="+mn-lt"/>
                <a:ea typeface="+mn-ea"/>
                <a:cs typeface="+mn-cs"/>
              </a:rPr>
              <a:t>steps and sequences</a:t>
            </a:r>
            <a:r>
              <a:rPr lang="en-US" sz="1200" b="0" i="0" kern="1200" dirty="0" smtClean="0">
                <a:solidFill>
                  <a:schemeClr val="tx1"/>
                </a:solidFill>
                <a:effectLst/>
                <a:latin typeface="+mn-lt"/>
                <a:ea typeface="+mn-ea"/>
                <a:cs typeface="+mn-cs"/>
              </a:rPr>
              <a:t> are </a:t>
            </a:r>
            <a:r>
              <a:rPr lang="en-US" sz="1200" b="1" i="0" kern="1200" dirty="0" smtClean="0">
                <a:solidFill>
                  <a:schemeClr val="tx1"/>
                </a:solidFill>
                <a:effectLst/>
                <a:latin typeface="+mn-lt"/>
                <a:ea typeface="+mn-ea"/>
                <a:cs typeface="+mn-cs"/>
              </a:rPr>
              <a:t>explicitly</a:t>
            </a:r>
            <a:r>
              <a:rPr lang="en-US" sz="1200" b="0" i="0" kern="1200" dirty="0" smtClean="0">
                <a:solidFill>
                  <a:schemeClr val="tx1"/>
                </a:solidFill>
                <a:effectLst/>
                <a:latin typeface="+mn-lt"/>
                <a:ea typeface="+mn-ea"/>
                <a:cs typeface="+mn-cs"/>
              </a:rPr>
              <a:t> given in the imperative type of paradigm.</a:t>
            </a:r>
          </a:p>
          <a:p>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4</a:t>
            </a:fld>
            <a:endParaRPr lang="en-IN"/>
          </a:p>
        </p:txBody>
      </p:sp>
    </p:spTree>
    <p:extLst>
      <p:ext uri="{BB962C8B-B14F-4D97-AF65-F5344CB8AC3E}">
        <p14:creationId xmlns:p14="http://schemas.microsoft.com/office/powerpoint/2010/main" val="963589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17</a:t>
            </a:fld>
            <a:endParaRPr lang="en-IN"/>
          </a:p>
        </p:txBody>
      </p:sp>
    </p:spTree>
    <p:extLst>
      <p:ext uri="{BB962C8B-B14F-4D97-AF65-F5344CB8AC3E}">
        <p14:creationId xmlns:p14="http://schemas.microsoft.com/office/powerpoint/2010/main" val="1211086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E:\2019-20\SEM-1 CPP\C++ CLASS PROGS\Unit 1\CPP-UNIT-1 PROG'S\classes1\classes1 programs</a:t>
            </a:r>
            <a:r>
              <a:rPr lang="en-IN" baseline="0" dirty="0" smtClean="0"/>
              <a:t> should explain</a:t>
            </a:r>
          </a:p>
          <a:p>
            <a:r>
              <a:rPr lang="en-US" baseline="0" dirty="0" smtClean="0"/>
              <a:t>Default Access </a:t>
            </a:r>
            <a:r>
              <a:rPr lang="en-US" baseline="0" dirty="0" err="1" smtClean="0"/>
              <a:t>specifier</a:t>
            </a:r>
            <a:r>
              <a:rPr lang="en-US" baseline="0" dirty="0" smtClean="0"/>
              <a:t> in Structure is public.  Difference between structure and class should tell.</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18</a:t>
            </a:fld>
            <a:endParaRPr lang="en-IN"/>
          </a:p>
        </p:txBody>
      </p:sp>
    </p:spTree>
    <p:extLst>
      <p:ext uri="{BB962C8B-B14F-4D97-AF65-F5344CB8AC3E}">
        <p14:creationId xmlns:p14="http://schemas.microsoft.com/office/powerpoint/2010/main" val="134101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Class can decide which data member will be visible to the outside world and which is not.---- Data </a:t>
            </a:r>
            <a:r>
              <a:rPr lang="en-US" sz="1200" b="0" i="0" kern="1200" dirty="0" err="1" smtClean="0">
                <a:solidFill>
                  <a:schemeClr val="tx1"/>
                </a:solidFill>
                <a:effectLst/>
                <a:latin typeface="+mn-lt"/>
                <a:ea typeface="+mn-ea"/>
                <a:cs typeface="+mn-cs"/>
              </a:rPr>
              <a:t>Absraction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consider the </a:t>
            </a:r>
            <a:r>
              <a:rPr lang="en-US" sz="1200" b="0" i="0" kern="1200" dirty="0" err="1" smtClean="0">
                <a:solidFill>
                  <a:schemeClr val="tx1"/>
                </a:solidFill>
                <a:effectLst/>
                <a:latin typeface="+mn-lt"/>
                <a:ea typeface="+mn-ea"/>
                <a:cs typeface="+mn-cs"/>
              </a:rPr>
              <a:t>pow</a:t>
            </a:r>
            <a:r>
              <a:rPr lang="en-US" sz="1200" b="0" i="0" kern="1200" dirty="0" smtClean="0">
                <a:solidFill>
                  <a:schemeClr val="tx1"/>
                </a:solidFill>
                <a:effectLst/>
                <a:latin typeface="+mn-lt"/>
                <a:ea typeface="+mn-ea"/>
                <a:cs typeface="+mn-cs"/>
              </a:rPr>
              <a:t>() method present in </a:t>
            </a:r>
            <a:r>
              <a:rPr lang="en-US" sz="1200" b="0" i="0" kern="1200" dirty="0" err="1" smtClean="0">
                <a:solidFill>
                  <a:schemeClr val="tx1"/>
                </a:solidFill>
                <a:effectLst/>
                <a:latin typeface="+mn-lt"/>
                <a:ea typeface="+mn-ea"/>
                <a:cs typeface="+mn-cs"/>
              </a:rPr>
              <a:t>math.h</a:t>
            </a:r>
            <a:r>
              <a:rPr lang="en-US" sz="1200" b="0" i="0" kern="1200" dirty="0" smtClean="0">
                <a:solidFill>
                  <a:schemeClr val="tx1"/>
                </a:solidFill>
                <a:effectLst/>
                <a:latin typeface="+mn-lt"/>
                <a:ea typeface="+mn-ea"/>
                <a:cs typeface="+mn-cs"/>
              </a:rPr>
              <a:t> header file.------------Abstraction in  Header</a:t>
            </a:r>
            <a:r>
              <a:rPr lang="en-US" sz="1200" b="0" i="0" kern="1200" baseline="0" dirty="0" smtClean="0">
                <a:solidFill>
                  <a:schemeClr val="tx1"/>
                </a:solidFill>
                <a:effectLst/>
                <a:latin typeface="+mn-lt"/>
                <a:ea typeface="+mn-ea"/>
                <a:cs typeface="+mn-cs"/>
              </a:rPr>
              <a:t> files</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21</a:t>
            </a:fld>
            <a:endParaRPr lang="en-IN"/>
          </a:p>
        </p:txBody>
      </p:sp>
    </p:spTree>
    <p:extLst>
      <p:ext uri="{BB962C8B-B14F-4D97-AF65-F5344CB8AC3E}">
        <p14:creationId xmlns:p14="http://schemas.microsoft.com/office/powerpoint/2010/main" val="1668847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person can be a father , Husband and </a:t>
            </a:r>
            <a:r>
              <a:rPr lang="en-US" sz="1200" b="0" i="0" kern="1200" dirty="0" smtClean="0">
                <a:solidFill>
                  <a:schemeClr val="tx1"/>
                </a:solidFill>
                <a:effectLst/>
                <a:latin typeface="+mn-lt"/>
                <a:ea typeface="+mn-ea"/>
                <a:cs typeface="+mn-cs"/>
              </a:rPr>
              <a:t> an employee. So the same person posses different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in different situations. This is called polymorphism.</a:t>
            </a:r>
            <a:r>
              <a:rPr lang="en-US" sz="1200" dirty="0" smtClean="0">
                <a:solidFill>
                  <a:srgbClr val="000000"/>
                </a:solidFill>
                <a:latin typeface="Times New Roman"/>
              </a:rPr>
              <a:t> The  operator</a:t>
            </a:r>
            <a:r>
              <a:rPr lang="en-US" sz="1200" baseline="0" dirty="0" smtClean="0">
                <a:solidFill>
                  <a:srgbClr val="000000"/>
                </a:solidFill>
                <a:latin typeface="Times New Roman"/>
              </a:rPr>
              <a:t> overloading  </a:t>
            </a:r>
            <a:r>
              <a:rPr lang="en-US" sz="1200" dirty="0" smtClean="0">
                <a:solidFill>
                  <a:srgbClr val="000000"/>
                </a:solidFill>
                <a:latin typeface="Times New Roman"/>
              </a:rPr>
              <a:t>exceptions are</a:t>
            </a:r>
            <a:r>
              <a:rPr lang="en-US" sz="1200" dirty="0" smtClean="0"/>
              <a:t> . (dot) :: ?: </a:t>
            </a:r>
            <a:r>
              <a:rPr lang="en-US" sz="1200" dirty="0" err="1" smtClean="0"/>
              <a:t>sizeof</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22</a:t>
            </a:fld>
            <a:endParaRPr lang="en-IN"/>
          </a:p>
        </p:txBody>
      </p:sp>
    </p:spTree>
    <p:extLst>
      <p:ext uri="{BB962C8B-B14F-4D97-AF65-F5344CB8AC3E}">
        <p14:creationId xmlns:p14="http://schemas.microsoft.com/office/powerpoint/2010/main" val="1049151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POP:</a:t>
            </a:r>
            <a:r>
              <a:rPr lang="en-US" sz="1200" b="0" i="0" kern="1200" dirty="0" err="1" smtClean="0">
                <a:solidFill>
                  <a:schemeClr val="tx1"/>
                </a:solidFill>
                <a:effectLst/>
                <a:latin typeface="+mn-lt"/>
                <a:ea typeface="+mn-ea"/>
                <a:cs typeface="+mn-cs"/>
              </a:rPr>
              <a:t>In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top down approach</a:t>
            </a:r>
            <a:r>
              <a:rPr lang="en-US" sz="1200" b="0" i="0" kern="1200" dirty="0" smtClean="0">
                <a:solidFill>
                  <a:schemeClr val="tx1"/>
                </a:solidFill>
                <a:effectLst/>
                <a:latin typeface="+mn-lt"/>
                <a:ea typeface="+mn-ea"/>
                <a:cs typeface="+mn-cs"/>
              </a:rPr>
              <a:t>, main() function is written first and all sub functions are called from main function.</a:t>
            </a:r>
            <a:endParaRPr lang="en-US" dirty="0" smtClean="0"/>
          </a:p>
          <a:p>
            <a:r>
              <a:rPr lang="en-US" dirty="0" smtClean="0"/>
              <a:t>Related with the conventional style. This approach is also known as the top-down approach. In this approach, a program is divided into functions that perform specific tasks. This approach is mainly used for medium-sized applications. Data is global, and all the functions can access global data. The basic drawback of the procedural programming approach is that data is not secured because data is global and can be accessed by any function. Program control flow is achieved through function calls and go to statements.</a:t>
            </a:r>
          </a:p>
          <a:p>
            <a:r>
              <a:rPr lang="en-US" sz="1200" b="1" i="0" kern="1200" dirty="0" smtClean="0">
                <a:solidFill>
                  <a:schemeClr val="tx1"/>
                </a:solidFill>
                <a:effectLst/>
                <a:latin typeface="+mn-lt"/>
                <a:ea typeface="+mn-ea"/>
                <a:cs typeface="+mn-cs"/>
              </a:rPr>
              <a:t>bottom</a:t>
            </a:r>
            <a:r>
              <a:rPr lang="en-US" sz="1200" b="0" i="0" kern="1200" dirty="0" smtClean="0">
                <a:solidFill>
                  <a:schemeClr val="tx1"/>
                </a:solidFill>
                <a:effectLst/>
                <a:latin typeface="+mn-lt"/>
                <a:ea typeface="+mn-ea"/>
                <a:cs typeface="+mn-cs"/>
              </a:rPr>
              <a:t> level modules developed first in Bottom-up Approach</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32</a:t>
            </a:fld>
            <a:endParaRPr lang="en-IN"/>
          </a:p>
        </p:txBody>
      </p:sp>
    </p:spTree>
    <p:extLst>
      <p:ext uri="{BB962C8B-B14F-4D97-AF65-F5344CB8AC3E}">
        <p14:creationId xmlns:p14="http://schemas.microsoft.com/office/powerpoint/2010/main" val="151676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query </a:t>
            </a:r>
            <a:r>
              <a:rPr lang="en-US" b="1" dirty="0" smtClean="0"/>
              <a:t>select name from vegetables</a:t>
            </a:r>
            <a:r>
              <a:rPr lang="en-US" dirty="0" smtClean="0"/>
              <a:t>; as an instruction to get information about the name of all vegetables, we didn’t tell the computer how to get the information. </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6</a:t>
            </a:fld>
            <a:endParaRPr lang="en-IN"/>
          </a:p>
        </p:txBody>
      </p:sp>
    </p:spTree>
    <p:extLst>
      <p:ext uri="{BB962C8B-B14F-4D97-AF65-F5344CB8AC3E}">
        <p14:creationId xmlns:p14="http://schemas.microsoft.com/office/powerpoint/2010/main" val="119096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Procedures are also known as routines, subroutines, methods, or functions. Adds reusability..</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8</a:t>
            </a:fld>
            <a:endParaRPr lang="en-IN"/>
          </a:p>
        </p:txBody>
      </p:sp>
    </p:spTree>
    <p:extLst>
      <p:ext uri="{BB962C8B-B14F-4D97-AF65-F5344CB8AC3E}">
        <p14:creationId xmlns:p14="http://schemas.microsoft.com/office/powerpoint/2010/main" val="153688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is not pure </a:t>
            </a:r>
            <a:r>
              <a:rPr lang="en-US" dirty="0" err="1" smtClean="0"/>
              <a:t>oop</a:t>
            </a:r>
            <a:r>
              <a:rPr lang="en-US" dirty="0" smtClean="0"/>
              <a:t> language. Real world  entity (</a:t>
            </a:r>
            <a:r>
              <a:rPr lang="en-US" dirty="0" err="1" smtClean="0"/>
              <a:t>obj</a:t>
            </a:r>
            <a:r>
              <a:rPr lang="en-US" dirty="0" smtClean="0"/>
              <a:t>)as a unit.. Which</a:t>
            </a:r>
            <a:r>
              <a:rPr lang="en-US" baseline="0" dirty="0" smtClean="0"/>
              <a:t> internally encapsulate data n related </a:t>
            </a:r>
            <a:r>
              <a:rPr lang="en-US" baseline="0" dirty="0" err="1" smtClean="0"/>
              <a:t>fn’s</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9</a:t>
            </a:fld>
            <a:endParaRPr lang="en-IN"/>
          </a:p>
        </p:txBody>
      </p:sp>
    </p:spTree>
    <p:extLst>
      <p:ext uri="{BB962C8B-B14F-4D97-AF65-F5344CB8AC3E}">
        <p14:creationId xmlns:p14="http://schemas.microsoft.com/office/powerpoint/2010/main" val="3772711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NESL- A PARALLEL PROGRAMMING LANGUAGE</a:t>
            </a:r>
          </a:p>
          <a:p>
            <a:r>
              <a:rPr lang="en-US" dirty="0" smtClean="0"/>
              <a:t>C++- PASL--</a:t>
            </a:r>
            <a:r>
              <a:rPr lang="en-US" baseline="0" dirty="0" smtClean="0"/>
              <a:t> </a:t>
            </a:r>
            <a:r>
              <a:rPr lang="en-US" sz="1200" b="0" i="0" kern="1200" dirty="0" smtClean="0">
                <a:solidFill>
                  <a:schemeClr val="tx1"/>
                </a:solidFill>
                <a:effectLst/>
                <a:latin typeface="+mn-lt"/>
                <a:ea typeface="+mn-ea"/>
                <a:cs typeface="+mn-cs"/>
              </a:rPr>
              <a:t>The Property Set Library (PSL) is a template-based C++ container library providing value observation, event calling, thread-safety, garbage collection, serialization,</a:t>
            </a:r>
          </a:p>
          <a:p>
            <a:r>
              <a:rPr lang="en-US" sz="1200" b="0" i="0" kern="1200" dirty="0" smtClean="0">
                <a:solidFill>
                  <a:schemeClr val="tx1"/>
                </a:solidFill>
                <a:effectLst/>
                <a:latin typeface="+mn-lt"/>
                <a:ea typeface="+mn-ea"/>
                <a:cs typeface="+mn-cs"/>
              </a:rPr>
              <a:t>In C</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Pthreads</a:t>
            </a:r>
            <a:r>
              <a:rPr lang="en-US" sz="1200" b="0" i="0" kern="1200" baseline="0" dirty="0" smtClean="0">
                <a:solidFill>
                  <a:schemeClr val="tx1"/>
                </a:solidFill>
                <a:effectLst/>
                <a:latin typeface="+mn-lt"/>
                <a:ea typeface="+mn-ea"/>
                <a:cs typeface="+mn-cs"/>
              </a:rPr>
              <a:t> can be used for </a:t>
            </a:r>
            <a:r>
              <a:rPr lang="en-US" sz="1200" b="0" i="0" kern="1200" baseline="0" smtClean="0">
                <a:solidFill>
                  <a:schemeClr val="tx1"/>
                </a:solidFill>
                <a:effectLst/>
                <a:latin typeface="+mn-lt"/>
                <a:ea typeface="+mn-ea"/>
                <a:cs typeface="+mn-cs"/>
              </a:rPr>
              <a:t>parallel programming</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10</a:t>
            </a:fld>
            <a:endParaRPr lang="en-IN"/>
          </a:p>
        </p:txBody>
      </p:sp>
    </p:spTree>
    <p:extLst>
      <p:ext uri="{BB962C8B-B14F-4D97-AF65-F5344CB8AC3E}">
        <p14:creationId xmlns:p14="http://schemas.microsoft.com/office/powerpoint/2010/main" val="170080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 side effect means the function doesn’t change the value of any variable, which is outside of its scope. This approach leaves the system in the same state as it was before calling the function.</a:t>
            </a:r>
          </a:p>
          <a:p>
            <a:r>
              <a:rPr lang="en-US" sz="1200" b="0" i="0" kern="1200" dirty="0" smtClean="0">
                <a:solidFill>
                  <a:schemeClr val="tx1"/>
                </a:solidFill>
                <a:effectLst/>
                <a:latin typeface="+mn-lt"/>
                <a:ea typeface="+mn-ea"/>
                <a:cs typeface="+mn-cs"/>
              </a:rPr>
              <a:t>Most of the functional programming support features like higher-order functions, lambda functions, anonymous functions, closures, function recursion, etc. to give more power to function.</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12</a:t>
            </a:fld>
            <a:endParaRPr lang="en-IN"/>
          </a:p>
        </p:txBody>
      </p:sp>
    </p:spTree>
    <p:extLst>
      <p:ext uri="{BB962C8B-B14F-4D97-AF65-F5344CB8AC3E}">
        <p14:creationId xmlns:p14="http://schemas.microsoft.com/office/powerpoint/2010/main" val="3640116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13</a:t>
            </a:fld>
            <a:endParaRPr lang="en-IN"/>
          </a:p>
        </p:txBody>
      </p:sp>
    </p:spTree>
    <p:extLst>
      <p:ext uri="{BB962C8B-B14F-4D97-AF65-F5344CB8AC3E}">
        <p14:creationId xmlns:p14="http://schemas.microsoft.com/office/powerpoint/2010/main" val="71679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real-life, people have knowledge and can do various works. </a:t>
            </a:r>
            <a:r>
              <a:rPr lang="en-US" dirty="0" smtClean="0"/>
              <a:t>objects have fields to store knowledge/state/data and can do various works — methods</a:t>
            </a:r>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15</a:t>
            </a:fld>
            <a:endParaRPr lang="en-IN"/>
          </a:p>
        </p:txBody>
      </p:sp>
    </p:spTree>
    <p:extLst>
      <p:ext uri="{BB962C8B-B14F-4D97-AF65-F5344CB8AC3E}">
        <p14:creationId xmlns:p14="http://schemas.microsoft.com/office/powerpoint/2010/main" val="243994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8B855C-503E-4BC0-8053-44559F61C6ED}" type="slidenum">
              <a:rPr lang="en-IN" smtClean="0"/>
              <a:t>16</a:t>
            </a:fld>
            <a:endParaRPr lang="en-IN"/>
          </a:p>
        </p:txBody>
      </p:sp>
    </p:spTree>
    <p:extLst>
      <p:ext uri="{BB962C8B-B14F-4D97-AF65-F5344CB8AC3E}">
        <p14:creationId xmlns:p14="http://schemas.microsoft.com/office/powerpoint/2010/main" val="157348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263500B-61CA-42D3-BC4B-423F2C1F024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337893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63500B-61CA-42D3-BC4B-423F2C1F024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366502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63500B-61CA-42D3-BC4B-423F2C1F024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336969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63500B-61CA-42D3-BC4B-423F2C1F024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147219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63500B-61CA-42D3-BC4B-423F2C1F0243}"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409669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263500B-61CA-42D3-BC4B-423F2C1F0243}"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142110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263500B-61CA-42D3-BC4B-423F2C1F0243}" type="datetimeFigureOut">
              <a:rPr lang="en-IN" smtClean="0"/>
              <a:t>24-08-2020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4406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63500B-61CA-42D3-BC4B-423F2C1F0243}" type="datetimeFigureOut">
              <a:rPr lang="en-IN" smtClean="0"/>
              <a:t>24-08-2020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288779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3500B-61CA-42D3-BC4B-423F2C1F0243}" type="datetimeFigureOut">
              <a:rPr lang="en-IN" smtClean="0"/>
              <a:t>24-08-2020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342663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3500B-61CA-42D3-BC4B-423F2C1F0243}"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267449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3500B-61CA-42D3-BC4B-423F2C1F0243}"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962C1-EE52-4DB5-88E7-9DED2B02BAAF}" type="slidenum">
              <a:rPr lang="en-IN" smtClean="0"/>
              <a:t>‹#›</a:t>
            </a:fld>
            <a:endParaRPr lang="en-IN"/>
          </a:p>
        </p:txBody>
      </p:sp>
    </p:spTree>
    <p:extLst>
      <p:ext uri="{BB962C8B-B14F-4D97-AF65-F5344CB8AC3E}">
        <p14:creationId xmlns:p14="http://schemas.microsoft.com/office/powerpoint/2010/main" val="948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3500B-61CA-42D3-BC4B-423F2C1F0243}" type="datetimeFigureOut">
              <a:rPr lang="en-IN" smtClean="0"/>
              <a:t>24-08-2020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962C1-EE52-4DB5-88E7-9DED2B02BAAF}" type="slidenum">
              <a:rPr lang="en-IN" smtClean="0"/>
              <a:t>‹#›</a:t>
            </a:fld>
            <a:endParaRPr lang="en-IN"/>
          </a:p>
        </p:txBody>
      </p:sp>
    </p:spTree>
    <p:extLst>
      <p:ext uri="{BB962C8B-B14F-4D97-AF65-F5344CB8AC3E}">
        <p14:creationId xmlns:p14="http://schemas.microsoft.com/office/powerpoint/2010/main" val="21829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itchFamily="18" charset="0"/>
                <a:cs typeface="Times New Roman" pitchFamily="18" charset="0"/>
              </a:rPr>
              <a:t>Object-Oriented Thinking</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02575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Parallel processing approach</a:t>
            </a: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is </a:t>
            </a:r>
            <a:r>
              <a:rPr lang="en-US" sz="2400" dirty="0">
                <a:latin typeface="Times New Roman" pitchFamily="18" charset="0"/>
                <a:cs typeface="Times New Roman" pitchFamily="18" charset="0"/>
              </a:rPr>
              <a:t>the processing of program instructions by dividing them among multiple processors</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A parallel processing system posses many numbers of processor with the objective of running a program in less time by dividing them</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This approach seems to be like divide and conquer</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Ex Languages: NESL, </a:t>
            </a:r>
            <a:r>
              <a:rPr lang="en-IN" sz="2400" dirty="0" smtClean="0">
                <a:latin typeface="Times New Roman" pitchFamily="18" charset="0"/>
                <a:cs typeface="Times New Roman" pitchFamily="18" charset="0"/>
              </a:rPr>
              <a:t>C/C</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9920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latin typeface="Times New Roman" pitchFamily="18" charset="0"/>
                <a:cs typeface="Times New Roman" pitchFamily="18" charset="0"/>
              </a:rPr>
              <a:t>Categories of Declarative </a:t>
            </a:r>
            <a:r>
              <a:rPr lang="en-IN" sz="3600" dirty="0">
                <a:latin typeface="Times New Roman" pitchFamily="18" charset="0"/>
                <a:cs typeface="Times New Roman" pitchFamily="18" charset="0"/>
              </a:rPr>
              <a:t>programming paradigm</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Declarative programming </a:t>
            </a:r>
            <a:r>
              <a:rPr lang="en-IN" sz="2400" dirty="0" smtClean="0">
                <a:latin typeface="Times New Roman" pitchFamily="18" charset="0"/>
                <a:cs typeface="Times New Roman" pitchFamily="18" charset="0"/>
              </a:rPr>
              <a:t>paradigm is divided into 3 categories:</a:t>
            </a:r>
          </a:p>
          <a:p>
            <a:pPr marL="514350" indent="-514350">
              <a:buFont typeface="Arial" pitchFamily="34" charset="0"/>
              <a:buAutoNum type="arabicPeriod"/>
            </a:pPr>
            <a:r>
              <a:rPr lang="en-IN" sz="2400" dirty="0" smtClean="0">
                <a:latin typeface="Times New Roman" pitchFamily="18" charset="0"/>
                <a:cs typeface="Times New Roman" pitchFamily="18" charset="0"/>
              </a:rPr>
              <a:t>Functional </a:t>
            </a:r>
            <a:r>
              <a:rPr lang="en-IN" sz="2400" dirty="0">
                <a:latin typeface="Times New Roman" pitchFamily="18" charset="0"/>
                <a:cs typeface="Times New Roman" pitchFamily="18" charset="0"/>
              </a:rPr>
              <a:t>programming paradigms</a:t>
            </a:r>
          </a:p>
          <a:p>
            <a:pPr marL="514350" indent="-514350">
              <a:buAutoNum type="arabicPeriod"/>
            </a:pPr>
            <a:r>
              <a:rPr lang="en-US" sz="2400" dirty="0">
                <a:latin typeface="Times New Roman" pitchFamily="18" charset="0"/>
                <a:cs typeface="Times New Roman" pitchFamily="18" charset="0"/>
              </a:rPr>
              <a:t>Logic programming paradigms</a:t>
            </a:r>
            <a:endParaRPr lang="en-US" sz="2400" dirty="0" smtClean="0">
              <a:latin typeface="Times New Roman" pitchFamily="18" charset="0"/>
              <a:cs typeface="Times New Roman" pitchFamily="18" charset="0"/>
            </a:endParaRPr>
          </a:p>
          <a:p>
            <a:pPr marL="514350" indent="-514350">
              <a:buAutoNum type="arabicPeriod"/>
            </a:pPr>
            <a:r>
              <a:rPr lang="en-IN" sz="2400" dirty="0" smtClean="0">
                <a:latin typeface="Times New Roman" pitchFamily="18" charset="0"/>
                <a:cs typeface="Times New Roman" pitchFamily="18" charset="0"/>
              </a:rPr>
              <a:t>Database/Data </a:t>
            </a:r>
            <a:r>
              <a:rPr lang="en-IN" sz="2400" dirty="0">
                <a:latin typeface="Times New Roman" pitchFamily="18" charset="0"/>
                <a:cs typeface="Times New Roman" pitchFamily="18" charset="0"/>
              </a:rPr>
              <a:t>driven programming approach</a:t>
            </a:r>
          </a:p>
        </p:txBody>
      </p:sp>
    </p:spTree>
    <p:extLst>
      <p:ext uri="{BB962C8B-B14F-4D97-AF65-F5344CB8AC3E}">
        <p14:creationId xmlns:p14="http://schemas.microsoft.com/office/powerpoint/2010/main" val="204977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38200"/>
          </a:xfrm>
        </p:spPr>
        <p:txBody>
          <a:bodyPr>
            <a:normAutofit/>
          </a:bodyPr>
          <a:lstStyle/>
          <a:p>
            <a:r>
              <a:rPr lang="en-IN" sz="4000" dirty="0">
                <a:latin typeface="Times New Roman" pitchFamily="18" charset="0"/>
                <a:cs typeface="Times New Roman" pitchFamily="18" charset="0"/>
              </a:rPr>
              <a:t>Functional Paradigm</a:t>
            </a:r>
          </a:p>
        </p:txBody>
      </p:sp>
      <p:sp>
        <p:nvSpPr>
          <p:cNvPr id="3" name="Content Placeholder 2"/>
          <p:cNvSpPr>
            <a:spLocks noGrp="1"/>
          </p:cNvSpPr>
          <p:nvPr>
            <p:ph idx="1"/>
          </p:nvPr>
        </p:nvSpPr>
        <p:spPr>
          <a:xfrm>
            <a:off x="457200" y="1143000"/>
            <a:ext cx="8229600" cy="5562600"/>
          </a:xfrm>
        </p:spPr>
        <p:txBody>
          <a:bodyPr>
            <a:noAutofit/>
          </a:bodyPr>
          <a:lstStyle/>
          <a:p>
            <a:r>
              <a:rPr lang="en-US" sz="2400" dirty="0" smtClean="0">
                <a:latin typeface="Times New Roman" pitchFamily="18" charset="0"/>
                <a:cs typeface="Times New Roman" pitchFamily="18" charset="0"/>
                <a:sym typeface="Wingdings" pitchFamily="2" charset="2"/>
              </a:rPr>
              <a:t>It Has its roots in Mathematics.</a:t>
            </a:r>
          </a:p>
          <a:p>
            <a:r>
              <a:rPr lang="en-US" sz="2400" dirty="0" smtClean="0">
                <a:latin typeface="Times New Roman" pitchFamily="18" charset="0"/>
                <a:cs typeface="Times New Roman" pitchFamily="18" charset="0"/>
                <a:sym typeface="Wingdings" pitchFamily="2" charset="2"/>
              </a:rPr>
              <a:t>Language Independent.</a:t>
            </a:r>
          </a:p>
          <a:p>
            <a:r>
              <a:rPr lang="en-US" sz="2400" dirty="0">
                <a:latin typeface="Times New Roman" pitchFamily="18" charset="0"/>
                <a:cs typeface="Times New Roman" pitchFamily="18" charset="0"/>
                <a:sym typeface="Wingdings" pitchFamily="2" charset="2"/>
              </a:rPr>
              <a:t>Key Principle</a:t>
            </a:r>
            <a:r>
              <a:rPr lang="en-US" sz="2400" dirty="0" smtClean="0">
                <a:latin typeface="Times New Roman" pitchFamily="18" charset="0"/>
                <a:cs typeface="Times New Roman" pitchFamily="18" charset="0"/>
                <a:sym typeface="Wingdings" pitchFamily="2" charset="2"/>
              </a:rPr>
              <a:t>: Execution </a:t>
            </a:r>
            <a:r>
              <a:rPr lang="en-US" sz="2400" dirty="0">
                <a:latin typeface="Times New Roman" pitchFamily="18" charset="0"/>
                <a:cs typeface="Times New Roman" pitchFamily="18" charset="0"/>
                <a:sym typeface="Wingdings" pitchFamily="2" charset="2"/>
              </a:rPr>
              <a:t>of series of mathematical </a:t>
            </a:r>
            <a:r>
              <a:rPr lang="en-US" sz="2400" dirty="0" smtClean="0">
                <a:latin typeface="Times New Roman" pitchFamily="18" charset="0"/>
                <a:cs typeface="Times New Roman" pitchFamily="18" charset="0"/>
                <a:sym typeface="Wingdings" pitchFamily="2" charset="2"/>
              </a:rPr>
              <a:t>functions.</a:t>
            </a:r>
          </a:p>
          <a:p>
            <a:r>
              <a:rPr lang="en-US" sz="2400" dirty="0" smtClean="0">
                <a:latin typeface="Times New Roman" pitchFamily="18" charset="0"/>
                <a:cs typeface="Times New Roman" pitchFamily="18" charset="0"/>
                <a:sym typeface="Wingdings" pitchFamily="2" charset="2"/>
              </a:rPr>
              <a:t>The </a:t>
            </a:r>
            <a:r>
              <a:rPr lang="en-US" sz="2400" dirty="0">
                <a:latin typeface="Times New Roman" pitchFamily="18" charset="0"/>
                <a:cs typeface="Times New Roman" pitchFamily="18" charset="0"/>
                <a:sym typeface="Wingdings" pitchFamily="2" charset="2"/>
              </a:rPr>
              <a:t>central model for the abstraction is the function which are meant for some specific computation and not the data structure. </a:t>
            </a:r>
            <a:endParaRPr lang="en-US" sz="2400" dirty="0" smtClean="0">
              <a:latin typeface="Times New Roman" pitchFamily="18" charset="0"/>
              <a:cs typeface="Times New Roman" pitchFamily="18" charset="0"/>
              <a:sym typeface="Wingdings" pitchFamily="2" charset="2"/>
            </a:endParaRPr>
          </a:p>
          <a:p>
            <a:r>
              <a:rPr lang="en-US" sz="2400" dirty="0" smtClean="0">
                <a:latin typeface="Times New Roman" pitchFamily="18" charset="0"/>
                <a:cs typeface="Times New Roman" pitchFamily="18" charset="0"/>
                <a:sym typeface="Wingdings" pitchFamily="2" charset="2"/>
              </a:rPr>
              <a:t>Function </a:t>
            </a:r>
            <a:r>
              <a:rPr lang="en-US" sz="2400" dirty="0">
                <a:latin typeface="Times New Roman" pitchFamily="18" charset="0"/>
                <a:cs typeface="Times New Roman" pitchFamily="18" charset="0"/>
                <a:sym typeface="Wingdings" pitchFamily="2" charset="2"/>
              </a:rPr>
              <a:t>hide their implementation</a:t>
            </a:r>
            <a:r>
              <a:rPr lang="en-US" sz="2400" dirty="0" smtClean="0">
                <a:latin typeface="Times New Roman" pitchFamily="18" charset="0"/>
                <a:cs typeface="Times New Roman" pitchFamily="18" charset="0"/>
                <a:sym typeface="Wingdings" pitchFamily="2" charset="2"/>
              </a:rPr>
              <a:t>.</a:t>
            </a:r>
          </a:p>
          <a:p>
            <a:r>
              <a:rPr lang="en-US" sz="2400" dirty="0">
                <a:latin typeface="Times New Roman" pitchFamily="18" charset="0"/>
                <a:cs typeface="Times New Roman" pitchFamily="18" charset="0"/>
                <a:sym typeface="Wingdings" pitchFamily="2" charset="2"/>
              </a:rPr>
              <a:t>Function can be replaced with their values without changing the meaning of the </a:t>
            </a:r>
            <a:r>
              <a:rPr lang="en-US" sz="2400" dirty="0" smtClean="0">
                <a:latin typeface="Times New Roman" pitchFamily="18" charset="0"/>
                <a:cs typeface="Times New Roman" pitchFamily="18" charset="0"/>
                <a:sym typeface="Wingdings" pitchFamily="2" charset="2"/>
              </a:rPr>
              <a:t>program.</a:t>
            </a:r>
          </a:p>
          <a:p>
            <a:r>
              <a:rPr lang="en-US" sz="2400" dirty="0" smtClean="0">
                <a:latin typeface="Times New Roman" pitchFamily="18" charset="0"/>
                <a:cs typeface="Times New Roman" pitchFamily="18" charset="0"/>
                <a:sym typeface="Wingdings" pitchFamily="2" charset="2"/>
              </a:rPr>
              <a:t>Ex languages: </a:t>
            </a:r>
            <a:r>
              <a:rPr lang="en-US" sz="2400" dirty="0">
                <a:latin typeface="Times New Roman" pitchFamily="18" charset="0"/>
                <a:cs typeface="Times New Roman" pitchFamily="18" charset="0"/>
                <a:sym typeface="Wingdings" pitchFamily="2" charset="2"/>
              </a:rPr>
              <a:t>P</a:t>
            </a:r>
            <a:r>
              <a:rPr lang="en-US" sz="2400" dirty="0" smtClean="0">
                <a:latin typeface="Times New Roman" pitchFamily="18" charset="0"/>
                <a:cs typeface="Times New Roman" pitchFamily="18" charset="0"/>
                <a:sym typeface="Wingdings" pitchFamily="2" charset="2"/>
              </a:rPr>
              <a:t>erl</a:t>
            </a:r>
            <a:r>
              <a:rPr lang="en-US" sz="2400" dirty="0">
                <a:latin typeface="Times New Roman" pitchFamily="18" charset="0"/>
                <a:cs typeface="Times New Roman" pitchFamily="18" charset="0"/>
                <a:sym typeface="Wingdings" pitchFamily="2" charset="2"/>
              </a:rPr>
              <a:t>, </a:t>
            </a:r>
            <a:r>
              <a:rPr lang="en-US" sz="2400" dirty="0" smtClean="0">
                <a:latin typeface="Times New Roman" pitchFamily="18" charset="0"/>
                <a:cs typeface="Times New Roman" pitchFamily="18" charset="0"/>
                <a:sym typeface="Wingdings" pitchFamily="2" charset="2"/>
              </a:rPr>
              <a:t>JavaScript</a:t>
            </a:r>
          </a:p>
        </p:txBody>
      </p:sp>
    </p:spTree>
    <p:extLst>
      <p:ext uri="{BB962C8B-B14F-4D97-AF65-F5344CB8AC3E}">
        <p14:creationId xmlns:p14="http://schemas.microsoft.com/office/powerpoint/2010/main" val="164438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Logical Paradigm</a:t>
            </a:r>
            <a:br>
              <a:rPr lang="en-IN"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602163"/>
          </a:xfrm>
        </p:spPr>
        <p:txBody>
          <a:bodyPr>
            <a:normAutofit/>
          </a:bodyPr>
          <a:lstStyle/>
          <a:p>
            <a:r>
              <a:rPr lang="en-US" sz="2400" dirty="0">
                <a:latin typeface="Times New Roman" pitchFamily="18" charset="0"/>
                <a:cs typeface="Times New Roman" pitchFamily="18" charset="0"/>
              </a:rPr>
              <a:t>In logical programming the main emphasize is on knowledge </a:t>
            </a:r>
            <a:r>
              <a:rPr lang="en-US" sz="2400" dirty="0" smtClean="0">
                <a:latin typeface="Times New Roman" pitchFamily="18" charset="0"/>
                <a:cs typeface="Times New Roman" pitchFamily="18" charset="0"/>
              </a:rPr>
              <a:t>base(which we know before) </a:t>
            </a:r>
            <a:r>
              <a:rPr lang="en-US" sz="2400" dirty="0">
                <a:latin typeface="Times New Roman" pitchFamily="18" charset="0"/>
                <a:cs typeface="Times New Roman" pitchFamily="18" charset="0"/>
              </a:rPr>
              <a:t>and the </a:t>
            </a:r>
            <a:r>
              <a:rPr lang="en-US" sz="2400" dirty="0" smtClean="0">
                <a:latin typeface="Times New Roman" pitchFamily="18" charset="0"/>
                <a:cs typeface="Times New Roman" pitchFamily="18" charset="0"/>
              </a:rPr>
              <a:t>problem</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given to machine will give you the result.</a:t>
            </a:r>
          </a:p>
          <a:p>
            <a:r>
              <a:rPr lang="en-US" sz="2400" dirty="0">
                <a:latin typeface="Times New Roman" pitchFamily="18" charset="0"/>
                <a:cs typeface="Times New Roman" pitchFamily="18" charset="0"/>
              </a:rPr>
              <a:t>while using the concept </a:t>
            </a:r>
            <a:r>
              <a:rPr lang="en-US" sz="2400" dirty="0" smtClean="0">
                <a:latin typeface="Times New Roman" pitchFamily="18" charset="0"/>
                <a:cs typeface="Times New Roman" pitchFamily="18" charset="0"/>
              </a:rPr>
              <a:t>of  AI, ML we </a:t>
            </a:r>
            <a:r>
              <a:rPr lang="en-US" sz="2400" dirty="0">
                <a:latin typeface="Times New Roman" pitchFamily="18" charset="0"/>
                <a:cs typeface="Times New Roman" pitchFamily="18" charset="0"/>
              </a:rPr>
              <a:t>have some models like Perception model which is using the same mechanism</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Ex Language :- Prolog</a:t>
            </a:r>
          </a:p>
          <a:p>
            <a:pPr marL="0" indent="0">
              <a:buNone/>
            </a:pPr>
            <a:r>
              <a:rPr lang="en-US" sz="2400" dirty="0">
                <a:latin typeface="Times New Roman" pitchFamily="18" charset="0"/>
                <a:cs typeface="Times New Roman" pitchFamily="18" charset="0"/>
              </a:rPr>
              <a:t>[Prolog is a logic programming language associated with artificial </a:t>
            </a:r>
            <a:r>
              <a:rPr lang="en-US" sz="2400" dirty="0" smtClean="0">
                <a:latin typeface="Times New Roman" pitchFamily="18" charset="0"/>
                <a:cs typeface="Times New Roman" pitchFamily="18" charset="0"/>
              </a:rPr>
              <a:t>intelligence]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134044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normAutofit fontScale="90000"/>
          </a:bodyPr>
          <a:lstStyle/>
          <a:p>
            <a:r>
              <a:rPr lang="en-IN" dirty="0">
                <a:latin typeface="Times New Roman" pitchFamily="18" charset="0"/>
                <a:cs typeface="Times New Roman" pitchFamily="18" charset="0"/>
              </a:rPr>
              <a:t>Database/Data driven programming approach</a:t>
            </a:r>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based on data and its </a:t>
            </a:r>
            <a:r>
              <a:rPr lang="en-US" dirty="0" smtClean="0">
                <a:latin typeface="Times New Roman" pitchFamily="18" charset="0"/>
                <a:cs typeface="Times New Roman" pitchFamily="18" charset="0"/>
              </a:rPr>
              <a:t>movement.</a:t>
            </a:r>
          </a:p>
          <a:p>
            <a:r>
              <a:rPr lang="en-US" dirty="0" smtClean="0">
                <a:latin typeface="Times New Roman" pitchFamily="18" charset="0"/>
                <a:cs typeface="Times New Roman" pitchFamily="18" charset="0"/>
              </a:rPr>
              <a:t>Program statements are defined by the DATA,</a:t>
            </a:r>
          </a:p>
          <a:p>
            <a:pPr marL="0" indent="0">
              <a:buNone/>
            </a:pPr>
            <a:r>
              <a:rPr lang="en-US" dirty="0">
                <a:latin typeface="Times New Roman" pitchFamily="18" charset="0"/>
                <a:cs typeface="Times New Roman" pitchFamily="18" charset="0"/>
              </a:rPr>
              <a:t>    rather than hard-coding a series of </a:t>
            </a:r>
            <a:r>
              <a:rPr lang="en-US" dirty="0" smtClean="0">
                <a:latin typeface="Times New Roman" pitchFamily="18" charset="0"/>
                <a:cs typeface="Times New Roman" pitchFamily="18" charset="0"/>
              </a:rPr>
              <a:t>steps.</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database program is the heart of a business information system and </a:t>
            </a:r>
            <a:r>
              <a:rPr lang="en-US" dirty="0" smtClean="0">
                <a:latin typeface="Times New Roman" pitchFamily="18" charset="0"/>
                <a:cs typeface="Times New Roman" pitchFamily="18" charset="0"/>
              </a:rPr>
              <a:t>provides</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file </a:t>
            </a:r>
            <a:r>
              <a:rPr lang="en-US" dirty="0" smtClean="0">
                <a:latin typeface="Times New Roman" pitchFamily="18" charset="0"/>
                <a:cs typeface="Times New Roman" pitchFamily="18" charset="0"/>
              </a:rPr>
              <a:t>creation</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data </a:t>
            </a:r>
            <a:r>
              <a:rPr lang="en-US" dirty="0" smtClean="0">
                <a:latin typeface="Times New Roman" pitchFamily="18" charset="0"/>
                <a:cs typeface="Times New Roman" pitchFamily="18" charset="0"/>
              </a:rPr>
              <a:t>entry</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update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query</a:t>
            </a:r>
          </a:p>
          <a:p>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several programming languages that are developed mostly for database </a:t>
            </a:r>
            <a:r>
              <a:rPr lang="en-US" dirty="0" smtClean="0">
                <a:latin typeface="Times New Roman" pitchFamily="18" charset="0"/>
                <a:cs typeface="Times New Roman" pitchFamily="18" charset="0"/>
              </a:rPr>
              <a:t>applications. </a:t>
            </a:r>
          </a:p>
          <a:p>
            <a:r>
              <a:rPr lang="en-US" dirty="0" smtClean="0">
                <a:latin typeface="Times New Roman" pitchFamily="18" charset="0"/>
                <a:cs typeface="Times New Roman" pitchFamily="18" charset="0"/>
              </a:rPr>
              <a:t>Ex:- SQL</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9843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IN" dirty="0" smtClean="0">
                <a:latin typeface="Times New Roman" pitchFamily="18" charset="0"/>
                <a:cs typeface="Times New Roman" pitchFamily="18" charset="0"/>
              </a:rPr>
              <a:t>Need </a:t>
            </a:r>
            <a:r>
              <a:rPr lang="en-IN" sz="4000" dirty="0" smtClean="0">
                <a:latin typeface="Times New Roman" pitchFamily="18" charset="0"/>
                <a:cs typeface="Times New Roman" pitchFamily="18" charset="0"/>
              </a:rPr>
              <a:t>for</a:t>
            </a:r>
            <a:r>
              <a:rPr lang="en-IN" dirty="0" smtClean="0">
                <a:latin typeface="Times New Roman" pitchFamily="18" charset="0"/>
                <a:cs typeface="Times New Roman" pitchFamily="18" charset="0"/>
              </a:rPr>
              <a:t> OOP paradigm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81600"/>
          </a:xfrm>
        </p:spPr>
        <p:txBody>
          <a:bodyPr>
            <a:noAutofit/>
          </a:bodyPr>
          <a:lstStyle/>
          <a:p>
            <a:r>
              <a:rPr lang="en-US" sz="2400" dirty="0">
                <a:latin typeface="Times New Roman" pitchFamily="18" charset="0"/>
                <a:cs typeface="Times New Roman" pitchFamily="18" charset="0"/>
              </a:rPr>
              <a:t>C++ was developed by </a:t>
            </a:r>
            <a:r>
              <a:rPr lang="en-US" sz="2400" b="1" dirty="0" err="1" smtClean="0">
                <a:latin typeface="Times New Roman" pitchFamily="18" charset="0"/>
                <a:cs typeface="Times New Roman" pitchFamily="18" charset="0"/>
              </a:rPr>
              <a:t>Bjarne</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Stroustrup</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as an extension of the C </a:t>
            </a:r>
            <a:r>
              <a:rPr lang="en-US" sz="2400" dirty="0" smtClean="0">
                <a:latin typeface="Times New Roman" pitchFamily="18" charset="0"/>
                <a:cs typeface="Times New Roman" pitchFamily="18" charset="0"/>
              </a:rPr>
              <a:t>language.</a:t>
            </a:r>
          </a:p>
          <a:p>
            <a:endParaRPr lang="en-US" sz="2400" dirty="0" smtClean="0">
              <a:solidFill>
                <a:srgbClr val="222222"/>
              </a:solidFill>
              <a:latin typeface="Times New Roman" pitchFamily="18" charset="0"/>
              <a:cs typeface="Times New Roman" pitchFamily="18" charset="0"/>
            </a:endParaRPr>
          </a:p>
          <a:p>
            <a:r>
              <a:rPr lang="en-US" sz="2400" dirty="0" smtClean="0">
                <a:solidFill>
                  <a:srgbClr val="222222"/>
                </a:solidFill>
                <a:latin typeface="Times New Roman" pitchFamily="18" charset="0"/>
                <a:cs typeface="Times New Roman" pitchFamily="18" charset="0"/>
              </a:rPr>
              <a:t>An object-oriented programming is a way of programming which enables programmers to think like they are working with real-life entities or objects.</a:t>
            </a:r>
          </a:p>
          <a:p>
            <a:pPr marL="0" indent="0">
              <a:buNone/>
            </a:pPr>
            <a:endParaRPr lang="en-US" sz="2400" dirty="0" smtClean="0">
              <a:solidFill>
                <a:srgbClr val="222222"/>
              </a:solidFill>
              <a:latin typeface="Times New Roman" pitchFamily="18" charset="0"/>
              <a:cs typeface="Times New Roman" pitchFamily="18" charset="0"/>
            </a:endParaRPr>
          </a:p>
          <a:p>
            <a:r>
              <a:rPr lang="en-IN" sz="2400" b="1" dirty="0">
                <a:latin typeface="Times New Roman" pitchFamily="18" charset="0"/>
                <a:cs typeface="Times New Roman" pitchFamily="18" charset="0"/>
              </a:rPr>
              <a:t>Features of Object-Oriented Programming:</a:t>
            </a:r>
          </a:p>
          <a:p>
            <a:pPr marL="0" indent="0">
              <a:buNone/>
            </a:pPr>
            <a:r>
              <a:rPr lang="en-US" sz="2400" b="1" dirty="0">
                <a:latin typeface="Times New Roman" pitchFamily="18" charset="0"/>
                <a:cs typeface="Times New Roman" pitchFamily="18" charset="0"/>
                <a:sym typeface="Wingdings" pitchFamily="2" charset="2"/>
              </a:rPr>
              <a:t>	</a:t>
            </a:r>
            <a:r>
              <a:rPr lang="en-US" sz="2400" dirty="0">
                <a:solidFill>
                  <a:srgbClr val="222222"/>
                </a:solidFill>
                <a:latin typeface="Times New Roman" pitchFamily="18" charset="0"/>
                <a:cs typeface="Times New Roman" pitchFamily="18" charset="0"/>
                <a:sym typeface="Wingdings" pitchFamily="2" charset="2"/>
              </a:rPr>
              <a:t>I</a:t>
            </a:r>
            <a:r>
              <a:rPr lang="en-US" sz="2400" dirty="0">
                <a:solidFill>
                  <a:srgbClr val="222222"/>
                </a:solidFill>
                <a:latin typeface="Times New Roman" pitchFamily="18" charset="0"/>
                <a:cs typeface="Times New Roman" pitchFamily="18" charset="0"/>
              </a:rPr>
              <a:t>nheritance</a:t>
            </a:r>
          </a:p>
          <a:p>
            <a:pPr marL="0" indent="0">
              <a:buNone/>
            </a:pPr>
            <a:r>
              <a:rPr lang="en-US" sz="2400" dirty="0">
                <a:solidFill>
                  <a:srgbClr val="222222"/>
                </a:solidFill>
                <a:latin typeface="Times New Roman" pitchFamily="18" charset="0"/>
                <a:cs typeface="Times New Roman" pitchFamily="18" charset="0"/>
              </a:rPr>
              <a:t>	</a:t>
            </a:r>
            <a:r>
              <a:rPr lang="en-US" sz="2400" dirty="0">
                <a:solidFill>
                  <a:srgbClr val="222222"/>
                </a:solidFill>
                <a:latin typeface="Times New Roman" pitchFamily="18" charset="0"/>
                <a:cs typeface="Times New Roman" pitchFamily="18" charset="0"/>
                <a:sym typeface="Wingdings" pitchFamily="2" charset="2"/>
              </a:rPr>
              <a:t>D</a:t>
            </a:r>
            <a:r>
              <a:rPr lang="en-US" sz="2400" dirty="0">
                <a:solidFill>
                  <a:srgbClr val="222222"/>
                </a:solidFill>
                <a:latin typeface="Times New Roman" pitchFamily="18" charset="0"/>
                <a:cs typeface="Times New Roman" pitchFamily="18" charset="0"/>
              </a:rPr>
              <a:t>ata binding/Encapsulation</a:t>
            </a:r>
          </a:p>
          <a:p>
            <a:pPr marL="0" indent="0">
              <a:buNone/>
            </a:pPr>
            <a:r>
              <a:rPr lang="en-US" sz="2400" dirty="0">
                <a:solidFill>
                  <a:srgbClr val="222222"/>
                </a:solidFill>
                <a:latin typeface="Times New Roman" pitchFamily="18" charset="0"/>
                <a:cs typeface="Times New Roman" pitchFamily="18" charset="0"/>
              </a:rPr>
              <a:t>	</a:t>
            </a:r>
            <a:r>
              <a:rPr lang="en-US" sz="2400" dirty="0">
                <a:solidFill>
                  <a:srgbClr val="222222"/>
                </a:solidFill>
                <a:latin typeface="Times New Roman" pitchFamily="18" charset="0"/>
                <a:cs typeface="Times New Roman" pitchFamily="18" charset="0"/>
                <a:sym typeface="Wingdings" pitchFamily="2" charset="2"/>
              </a:rPr>
              <a:t>P</a:t>
            </a:r>
            <a:r>
              <a:rPr lang="en-US" sz="2400" dirty="0">
                <a:solidFill>
                  <a:srgbClr val="222222"/>
                </a:solidFill>
                <a:latin typeface="Times New Roman" pitchFamily="18" charset="0"/>
                <a:cs typeface="Times New Roman" pitchFamily="18" charset="0"/>
              </a:rPr>
              <a:t>olymorphism</a:t>
            </a:r>
          </a:p>
          <a:p>
            <a:pPr marL="0" indent="0">
              <a:buNone/>
            </a:pPr>
            <a:r>
              <a:rPr lang="en-US" sz="2400" dirty="0">
                <a:solidFill>
                  <a:srgbClr val="222222"/>
                </a:solidFill>
                <a:latin typeface="Times New Roman" pitchFamily="18" charset="0"/>
                <a:cs typeface="Times New Roman" pitchFamily="18" charset="0"/>
              </a:rPr>
              <a:t>	</a:t>
            </a:r>
            <a:r>
              <a:rPr lang="en-US" sz="2400" dirty="0" smtClean="0">
                <a:solidFill>
                  <a:srgbClr val="222222"/>
                </a:solidFill>
                <a:latin typeface="Times New Roman" pitchFamily="18" charset="0"/>
                <a:cs typeface="Times New Roman" pitchFamily="18" charset="0"/>
                <a:sym typeface="Wingdings" pitchFamily="2" charset="2"/>
              </a:rPr>
              <a:t>Abstraction</a:t>
            </a:r>
            <a:endParaRPr lang="en-US" sz="2400" dirty="0">
              <a:solidFill>
                <a:srgbClr val="222222"/>
              </a:solidFill>
              <a:latin typeface="Times New Roman" pitchFamily="18" charset="0"/>
              <a:cs typeface="Times New Roman" pitchFamily="18" charset="0"/>
              <a:sym typeface="Wingdings" pitchFamily="2" charset="2"/>
            </a:endParaRPr>
          </a:p>
          <a:p>
            <a:pPr marL="0" indent="0">
              <a:buNone/>
            </a:pPr>
            <a:endParaRPr lang="en-IN" sz="2400" b="1" dirty="0">
              <a:latin typeface="Times New Roman" pitchFamily="18" charset="0"/>
              <a:cs typeface="Times New Roman" pitchFamily="18" charset="0"/>
            </a:endParaRPr>
          </a:p>
          <a:p>
            <a:pPr marL="0" indent="0">
              <a:buNone/>
            </a:pPr>
            <a:r>
              <a:rPr lang="en-US" sz="2400" b="0" i="0" dirty="0" smtClean="0">
                <a:solidFill>
                  <a:srgbClr val="222222"/>
                </a:solidFill>
                <a:effectLst/>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14321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Features of OOP Language</a:t>
            </a:r>
            <a:endParaRPr lang="en-IN" sz="40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09018" y="1600200"/>
            <a:ext cx="452596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619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Times New Roman" pitchFamily="18" charset="0"/>
                <a:cs typeface="Times New Roman" pitchFamily="18" charset="0"/>
              </a:rPr>
              <a:t>Class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r>
              <a:rPr lang="en-US" sz="2400" b="1" dirty="0">
                <a:latin typeface="Times New Roman" pitchFamily="18" charset="0"/>
                <a:cs typeface="Times New Roman" pitchFamily="18" charset="0"/>
              </a:rPr>
              <a:t>Class </a:t>
            </a:r>
            <a:r>
              <a:rPr lang="en-US" sz="2400" dirty="0">
                <a:latin typeface="Times New Roman" pitchFamily="18" charset="0"/>
                <a:cs typeface="Times New Roman" pitchFamily="18" charset="0"/>
              </a:rPr>
              <a:t> is a blue-print representing a group of objects which shares some common properties and </a:t>
            </a:r>
            <a:r>
              <a:rPr lang="en-US" sz="2400" dirty="0" smtClean="0">
                <a:latin typeface="Times New Roman" pitchFamily="18" charset="0"/>
                <a:cs typeface="Times New Roman" pitchFamily="18" charset="0"/>
              </a:rPr>
              <a:t>behaviors.</a:t>
            </a:r>
          </a:p>
          <a:p>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class is defined, no memory is </a:t>
            </a:r>
            <a:r>
              <a:rPr lang="en-US" sz="2400" dirty="0" smtClean="0">
                <a:latin typeface="Times New Roman" pitchFamily="18" charset="0"/>
                <a:cs typeface="Times New Roman" pitchFamily="18" charset="0"/>
              </a:rPr>
              <a:t>allocated.</a:t>
            </a:r>
          </a:p>
          <a:p>
            <a:r>
              <a:rPr lang="en-US" sz="2400" dirty="0">
                <a:latin typeface="Times New Roman" pitchFamily="18" charset="0"/>
                <a:cs typeface="Times New Roman" pitchFamily="18" charset="0"/>
              </a:rPr>
              <a:t>Class is similar to </a:t>
            </a:r>
            <a:r>
              <a:rPr lang="en-US" sz="2400" dirty="0" smtClean="0">
                <a:latin typeface="Times New Roman" pitchFamily="18" charset="0"/>
                <a:cs typeface="Times New Roman" pitchFamily="18" charset="0"/>
              </a:rPr>
              <a:t>structures.</a:t>
            </a:r>
          </a:p>
          <a:p>
            <a:r>
              <a:rPr lang="en-US" sz="2400" dirty="0" smtClean="0">
                <a:latin typeface="Times New Roman" pitchFamily="18" charset="0"/>
                <a:cs typeface="Times New Roman" pitchFamily="18" charset="0"/>
              </a:rPr>
              <a:t>It’s an abstract data type and user defined data type.</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Ex:- </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Class of Cars</a:t>
            </a:r>
            <a:r>
              <a:rPr lang="en-IN" sz="2400" dirty="0" smtClean="0">
                <a:latin typeface="Times New Roman" pitchFamily="18" charset="0"/>
                <a:cs typeface="Times New Roman" pitchFamily="18" charset="0"/>
              </a:rPr>
              <a:t>.</a:t>
            </a:r>
          </a:p>
          <a:p>
            <a:pPr marL="0" indent="0">
              <a:buNone/>
            </a:pPr>
            <a:endParaRPr lang="en-IN" sz="2400" dirty="0" smtClean="0">
              <a:latin typeface="Times New Roman" pitchFamily="18" charset="0"/>
              <a:cs typeface="Times New Roman" pitchFamily="18" charset="0"/>
            </a:endParaRPr>
          </a:p>
          <a:p>
            <a:r>
              <a:rPr lang="en-US" sz="2400" u="sng" dirty="0" smtClean="0">
                <a:latin typeface="Times New Roman" pitchFamily="18" charset="0"/>
                <a:cs typeface="Times New Roman" pitchFamily="18" charset="0"/>
              </a:rPr>
              <a:t>Properties</a:t>
            </a:r>
            <a:r>
              <a:rPr lang="en-US" sz="2400" dirty="0" smtClean="0">
                <a:latin typeface="Times New Roman" pitchFamily="18" charset="0"/>
                <a:cs typeface="Times New Roman" pitchFamily="18" charset="0"/>
              </a:rPr>
              <a:t> -  </a:t>
            </a:r>
            <a:r>
              <a:rPr lang="en-IN" sz="2400" dirty="0" smtClean="0">
                <a:latin typeface="Times New Roman" pitchFamily="18" charset="0"/>
                <a:cs typeface="Times New Roman" pitchFamily="18" charset="0"/>
              </a:rPr>
              <a:t>wheels</a:t>
            </a:r>
            <a:r>
              <a:rPr lang="en-IN" sz="2400" dirty="0">
                <a:latin typeface="Times New Roman" pitchFamily="18" charset="0"/>
                <a:cs typeface="Times New Roman" pitchFamily="18" charset="0"/>
              </a:rPr>
              <a:t>, speed limits, mileage </a:t>
            </a:r>
            <a:r>
              <a:rPr lang="en-IN" sz="2400" dirty="0" err="1" smtClean="0">
                <a:latin typeface="Times New Roman" pitchFamily="18" charset="0"/>
                <a:cs typeface="Times New Roman" pitchFamily="18" charset="0"/>
              </a:rPr>
              <a:t>etc</a:t>
            </a:r>
            <a:endParaRPr lang="en-IN" sz="2400" dirty="0" smtClean="0">
              <a:latin typeface="Times New Roman" pitchFamily="18" charset="0"/>
              <a:cs typeface="Times New Roman" pitchFamily="18" charset="0"/>
            </a:endParaRPr>
          </a:p>
          <a:p>
            <a:r>
              <a:rPr lang="en-US" sz="2400" u="sng" dirty="0" smtClean="0">
                <a:latin typeface="Times New Roman" pitchFamily="18" charset="0"/>
                <a:cs typeface="Times New Roman" pitchFamily="18" charset="0"/>
              </a:rPr>
              <a:t>Behavior</a:t>
            </a:r>
            <a:r>
              <a:rPr lang="en-US"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apply brakes, increase </a:t>
            </a:r>
            <a:r>
              <a:rPr lang="en-IN" sz="2400" dirty="0" smtClean="0">
                <a:latin typeface="Times New Roman" pitchFamily="18" charset="0"/>
                <a:cs typeface="Times New Roman" pitchFamily="18" charset="0"/>
              </a:rPr>
              <a:t>speed </a:t>
            </a:r>
            <a:r>
              <a:rPr lang="en-IN" sz="2400" dirty="0" err="1" smtClean="0">
                <a:latin typeface="Times New Roman" pitchFamily="18" charset="0"/>
                <a:cs typeface="Times New Roman" pitchFamily="18" charset="0"/>
              </a:rPr>
              <a:t>etc</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73944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mtClean="0"/>
              <a:t>of Class</a:t>
            </a:r>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class student</a:t>
            </a:r>
          </a:p>
          <a:p>
            <a:pPr marL="0" indent="0">
              <a:buNone/>
            </a:pPr>
            <a:r>
              <a:rPr lang="en-US" dirty="0" smtClean="0"/>
              <a:t>{</a:t>
            </a:r>
          </a:p>
          <a:p>
            <a:pPr marL="0" indent="0">
              <a:buNone/>
            </a:pPr>
            <a:r>
              <a:rPr lang="en-US" dirty="0" smtClean="0"/>
              <a:t>		</a:t>
            </a:r>
            <a:r>
              <a:rPr lang="en-US" dirty="0" err="1" smtClean="0"/>
              <a:t>int</a:t>
            </a:r>
            <a:r>
              <a:rPr lang="en-US" dirty="0" smtClean="0"/>
              <a:t> </a:t>
            </a:r>
            <a:r>
              <a:rPr lang="en-US" dirty="0" err="1" smtClean="0"/>
              <a:t>rno</a:t>
            </a:r>
            <a:r>
              <a:rPr lang="en-US" dirty="0" smtClean="0"/>
              <a:t>;</a:t>
            </a:r>
          </a:p>
          <a:p>
            <a:pPr marL="0" indent="0">
              <a:buNone/>
            </a:pPr>
            <a:r>
              <a:rPr lang="en-US" dirty="0" smtClean="0"/>
              <a:t>  		char name[30]; </a:t>
            </a:r>
          </a:p>
          <a:p>
            <a:pPr marL="0" indent="0">
              <a:buNone/>
            </a:pPr>
            <a:r>
              <a:rPr lang="en-US" dirty="0"/>
              <a:t>	</a:t>
            </a:r>
            <a:r>
              <a:rPr lang="en-US" dirty="0" smtClean="0"/>
              <a:t>public</a:t>
            </a:r>
            <a:r>
              <a:rPr lang="en-US" dirty="0"/>
              <a:t>: </a:t>
            </a:r>
          </a:p>
          <a:p>
            <a:pPr marL="0" indent="0">
              <a:buNone/>
            </a:pPr>
            <a:r>
              <a:rPr lang="en-US" dirty="0"/>
              <a:t>	</a:t>
            </a:r>
            <a:r>
              <a:rPr lang="en-US" dirty="0" smtClean="0"/>
              <a:t>	void read()</a:t>
            </a:r>
          </a:p>
          <a:p>
            <a:pPr marL="0" indent="0">
              <a:buNone/>
            </a:pPr>
            <a:r>
              <a:rPr lang="en-US" dirty="0"/>
              <a:t>	</a:t>
            </a:r>
            <a:r>
              <a:rPr lang="en-US" dirty="0" smtClean="0"/>
              <a:t>	{} </a:t>
            </a:r>
            <a:endParaRPr lang="en-US" dirty="0" smtClean="0"/>
          </a:p>
          <a:p>
            <a:pPr marL="0" indent="0">
              <a:buNone/>
            </a:pPr>
            <a:r>
              <a:rPr lang="en-US" dirty="0"/>
              <a:t>	</a:t>
            </a:r>
            <a:r>
              <a:rPr lang="en-US" dirty="0" smtClean="0"/>
              <a:t>	void write(){}</a:t>
            </a:r>
          </a:p>
          <a:p>
            <a:pPr marL="0" indent="0">
              <a:buNone/>
            </a:pPr>
            <a:r>
              <a:rPr lang="en-US" dirty="0"/>
              <a:t>	</a:t>
            </a:r>
            <a:r>
              <a:rPr lang="en-US" dirty="0" smtClean="0"/>
              <a:t>	void display(){}</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1715601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latin typeface="Times New Roman" pitchFamily="18" charset="0"/>
                <a:cs typeface="Times New Roman" pitchFamily="18" charset="0"/>
              </a:rPr>
              <a:t>Object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Autofit/>
          </a:bodyPr>
          <a:lstStyle/>
          <a:p>
            <a:r>
              <a:rPr lang="en-US" sz="2000" dirty="0">
                <a:latin typeface="Times New Roman" pitchFamily="18" charset="0"/>
                <a:cs typeface="Times New Roman" pitchFamily="18" charset="0"/>
              </a:rPr>
              <a:t>Object is </a:t>
            </a:r>
            <a:r>
              <a:rPr lang="en-US" sz="2000" dirty="0" smtClean="0">
                <a:latin typeface="Times New Roman" pitchFamily="18" charset="0"/>
                <a:cs typeface="Times New Roman" pitchFamily="18" charset="0"/>
              </a:rPr>
              <a:t>an </a:t>
            </a:r>
            <a:r>
              <a:rPr lang="en-US" sz="2000" dirty="0">
                <a:latin typeface="Times New Roman" pitchFamily="18" charset="0"/>
                <a:cs typeface="Times New Roman" pitchFamily="18" charset="0"/>
              </a:rPr>
              <a:t>instance of a Class.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When an </a:t>
            </a:r>
            <a:r>
              <a:rPr lang="en-US" sz="2000" dirty="0">
                <a:latin typeface="Times New Roman" pitchFamily="18" charset="0"/>
                <a:cs typeface="Times New Roman" pitchFamily="18" charset="0"/>
              </a:rPr>
              <a:t>object is </a:t>
            </a:r>
            <a:r>
              <a:rPr lang="en-US" sz="2000" dirty="0" smtClean="0">
                <a:latin typeface="Times New Roman" pitchFamily="18" charset="0"/>
                <a:cs typeface="Times New Roman" pitchFamily="18" charset="0"/>
              </a:rPr>
              <a:t>created memory </a:t>
            </a:r>
            <a:r>
              <a:rPr lang="en-US" sz="2000" dirty="0">
                <a:latin typeface="Times New Roman" pitchFamily="18" charset="0"/>
                <a:cs typeface="Times New Roman" pitchFamily="18" charset="0"/>
              </a:rPr>
              <a:t>is allocated</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a:t>
            </a:r>
            <a:r>
              <a:rPr lang="en-US" sz="2000" dirty="0">
                <a:latin typeface="Times New Roman" pitchFamily="18" charset="0"/>
                <a:cs typeface="Times New Roman" pitchFamily="18" charset="0"/>
              </a:rPr>
              <a:t>: class </a:t>
            </a:r>
            <a:r>
              <a:rPr lang="en-US" sz="2000" dirty="0" smtClean="0">
                <a:latin typeface="Times New Roman" pitchFamily="18" charset="0"/>
                <a:cs typeface="Times New Roman" pitchFamily="18" charset="0"/>
              </a:rPr>
              <a:t>Student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id; </a:t>
            </a:r>
          </a:p>
          <a:p>
            <a:pPr marL="0" indent="0">
              <a:buNone/>
            </a:pPr>
            <a:r>
              <a:rPr lang="en-US" sz="2000" dirty="0">
                <a:latin typeface="Times New Roman" pitchFamily="18" charset="0"/>
                <a:cs typeface="Times New Roman" pitchFamily="18" charset="0"/>
              </a:rPr>
              <a:t>	char name[20]; </a:t>
            </a:r>
          </a:p>
          <a:p>
            <a:pPr marL="0" indent="0">
              <a:buNone/>
            </a:pPr>
            <a:r>
              <a:rPr lang="en-US" sz="2000" dirty="0" smtClean="0">
                <a:latin typeface="Times New Roman" pitchFamily="18" charset="0"/>
                <a:cs typeface="Times New Roman" pitchFamily="18" charset="0"/>
              </a:rPr>
              <a:t> public</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void </a:t>
            </a:r>
            <a:r>
              <a:rPr lang="en-US" sz="2000" dirty="0" err="1">
                <a:latin typeface="Times New Roman" pitchFamily="18" charset="0"/>
                <a:cs typeface="Times New Roman" pitchFamily="18" charset="0"/>
              </a:rPr>
              <a:t>getdetails</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a:t>
            </a:r>
          </a:p>
          <a:p>
            <a:pPr marL="0" indent="0">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main() </a:t>
            </a: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S</a:t>
            </a:r>
            <a:r>
              <a:rPr lang="en-US" sz="2000" dirty="0" smtClean="0">
                <a:latin typeface="Times New Roman" pitchFamily="18" charset="0"/>
                <a:cs typeface="Times New Roman" pitchFamily="18" charset="0"/>
              </a:rPr>
              <a:t>tudent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s1</a:t>
            </a: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s1 </a:t>
            </a:r>
            <a:r>
              <a:rPr lang="en-US" sz="2000" dirty="0">
                <a:latin typeface="Times New Roman" pitchFamily="18" charset="0"/>
                <a:cs typeface="Times New Roman" pitchFamily="18" charset="0"/>
              </a:rPr>
              <a:t>is a object </a:t>
            </a:r>
          </a:p>
          <a:p>
            <a:pPr marL="0" indent="0">
              <a:buNone/>
            </a:pPr>
            <a:r>
              <a:rPr lang="en-US" sz="2000" dirty="0">
                <a:latin typeface="Times New Roman" pitchFamily="18" charset="0"/>
                <a:cs typeface="Times New Roman" pitchFamily="18" charset="0"/>
              </a:rPr>
              <a:t>} </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1774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IN" dirty="0">
                <a:latin typeface="Times New Roman" pitchFamily="18" charset="0"/>
                <a:cs typeface="Times New Roman" pitchFamily="18" charset="0"/>
              </a:rPr>
              <a:t>Different paradigms for problem solving</a:t>
            </a:r>
          </a:p>
        </p:txBody>
      </p:sp>
      <p:sp>
        <p:nvSpPr>
          <p:cNvPr id="3" name="Content Placeholder 2"/>
          <p:cNvSpPr>
            <a:spLocks noGrp="1"/>
          </p:cNvSpPr>
          <p:nvPr>
            <p:ph idx="1"/>
          </p:nvPr>
        </p:nvSpPr>
        <p:spPr>
          <a:xfrm>
            <a:off x="457200" y="1524000"/>
            <a:ext cx="8229600" cy="4602163"/>
          </a:xfrm>
        </p:spPr>
        <p:txBody>
          <a:bodyPr>
            <a:normAutofit/>
          </a:bodyPr>
          <a:lstStyle/>
          <a:p>
            <a:r>
              <a:rPr lang="en-US" sz="2400" dirty="0">
                <a:latin typeface="Times New Roman" pitchFamily="18" charset="0"/>
                <a:cs typeface="Times New Roman" pitchFamily="18" charset="0"/>
              </a:rPr>
              <a:t>Paradigm can </a:t>
            </a:r>
            <a:r>
              <a:rPr lang="en-US" sz="2400" dirty="0" smtClean="0">
                <a:latin typeface="Times New Roman" pitchFamily="18" charset="0"/>
                <a:cs typeface="Times New Roman" pitchFamily="18" charset="0"/>
              </a:rPr>
              <a:t>be </a:t>
            </a:r>
            <a:r>
              <a:rPr lang="en-US" sz="2400" dirty="0">
                <a:latin typeface="Times New Roman" pitchFamily="18" charset="0"/>
                <a:cs typeface="Times New Roman" pitchFamily="18" charset="0"/>
              </a:rPr>
              <a:t>termed as method to solve some </a:t>
            </a:r>
            <a:r>
              <a:rPr lang="en-US" sz="2400" dirty="0" smtClean="0">
                <a:latin typeface="Times New Roman" pitchFamily="18" charset="0"/>
                <a:cs typeface="Times New Roman" pitchFamily="18" charset="0"/>
              </a:rPr>
              <a:t>problem.</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Programming </a:t>
            </a:r>
            <a:r>
              <a:rPr lang="en-US" sz="2400" dirty="0">
                <a:latin typeface="Times New Roman" pitchFamily="18" charset="0"/>
                <a:cs typeface="Times New Roman" pitchFamily="18" charset="0"/>
              </a:rPr>
              <a:t>paradigms are the various approaches to solve a problem</a:t>
            </a:r>
            <a:r>
              <a:rPr lang="en-US" sz="2400" dirty="0" smtClean="0">
                <a:latin typeface="Times New Roman" pitchFamily="18" charset="0"/>
                <a:cs typeface="Times New Roman" pitchFamily="18" charset="0"/>
              </a:rPr>
              <a:t>.</a:t>
            </a:r>
          </a:p>
          <a:p>
            <a:pPr marL="0" indent="0">
              <a:buNone/>
            </a:pPr>
            <a:endParaRPr lang="en-IN"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Advantage:-Knowing those </a:t>
            </a:r>
            <a:r>
              <a:rPr lang="en-US" sz="2400" dirty="0">
                <a:latin typeface="Times New Roman" pitchFamily="18" charset="0"/>
                <a:cs typeface="Times New Roman" pitchFamily="18" charset="0"/>
              </a:rPr>
              <a:t>approaches</a:t>
            </a:r>
            <a:r>
              <a:rPr lang="en-US" sz="2400" dirty="0" smtClean="0">
                <a:latin typeface="Times New Roman" pitchFamily="18" charset="0"/>
                <a:cs typeface="Times New Roman" pitchFamily="18" charset="0"/>
              </a:rPr>
              <a:t> will </a:t>
            </a:r>
            <a:r>
              <a:rPr lang="en-US" sz="2400" dirty="0">
                <a:latin typeface="Times New Roman" pitchFamily="18" charset="0"/>
                <a:cs typeface="Times New Roman" pitchFamily="18" charset="0"/>
              </a:rPr>
              <a:t>help us to choose the right paradigm based on the problem</a:t>
            </a:r>
            <a:r>
              <a:rPr lang="en-US" sz="2400" dirty="0" smtClean="0">
                <a:latin typeface="Times New Roman" pitchFamily="18" charset="0"/>
                <a:cs typeface="Times New Roman" pitchFamily="18" charset="0"/>
              </a:rPr>
              <a:t>.</a:t>
            </a:r>
          </a:p>
          <a:p>
            <a:pPr marL="0" indent="0">
              <a:buNone/>
            </a:pP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Apart from varieties of programming language there are lots of paradigms to </a:t>
            </a:r>
            <a:r>
              <a:rPr lang="en-US" sz="2400" dirty="0" smtClean="0">
                <a:latin typeface="Times New Roman" pitchFamily="18" charset="0"/>
                <a:cs typeface="Times New Roman" pitchFamily="18" charset="0"/>
              </a:rPr>
              <a:t>fulfill </a:t>
            </a:r>
            <a:r>
              <a:rPr lang="en-US" sz="2400" dirty="0">
                <a:latin typeface="Times New Roman" pitchFamily="18" charset="0"/>
                <a:cs typeface="Times New Roman" pitchFamily="18" charset="0"/>
              </a:rPr>
              <a:t>each and </a:t>
            </a:r>
            <a:r>
              <a:rPr lang="en-US" sz="2400" dirty="0" smtClean="0">
                <a:latin typeface="Times New Roman" pitchFamily="18" charset="0"/>
                <a:cs typeface="Times New Roman" pitchFamily="18" charset="0"/>
              </a:rPr>
              <a:t>every demand.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580626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normAutofit/>
          </a:bodyPr>
          <a:lstStyle/>
          <a:p>
            <a:r>
              <a:rPr lang="en-US" sz="4000" dirty="0">
                <a:latin typeface="Times New Roman" pitchFamily="18" charset="0"/>
                <a:cs typeface="Times New Roman" pitchFamily="18" charset="0"/>
              </a:rPr>
              <a:t>Encapsulation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07886"/>
            <a:ext cx="8229600" cy="4718277"/>
          </a:xfrm>
        </p:spPr>
        <p:txBody>
          <a:bodyPr>
            <a:normAutofit/>
          </a:bodyPr>
          <a:lstStyle/>
          <a:p>
            <a:r>
              <a:rPr lang="en-US" sz="2400" dirty="0" smtClean="0">
                <a:latin typeface="Times New Roman" pitchFamily="18" charset="0"/>
                <a:cs typeface="Times New Roman" pitchFamily="18" charset="0"/>
              </a:rPr>
              <a:t>Encapsulation </a:t>
            </a:r>
            <a:r>
              <a:rPr lang="en-US" sz="2400" dirty="0">
                <a:latin typeface="Times New Roman" pitchFamily="18" charset="0"/>
                <a:cs typeface="Times New Roman" pitchFamily="18" charset="0"/>
              </a:rPr>
              <a:t>is defined as </a:t>
            </a:r>
            <a:r>
              <a:rPr lang="en-US" sz="2400" b="1" dirty="0">
                <a:latin typeface="Times New Roman" pitchFamily="18" charset="0"/>
                <a:cs typeface="Times New Roman" pitchFamily="18" charset="0"/>
              </a:rPr>
              <a:t>binding</a:t>
            </a:r>
            <a:r>
              <a:rPr lang="en-US" sz="2400" dirty="0">
                <a:latin typeface="Times New Roman" pitchFamily="18" charset="0"/>
                <a:cs typeface="Times New Roman" pitchFamily="18" charset="0"/>
              </a:rPr>
              <a:t> together the data and the functions that manipulates them.</a:t>
            </a:r>
            <a:endParaRPr lang="en-US" sz="2400"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Data </a:t>
            </a:r>
            <a:r>
              <a:rPr lang="en-US" sz="2400" b="1" dirty="0">
                <a:latin typeface="Times New Roman" pitchFamily="18" charset="0"/>
                <a:cs typeface="Times New Roman" pitchFamily="18" charset="0"/>
              </a:rPr>
              <a:t>abstraction or </a:t>
            </a:r>
            <a:r>
              <a:rPr lang="en-US" sz="2400" b="1" dirty="0" smtClean="0">
                <a:latin typeface="Times New Roman" pitchFamily="18" charset="0"/>
                <a:cs typeface="Times New Roman" pitchFamily="18" charset="0"/>
              </a:rPr>
              <a:t>Data hiding</a:t>
            </a:r>
            <a:r>
              <a:rPr lang="en-US" sz="2400" b="1"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can be achieved through Encapsulation.</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can be achieved by using Access </a:t>
            </a:r>
            <a:r>
              <a:rPr lang="en-US" sz="2400" dirty="0" err="1" smtClean="0">
                <a:latin typeface="Times New Roman" pitchFamily="18" charset="0"/>
                <a:cs typeface="Times New Roman" pitchFamily="18" charset="0"/>
              </a:rPr>
              <a:t>specifiers</a:t>
            </a:r>
            <a:r>
              <a:rPr lang="en-US" sz="2400" dirty="0" smtClean="0">
                <a:latin typeface="Times New Roman" pitchFamily="18" charset="0"/>
                <a:cs typeface="Times New Roman" pitchFamily="18" charset="0"/>
              </a:rPr>
              <a:t>.</a:t>
            </a:r>
          </a:p>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Ex:- Class</a:t>
            </a:r>
          </a:p>
          <a:p>
            <a:pPr marL="0" indent="0">
              <a:buNone/>
            </a:pPr>
            <a:endParaRPr lang="en-US" sz="24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686" y="4038600"/>
            <a:ext cx="3200400" cy="20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91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Abstraction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Abstraction means displaying only essential information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hiding the </a:t>
            </a:r>
            <a:r>
              <a:rPr lang="en-IN" sz="2400" dirty="0">
                <a:latin typeface="Times New Roman" pitchFamily="18" charset="0"/>
                <a:cs typeface="Times New Roman" pitchFamily="18" charset="0"/>
              </a:rPr>
              <a:t>background </a:t>
            </a:r>
            <a:r>
              <a:rPr lang="en-US" sz="2400" dirty="0" smtClean="0">
                <a:latin typeface="Times New Roman" pitchFamily="18" charset="0"/>
                <a:cs typeface="Times New Roman" pitchFamily="18" charset="0"/>
              </a:rPr>
              <a:t>details/ Implementation details.</a:t>
            </a: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Man driving a car.</a:t>
            </a:r>
          </a:p>
          <a:p>
            <a:r>
              <a:rPr lang="en-US" sz="2400" dirty="0" smtClean="0">
                <a:latin typeface="Times New Roman" pitchFamily="18" charset="0"/>
                <a:cs typeface="Times New Roman" pitchFamily="18" charset="0"/>
              </a:rPr>
              <a:t>Abstraction can be 2 types:</a:t>
            </a:r>
          </a:p>
          <a:p>
            <a:pPr>
              <a:buFont typeface="Wingdings"/>
              <a:buChar char="à"/>
            </a:pPr>
            <a:r>
              <a:rPr lang="en-IN" sz="2400" dirty="0" smtClean="0">
                <a:latin typeface="Times New Roman" pitchFamily="18" charset="0"/>
                <a:cs typeface="Times New Roman" pitchFamily="18" charset="0"/>
              </a:rPr>
              <a:t>Abstraction </a:t>
            </a:r>
            <a:r>
              <a:rPr lang="en-IN" sz="2400" dirty="0">
                <a:latin typeface="Times New Roman" pitchFamily="18" charset="0"/>
                <a:cs typeface="Times New Roman" pitchFamily="18" charset="0"/>
              </a:rPr>
              <a:t>using </a:t>
            </a:r>
            <a:r>
              <a:rPr lang="en-IN" sz="2400" dirty="0" smtClean="0">
                <a:latin typeface="Times New Roman" pitchFamily="18" charset="0"/>
                <a:cs typeface="Times New Roman" pitchFamily="18" charset="0"/>
              </a:rPr>
              <a:t>Classes</a:t>
            </a:r>
            <a:endParaRPr lang="en-IN" sz="2400" dirty="0">
              <a:latin typeface="Times New Roman" pitchFamily="18" charset="0"/>
              <a:cs typeface="Times New Roman" pitchFamily="18" charset="0"/>
            </a:endParaRPr>
          </a:p>
          <a:p>
            <a:pPr>
              <a:buFont typeface="Wingdings"/>
              <a:buChar char="à"/>
            </a:pPr>
            <a:r>
              <a:rPr lang="en-IN" sz="2400" dirty="0">
                <a:latin typeface="Times New Roman" pitchFamily="18" charset="0"/>
                <a:cs typeface="Times New Roman" pitchFamily="18" charset="0"/>
              </a:rPr>
              <a:t>Abstraction in Header files</a:t>
            </a:r>
            <a:endParaRPr lang="en-US"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83197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Polymorphism</a:t>
            </a:r>
            <a:endParaRPr lang="en-IN" dirty="0"/>
          </a:p>
        </p:txBody>
      </p:sp>
      <p:sp>
        <p:nvSpPr>
          <p:cNvPr id="3" name="Content Placeholder 2"/>
          <p:cNvSpPr>
            <a:spLocks noGrp="1"/>
          </p:cNvSpPr>
          <p:nvPr>
            <p:ph idx="1"/>
          </p:nvPr>
        </p:nvSpPr>
        <p:spPr>
          <a:xfrm>
            <a:off x="457200" y="1600200"/>
            <a:ext cx="8229600" cy="4876800"/>
          </a:xfrm>
        </p:spPr>
        <p:txBody>
          <a:bodyPr>
            <a:normAutofit/>
          </a:bodyPr>
          <a:lstStyle/>
          <a:p>
            <a:r>
              <a:rPr lang="en-US" sz="2400" b="1" dirty="0" smtClean="0">
                <a:latin typeface="Times New Roman" pitchFamily="18" charset="0"/>
                <a:cs typeface="Times New Roman" pitchFamily="18" charset="0"/>
              </a:rPr>
              <a:t>Polymorphism: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word polymorphism means having many forms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Ex:- Person </a:t>
            </a:r>
          </a:p>
          <a:p>
            <a:r>
              <a:rPr lang="en-US" sz="2400" b="1" dirty="0">
                <a:latin typeface="Times New Roman" pitchFamily="18" charset="0"/>
                <a:cs typeface="Times New Roman" pitchFamily="18" charset="0"/>
              </a:rPr>
              <a:t>Two types </a:t>
            </a:r>
            <a:r>
              <a:rPr lang="en-US" sz="2400" dirty="0">
                <a:latin typeface="Times New Roman" pitchFamily="18" charset="0"/>
                <a:cs typeface="Times New Roman" pitchFamily="18" charset="0"/>
              </a:rPr>
              <a:t>of Polymorphism are available in C</a:t>
            </a:r>
            <a:r>
              <a:rPr lang="en-US" sz="2400" dirty="0" smtClean="0">
                <a:latin typeface="Times New Roman" pitchFamily="18" charset="0"/>
                <a:cs typeface="Times New Roman" pitchFamily="18" charset="0"/>
              </a:rPr>
              <a:t>++-</a:t>
            </a:r>
          </a:p>
          <a:p>
            <a:pPr marL="0" indent="0">
              <a:buNone/>
            </a:pPr>
            <a:r>
              <a:rPr lang="en-US" sz="2400" b="1" dirty="0" smtClean="0">
                <a:latin typeface="Times New Roman" pitchFamily="18" charset="0"/>
                <a:cs typeface="Times New Roman" pitchFamily="18" charset="0"/>
              </a:rPr>
              <a:t>1.Compile </a:t>
            </a:r>
            <a:r>
              <a:rPr lang="en-US" sz="2400" b="1" dirty="0">
                <a:latin typeface="Times New Roman" pitchFamily="18" charset="0"/>
                <a:cs typeface="Times New Roman" pitchFamily="18" charset="0"/>
              </a:rPr>
              <a:t>time </a:t>
            </a:r>
            <a:r>
              <a:rPr lang="en-US" sz="2400" b="1" dirty="0" smtClean="0">
                <a:latin typeface="Times New Roman" pitchFamily="18" charset="0"/>
                <a:cs typeface="Times New Roman" pitchFamily="18" charset="0"/>
              </a:rPr>
              <a:t>polymorphism </a:t>
            </a:r>
            <a:r>
              <a:rPr lang="en-US" sz="2400" dirty="0" smtClean="0">
                <a:latin typeface="Times New Roman" pitchFamily="18" charset="0"/>
                <a:cs typeface="Times New Roman" pitchFamily="18" charset="0"/>
              </a:rPr>
              <a:t>/ Early binding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function overloading, constructor and </a:t>
            </a:r>
            <a:r>
              <a:rPr lang="en-US" sz="2400" dirty="0" smtClean="0">
                <a:latin typeface="Times New Roman" pitchFamily="18" charset="0"/>
                <a:cs typeface="Times New Roman" pitchFamily="18" charset="0"/>
              </a:rPr>
              <a:t>		operator </a:t>
            </a:r>
            <a:r>
              <a:rPr lang="en-US" sz="2400" dirty="0">
                <a:latin typeface="Times New Roman" pitchFamily="18" charset="0"/>
                <a:cs typeface="Times New Roman" pitchFamily="18" charset="0"/>
              </a:rPr>
              <a:t>overloading </a:t>
            </a:r>
            <a:endParaRPr lang="en-IN"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2. </a:t>
            </a:r>
            <a:r>
              <a:rPr lang="en-US" sz="2400" b="1" dirty="0">
                <a:latin typeface="Times New Roman" pitchFamily="18" charset="0"/>
                <a:cs typeface="Times New Roman" pitchFamily="18" charset="0"/>
              </a:rPr>
              <a:t>R</a:t>
            </a:r>
            <a:r>
              <a:rPr lang="en-US" sz="2400" b="1" dirty="0" smtClean="0">
                <a:latin typeface="Times New Roman" pitchFamily="18" charset="0"/>
                <a:cs typeface="Times New Roman" pitchFamily="18" charset="0"/>
              </a:rPr>
              <a:t>un time polymorphism</a:t>
            </a:r>
            <a:r>
              <a:rPr lang="en-US" sz="2400" b="1"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Late binding</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function overriding </a:t>
            </a:r>
            <a:r>
              <a:rPr lang="en-US" sz="2400" dirty="0" smtClean="0">
                <a:latin typeface="Times New Roman" pitchFamily="18" charset="0"/>
                <a:cs typeface="Times New Roman" pitchFamily="18" charset="0"/>
              </a:rPr>
              <a:t>(Achieved through Inheritance)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991962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contd</a:t>
            </a:r>
            <a:r>
              <a:rPr lang="en-US"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US" sz="2800" dirty="0" smtClean="0">
                <a:latin typeface="Times New Roman" pitchFamily="18" charset="0"/>
                <a:cs typeface="Times New Roman" pitchFamily="18" charset="0"/>
              </a:rPr>
              <a:t>Example of Function overloading:-</a:t>
            </a:r>
          </a:p>
          <a:p>
            <a:pPr marL="0" indent="0">
              <a:buNone/>
            </a:pPr>
            <a:endParaRPr lang="en-US" sz="2800" dirty="0" smtClean="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743200"/>
            <a:ext cx="5181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449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dirty="0" smtClean="0">
                <a:latin typeface="Times New Roman" pitchFamily="18" charset="0"/>
                <a:cs typeface="Times New Roman" pitchFamily="18" charset="0"/>
              </a:rPr>
              <a:t>Inheritance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One Class </a:t>
            </a:r>
            <a:r>
              <a:rPr lang="en-US" sz="2800" b="1" dirty="0">
                <a:latin typeface="Times New Roman" pitchFamily="18" charset="0"/>
                <a:cs typeface="Times New Roman" pitchFamily="18" charset="0"/>
              </a:rPr>
              <a:t>acquires</a:t>
            </a:r>
            <a:r>
              <a:rPr lang="en-US" sz="2800" dirty="0">
                <a:latin typeface="Times New Roman" pitchFamily="18" charset="0"/>
                <a:cs typeface="Times New Roman" pitchFamily="18" charset="0"/>
              </a:rPr>
              <a:t> all the properties and behaviors of its parent </a:t>
            </a:r>
            <a:r>
              <a:rPr lang="en-US" sz="2800" dirty="0" smtClean="0">
                <a:latin typeface="Times New Roman" pitchFamily="18" charset="0"/>
                <a:cs typeface="Times New Roman" pitchFamily="18" charset="0"/>
              </a:rPr>
              <a:t>Class automatically.</a:t>
            </a:r>
          </a:p>
          <a:p>
            <a:endParaRPr lang="en-US" sz="28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class which inherits the members of another class is called </a:t>
            </a:r>
            <a:r>
              <a:rPr lang="en-US" sz="2800" b="1" dirty="0">
                <a:latin typeface="Times New Roman" pitchFamily="18" charset="0"/>
                <a:cs typeface="Times New Roman" pitchFamily="18" charset="0"/>
              </a:rPr>
              <a:t>derived </a:t>
            </a:r>
            <a:r>
              <a:rPr lang="en-US" sz="2800" b="1" dirty="0" smtClean="0">
                <a:latin typeface="Times New Roman" pitchFamily="18" charset="0"/>
                <a:cs typeface="Times New Roman" pitchFamily="18" charset="0"/>
              </a:rPr>
              <a:t>class.</a:t>
            </a:r>
          </a:p>
          <a:p>
            <a:endParaRPr lang="en-US" sz="28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class whose members are inherited is called </a:t>
            </a:r>
            <a:r>
              <a:rPr lang="en-US" sz="2800" b="1" dirty="0">
                <a:latin typeface="Times New Roman" pitchFamily="18" charset="0"/>
                <a:cs typeface="Times New Roman" pitchFamily="18" charset="0"/>
              </a:rPr>
              <a:t>base </a:t>
            </a:r>
            <a:r>
              <a:rPr lang="en-US" sz="2800" b="1" dirty="0" smtClean="0">
                <a:latin typeface="Times New Roman" pitchFamily="18" charset="0"/>
                <a:cs typeface="Times New Roman" pitchFamily="18" charset="0"/>
              </a:rPr>
              <a:t>class.</a:t>
            </a:r>
          </a:p>
          <a:p>
            <a:pPr marL="0" indent="0">
              <a:buNone/>
            </a:pP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Is a </a:t>
            </a:r>
            <a:r>
              <a:rPr lang="en-US" sz="2800" dirty="0" smtClean="0">
                <a:latin typeface="Times New Roman" pitchFamily="18" charset="0"/>
                <a:cs typeface="Times New Roman" pitchFamily="18" charset="0"/>
              </a:rPr>
              <a:t>Relationship is maintained between Super class and Sub class,</a:t>
            </a:r>
            <a:endParaRPr lang="en-US" sz="2800" b="1" dirty="0" smtClean="0">
              <a:latin typeface="Times New Roman" pitchFamily="18" charset="0"/>
              <a:cs typeface="Times New Roman" pitchFamily="18" charset="0"/>
            </a:endParaRPr>
          </a:p>
          <a:p>
            <a:pPr marL="0" indent="0">
              <a:buNone/>
            </a:pPr>
            <a:endParaRPr lang="en-US" sz="2800" b="1" dirty="0" smtClean="0">
              <a:latin typeface="Times New Roman" pitchFamily="18" charset="0"/>
              <a:cs typeface="Times New Roman" pitchFamily="18" charset="0"/>
            </a:endParaRPr>
          </a:p>
          <a:p>
            <a:r>
              <a:rPr lang="en-IN" sz="2800" dirty="0">
                <a:latin typeface="Times New Roman" pitchFamily="18" charset="0"/>
                <a:cs typeface="Times New Roman" pitchFamily="18" charset="0"/>
              </a:rPr>
              <a:t>Advantage of C++ </a:t>
            </a:r>
            <a:r>
              <a:rPr lang="en-IN" sz="2800" dirty="0" smtClean="0">
                <a:latin typeface="Times New Roman" pitchFamily="18" charset="0"/>
                <a:cs typeface="Times New Roman" pitchFamily="18" charset="0"/>
              </a:rPr>
              <a:t>Inheritance:</a:t>
            </a:r>
          </a:p>
          <a:p>
            <a:pPr marL="0" indent="0">
              <a:buNone/>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pitchFamily="2" charset="2"/>
              </a:rPr>
              <a:t>Code </a:t>
            </a:r>
            <a:r>
              <a:rPr lang="en-US" sz="2800" dirty="0" smtClean="0">
                <a:latin typeface="Times New Roman" pitchFamily="18" charset="0"/>
                <a:cs typeface="Times New Roman" pitchFamily="18" charset="0"/>
                <a:sym typeface="Wingdings" pitchFamily="2" charset="2"/>
              </a:rPr>
              <a:t>reusability</a:t>
            </a:r>
          </a:p>
          <a:p>
            <a:pPr marL="0" indent="0">
              <a:buNone/>
            </a:pPr>
            <a:r>
              <a:rPr lang="en-US" sz="2800" dirty="0" smtClean="0">
                <a:latin typeface="Times New Roman" pitchFamily="18" charset="0"/>
                <a:cs typeface="Times New Roman" pitchFamily="18" charset="0"/>
                <a:sym typeface="Wingdings" pitchFamily="2" charset="2"/>
              </a:rPr>
              <a:t>	Extensibility</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010125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				</a:t>
            </a:r>
            <a:r>
              <a:rPr lang="en-US" dirty="0" err="1" smtClean="0"/>
              <a:t>contd</a:t>
            </a:r>
            <a:r>
              <a:rPr lang="en-US"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US" sz="2800" dirty="0">
                <a:latin typeface="Times New Roman" pitchFamily="18" charset="0"/>
                <a:cs typeface="Times New Roman" pitchFamily="18" charset="0"/>
              </a:rPr>
              <a:t>C++ supports five </a:t>
            </a:r>
            <a:r>
              <a:rPr lang="en-US" sz="2800" dirty="0" smtClean="0">
                <a:latin typeface="Times New Roman" pitchFamily="18" charset="0"/>
                <a:cs typeface="Times New Roman" pitchFamily="18" charset="0"/>
              </a:rPr>
              <a:t>types </a:t>
            </a:r>
            <a:r>
              <a:rPr lang="en-US" sz="2800" dirty="0">
                <a:latin typeface="Times New Roman" pitchFamily="18" charset="0"/>
                <a:cs typeface="Times New Roman" pitchFamily="18" charset="0"/>
              </a:rPr>
              <a:t>of inheritance</a:t>
            </a:r>
            <a:r>
              <a:rPr lang="en-US" sz="2800" dirty="0" smtClean="0">
                <a:latin typeface="Times New Roman" pitchFamily="18" charset="0"/>
                <a:cs typeface="Times New Roman" pitchFamily="18" charset="0"/>
              </a:rPr>
              <a:t>:</a:t>
            </a:r>
          </a:p>
          <a:p>
            <a:pPr marL="0" indent="0">
              <a:buNone/>
            </a:pPr>
            <a:endParaRPr lang="en-IN" sz="2800" dirty="0">
              <a:latin typeface="Times New Roman" pitchFamily="18" charset="0"/>
              <a:cs typeface="Times New Roman" pitchFamily="18"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19400"/>
            <a:ext cx="477202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317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en-IN" dirty="0"/>
          </a:p>
        </p:txBody>
      </p:sp>
      <p:sp>
        <p:nvSpPr>
          <p:cNvPr id="3" name="Content Placeholder 2"/>
          <p:cNvSpPr>
            <a:spLocks noGrp="1"/>
          </p:cNvSpPr>
          <p:nvPr>
            <p:ph idx="1"/>
          </p:nvPr>
        </p:nvSpPr>
        <p:spPr/>
        <p:txBody>
          <a:bodyPr>
            <a:normAutofit/>
          </a:bodyPr>
          <a:lstStyle/>
          <a:p>
            <a:pPr marL="0" indent="0">
              <a:buNone/>
            </a:pPr>
            <a:r>
              <a:rPr lang="en-US" sz="2800" b="1" dirty="0">
                <a:latin typeface="Times New Roman" pitchFamily="18" charset="0"/>
                <a:cs typeface="Times New Roman" pitchFamily="18" charset="0"/>
              </a:rPr>
              <a:t>Example</a:t>
            </a:r>
            <a:r>
              <a:rPr lang="en-US" sz="2800" dirty="0">
                <a:latin typeface="Times New Roman" pitchFamily="18" charset="0"/>
                <a:cs typeface="Times New Roman" pitchFamily="18" charset="0"/>
              </a:rPr>
              <a:t>: Dog, Cat, Cow can be </a:t>
            </a:r>
            <a:r>
              <a:rPr lang="en-US" sz="2800">
                <a:latin typeface="Times New Roman" pitchFamily="18" charset="0"/>
                <a:cs typeface="Times New Roman" pitchFamily="18" charset="0"/>
              </a:rPr>
              <a:t>Derived </a:t>
            </a:r>
            <a:r>
              <a:rPr lang="en-US" sz="2800" smtClean="0">
                <a:latin typeface="Times New Roman" pitchFamily="18" charset="0"/>
                <a:cs typeface="Times New Roman" pitchFamily="18" charset="0"/>
              </a:rPr>
              <a:t>Classes of </a:t>
            </a:r>
            <a:r>
              <a:rPr lang="en-US" sz="2800" dirty="0">
                <a:latin typeface="Times New Roman" pitchFamily="18" charset="0"/>
                <a:cs typeface="Times New Roman" pitchFamily="18" charset="0"/>
              </a:rPr>
              <a:t>Animal Base Class</a:t>
            </a:r>
            <a:r>
              <a:rPr lang="en-US" sz="2800" dirty="0" smtClean="0">
                <a:latin typeface="Times New Roman" pitchFamily="18" charset="0"/>
                <a:cs typeface="Times New Roman" pitchFamily="18" charset="0"/>
              </a:rPr>
              <a:t>.</a:t>
            </a:r>
          </a:p>
          <a:p>
            <a:pPr marL="0" indent="0">
              <a:buNone/>
            </a:pPr>
            <a:endParaRPr lang="en-IN" sz="28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0"/>
            <a:ext cx="4419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7399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Single Inheritance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1" y="2057400"/>
            <a:ext cx="2514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898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Multilevel Inheritance</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2900" y="2420144"/>
            <a:ext cx="8382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817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Multiple </a:t>
            </a:r>
            <a:r>
              <a:rPr lang="en-IN" dirty="0"/>
              <a:t>Inheritance</a:t>
            </a:r>
            <a:br>
              <a:rPr lang="en-IN" dirty="0"/>
            </a:b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2362200"/>
            <a:ext cx="4638675" cy="269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242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Programming paradigms </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467600" cy="380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6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Inheritance</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0" y="1905001"/>
            <a:ext cx="3809999" cy="341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876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Inheritance</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133600"/>
            <a:ext cx="4876800" cy="2896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505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dirty="0">
                <a:latin typeface="Times New Roman" pitchFamily="18" charset="0"/>
                <a:cs typeface="Times New Roman" pitchFamily="18" charset="0"/>
              </a:rPr>
              <a:t>D</a:t>
            </a:r>
            <a:r>
              <a:rPr lang="en-US" sz="3600" dirty="0" smtClean="0">
                <a:latin typeface="Times New Roman" pitchFamily="18" charset="0"/>
                <a:cs typeface="Times New Roman" pitchFamily="18" charset="0"/>
              </a:rPr>
              <a:t>ifferences between OOP and Procedure oriented programming</a:t>
            </a:r>
            <a:endParaRPr lang="en-IN" sz="3600"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46665427"/>
              </p:ext>
            </p:extLst>
          </p:nvPr>
        </p:nvGraphicFramePr>
        <p:xfrm>
          <a:off x="838200" y="1524000"/>
          <a:ext cx="7620000" cy="4599728"/>
        </p:xfrm>
        <a:graphic>
          <a:graphicData uri="http://schemas.openxmlformats.org/drawingml/2006/table">
            <a:tbl>
              <a:tblPr/>
              <a:tblGrid>
                <a:gridCol w="3851868"/>
                <a:gridCol w="3768132"/>
              </a:tblGrid>
              <a:tr h="1198267">
                <a:tc>
                  <a:txBody>
                    <a:bodyPr/>
                    <a:lstStyle/>
                    <a:p>
                      <a:pPr algn="l" fontAlgn="base"/>
                      <a:r>
                        <a:rPr lang="en-US" sz="2000" b="1" dirty="0" smtClean="0">
                          <a:effectLst/>
                          <a:latin typeface="Times New Roman" pitchFamily="18" charset="0"/>
                          <a:cs typeface="Times New Roman" pitchFamily="18" charset="0"/>
                        </a:rPr>
                        <a:t>                POP</a:t>
                      </a:r>
                    </a:p>
                    <a:p>
                      <a:pPr algn="l" fontAlgn="base"/>
                      <a:r>
                        <a:rPr lang="en-US" sz="1800" b="0" dirty="0" smtClean="0">
                          <a:effectLst/>
                        </a:rPr>
                        <a:t>In </a:t>
                      </a:r>
                      <a:r>
                        <a:rPr lang="en-US" sz="1800" b="0" dirty="0">
                          <a:effectLst/>
                        </a:rPr>
                        <a:t>procedural programming, program is divided into small parts called </a:t>
                      </a:r>
                      <a:r>
                        <a:rPr lang="en-US" sz="1800" b="1" i="1" dirty="0">
                          <a:effectLst/>
                        </a:rPr>
                        <a:t>functions</a:t>
                      </a:r>
                      <a:r>
                        <a:rPr lang="en-US" sz="1800" b="0" dirty="0">
                          <a:effectLst/>
                        </a:rPr>
                        <a:t>.</a:t>
                      </a:r>
                    </a:p>
                  </a:txBody>
                  <a:tcPr marL="129843" marR="129843" marT="64922" marB="6492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1" dirty="0" smtClean="0">
                          <a:effectLst/>
                          <a:latin typeface="Times New Roman" pitchFamily="18" charset="0"/>
                          <a:cs typeface="Times New Roman" pitchFamily="18" charset="0"/>
                        </a:rPr>
                        <a:t>                   OOP</a:t>
                      </a:r>
                    </a:p>
                    <a:p>
                      <a:pPr algn="l" fontAlgn="base"/>
                      <a:r>
                        <a:rPr lang="en-US" sz="1800" b="0" dirty="0" smtClean="0">
                          <a:effectLst/>
                        </a:rPr>
                        <a:t>In </a:t>
                      </a:r>
                      <a:r>
                        <a:rPr lang="en-US" sz="1800" b="0" dirty="0">
                          <a:effectLst/>
                        </a:rPr>
                        <a:t>object oriented programming, program is divided into small parts called </a:t>
                      </a:r>
                      <a:r>
                        <a:rPr lang="en-US" sz="1800" b="1" i="1" dirty="0">
                          <a:effectLst/>
                        </a:rPr>
                        <a:t>objects</a:t>
                      </a:r>
                      <a:r>
                        <a:rPr lang="en-US" sz="1800" b="0" dirty="0">
                          <a:effectLst/>
                        </a:rPr>
                        <a:t>.</a:t>
                      </a:r>
                    </a:p>
                  </a:txBody>
                  <a:tcPr marL="129843" marR="129843" marT="64922" marB="6492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198267">
                <a:tc>
                  <a:txBody>
                    <a:bodyPr/>
                    <a:lstStyle/>
                    <a:p>
                      <a:pPr algn="l" fontAlgn="base"/>
                      <a:r>
                        <a:rPr lang="en-US" sz="1800" b="0" dirty="0">
                          <a:effectLst/>
                        </a:rPr>
                        <a:t>Procedural programming follows </a:t>
                      </a:r>
                      <a:r>
                        <a:rPr lang="en-US" sz="1800" b="1" i="1" dirty="0">
                          <a:effectLst/>
                        </a:rPr>
                        <a:t>top down approach</a:t>
                      </a:r>
                      <a:r>
                        <a:rPr lang="en-US" sz="1800" b="0" dirty="0">
                          <a:effectLst/>
                        </a:rPr>
                        <a:t>.</a:t>
                      </a:r>
                    </a:p>
                  </a:txBody>
                  <a:tcPr marL="129843" marR="129843" marT="64922" marB="6492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Object oriented programming follows </a:t>
                      </a:r>
                      <a:r>
                        <a:rPr lang="en-US" sz="1800" b="1" i="1" dirty="0">
                          <a:effectLst/>
                        </a:rPr>
                        <a:t>bottom up approach</a:t>
                      </a:r>
                      <a:r>
                        <a:rPr lang="en-US" sz="1800" b="0" dirty="0">
                          <a:effectLst/>
                        </a:rPr>
                        <a:t>.</a:t>
                      </a:r>
                    </a:p>
                  </a:txBody>
                  <a:tcPr marL="129843" marR="129843" marT="64922" marB="6492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465373">
                <a:tc>
                  <a:txBody>
                    <a:bodyPr/>
                    <a:lstStyle/>
                    <a:p>
                      <a:pPr algn="l" fontAlgn="base"/>
                      <a:r>
                        <a:rPr lang="en-US" sz="1800" b="0">
                          <a:effectLst/>
                        </a:rPr>
                        <a:t>There is no access specifier in procedural programming.</a:t>
                      </a:r>
                    </a:p>
                  </a:txBody>
                  <a:tcPr marL="129843" marR="129843" marT="64922" marB="6492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Object oriented programming have access specifiers like private, public, protected etc.</a:t>
                      </a:r>
                    </a:p>
                  </a:txBody>
                  <a:tcPr marL="129843" marR="129843" marT="64922" marB="6492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64055">
                <a:tc>
                  <a:txBody>
                    <a:bodyPr/>
                    <a:lstStyle/>
                    <a:p>
                      <a:pPr algn="l" fontAlgn="base"/>
                      <a:r>
                        <a:rPr lang="en-US" sz="1800" b="0">
                          <a:effectLst/>
                        </a:rPr>
                        <a:t>Adding new data and function is not easy.</a:t>
                      </a:r>
                    </a:p>
                  </a:txBody>
                  <a:tcPr marL="129843" marR="129843" marT="64922" marB="6492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800" b="0" dirty="0">
                          <a:effectLst/>
                        </a:rPr>
                        <a:t>Adding new data and function is easy.</a:t>
                      </a:r>
                    </a:p>
                  </a:txBody>
                  <a:tcPr marL="129843" marR="129843" marT="64922" marB="6492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476318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contd</a:t>
            </a:r>
            <a:r>
              <a:rPr lang="en-US" dirty="0" smtClean="0"/>
              <a:t>…</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98870497"/>
              </p:ext>
            </p:extLst>
          </p:nvPr>
        </p:nvGraphicFramePr>
        <p:xfrm>
          <a:off x="1143000" y="1600200"/>
          <a:ext cx="6781800" cy="4876800"/>
        </p:xfrm>
        <a:graphic>
          <a:graphicData uri="http://schemas.openxmlformats.org/drawingml/2006/table">
            <a:tbl>
              <a:tblPr/>
              <a:tblGrid>
                <a:gridCol w="3390900"/>
                <a:gridCol w="3390900"/>
              </a:tblGrid>
              <a:tr h="1309541">
                <a:tc>
                  <a:txBody>
                    <a:bodyPr/>
                    <a:lstStyle/>
                    <a:p>
                      <a:pPr algn="l" fontAlgn="base"/>
                      <a:r>
                        <a:rPr lang="en-US" sz="1500" b="0">
                          <a:effectLst/>
                        </a:rPr>
                        <a:t>Procedural programming does not have any proper way for hiding data so it is </a:t>
                      </a:r>
                      <a:r>
                        <a:rPr lang="en-US" sz="1500" b="1" i="1">
                          <a:effectLst/>
                        </a:rPr>
                        <a:t>less secure</a:t>
                      </a:r>
                      <a:r>
                        <a:rPr lang="en-US" sz="1500" b="0">
                          <a:effectLst/>
                        </a:rPr>
                        <a:t>.</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500" b="0">
                          <a:effectLst/>
                        </a:rPr>
                        <a:t>Object oriented programming provides data hiding so it is </a:t>
                      </a:r>
                      <a:r>
                        <a:rPr lang="en-US" sz="1500" b="1" i="1">
                          <a:effectLst/>
                        </a:rPr>
                        <a:t>more secure</a:t>
                      </a:r>
                      <a:r>
                        <a:rPr lang="en-US" sz="1500" b="0">
                          <a:effectLst/>
                        </a:rPr>
                        <a:t>.</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070841">
                <a:tc>
                  <a:txBody>
                    <a:bodyPr/>
                    <a:lstStyle/>
                    <a:p>
                      <a:pPr algn="l" fontAlgn="base"/>
                      <a:r>
                        <a:rPr lang="en-US" sz="1500" b="0">
                          <a:effectLst/>
                        </a:rPr>
                        <a:t>In procedural programming, overloading is not possible.</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500" b="0">
                          <a:effectLst/>
                        </a:rPr>
                        <a:t>Overloading is possible in object oriented programming.</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070841">
                <a:tc>
                  <a:txBody>
                    <a:bodyPr/>
                    <a:lstStyle/>
                    <a:p>
                      <a:pPr algn="l" fontAlgn="base"/>
                      <a:r>
                        <a:rPr lang="en-US" sz="1500" b="0">
                          <a:effectLst/>
                        </a:rPr>
                        <a:t>In procedural programming, function is more important than data.</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500" b="0">
                          <a:effectLst/>
                        </a:rPr>
                        <a:t>In object oriented programming, data is more important than function.</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32139">
                <a:tc>
                  <a:txBody>
                    <a:bodyPr/>
                    <a:lstStyle/>
                    <a:p>
                      <a:pPr algn="l" fontAlgn="base"/>
                      <a:r>
                        <a:rPr lang="en-US" sz="1500" b="0">
                          <a:effectLst/>
                        </a:rPr>
                        <a:t>Procedural programming is based on </a:t>
                      </a:r>
                      <a:r>
                        <a:rPr lang="en-US" sz="1500" b="1" i="1">
                          <a:effectLst/>
                        </a:rPr>
                        <a:t>unreal world</a:t>
                      </a:r>
                      <a:r>
                        <a:rPr lang="en-US" sz="1500" b="0">
                          <a:effectLst/>
                        </a:rPr>
                        <a:t>.</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500" b="0">
                          <a:effectLst/>
                        </a:rPr>
                        <a:t>Object oriented programming is based on </a:t>
                      </a:r>
                      <a:r>
                        <a:rPr lang="en-US" sz="1500" b="1" i="1">
                          <a:effectLst/>
                        </a:rPr>
                        <a:t>real world</a:t>
                      </a:r>
                      <a:r>
                        <a:rPr lang="en-US" sz="1500" b="0">
                          <a:effectLst/>
                        </a:rPr>
                        <a:t>.</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593438">
                <a:tc>
                  <a:txBody>
                    <a:bodyPr/>
                    <a:lstStyle/>
                    <a:p>
                      <a:pPr algn="l" fontAlgn="base"/>
                      <a:r>
                        <a:rPr lang="en-IN" sz="1500" b="0">
                          <a:effectLst/>
                        </a:rPr>
                        <a:t>Examples: C, FORTRAN, Pascal, Basic etc.</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fr-FR" sz="1500" b="0" dirty="0" err="1">
                          <a:effectLst/>
                        </a:rPr>
                        <a:t>Examples</a:t>
                      </a:r>
                      <a:r>
                        <a:rPr lang="fr-FR" sz="1500" b="0" dirty="0">
                          <a:effectLst/>
                        </a:rPr>
                        <a:t>: C++, Java, Python, C# etc.</a:t>
                      </a:r>
                    </a:p>
                  </a:txBody>
                  <a:tcPr marL="107688" marR="107688" marT="53844" marB="53844"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4286110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 of Data &amp; Functions in POP</a:t>
            </a:r>
            <a:endParaRPr lang="en-IN"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760" y="1600200"/>
            <a:ext cx="749447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348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prstClr val="black"/>
                </a:solidFill>
              </a:rPr>
              <a:t>Relation of Data &amp; Functions in </a:t>
            </a:r>
            <a:r>
              <a:rPr lang="en-US" sz="4000" dirty="0" smtClean="0">
                <a:solidFill>
                  <a:prstClr val="black"/>
                </a:solidFill>
              </a:rPr>
              <a:t>OOP</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155" y="1600200"/>
            <a:ext cx="72596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06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b="1" dirty="0" smtClean="0">
                <a:latin typeface="Times New Roman" pitchFamily="18" charset="0"/>
                <a:cs typeface="Times New Roman" pitchFamily="18" charset="0"/>
                <a:sym typeface="Wingdings" pitchFamily="2" charset="2"/>
              </a:rPr>
              <a:t/>
            </a:r>
            <a:br>
              <a:rPr lang="en-US" b="1" dirty="0" smtClean="0">
                <a:latin typeface="Times New Roman" pitchFamily="18" charset="0"/>
                <a:cs typeface="Times New Roman" pitchFamily="18" charset="0"/>
                <a:sym typeface="Wingdings" pitchFamily="2" charset="2"/>
              </a:rPr>
            </a:br>
            <a:r>
              <a:rPr lang="en-US" b="1" dirty="0" smtClean="0">
                <a:latin typeface="Times New Roman" pitchFamily="18" charset="0"/>
                <a:cs typeface="Times New Roman" pitchFamily="18" charset="0"/>
                <a:sym typeface="Wingdings" pitchFamily="2" charset="2"/>
              </a:rPr>
              <a:t/>
            </a:r>
            <a:br>
              <a:rPr lang="en-US" b="1" dirty="0" smtClean="0">
                <a:latin typeface="Times New Roman" pitchFamily="18" charset="0"/>
                <a:cs typeface="Times New Roman" pitchFamily="18" charset="0"/>
                <a:sym typeface="Wingdings" pitchFamily="2" charset="2"/>
              </a:rPr>
            </a:br>
            <a:r>
              <a:rPr lang="en-US" b="1" dirty="0" smtClean="0">
                <a:latin typeface="Times New Roman" pitchFamily="18" charset="0"/>
                <a:cs typeface="Times New Roman" pitchFamily="18" charset="0"/>
                <a:sym typeface="Wingdings" pitchFamily="2" charset="2"/>
              </a:rPr>
              <a:t>Primary </a:t>
            </a:r>
            <a:r>
              <a:rPr lang="en-US" b="1" dirty="0">
                <a:latin typeface="Times New Roman" pitchFamily="18" charset="0"/>
                <a:cs typeface="Times New Roman" pitchFamily="18" charset="0"/>
                <a:sym typeface="Wingdings" pitchFamily="2" charset="2"/>
              </a:rPr>
              <a:t>programming paradigms.</a:t>
            </a:r>
            <a:br>
              <a:rPr lang="en-US" b="1" dirty="0">
                <a:latin typeface="Times New Roman" pitchFamily="18" charset="0"/>
                <a:cs typeface="Times New Roman" pitchFamily="18" charset="0"/>
                <a:sym typeface="Wingdings" pitchFamily="2" charset="2"/>
              </a:rPr>
            </a:br>
            <a:r>
              <a:rPr lang="en-US" dirty="0">
                <a:latin typeface="Times New Roman" pitchFamily="18" charset="0"/>
                <a:cs typeface="Times New Roman" pitchFamily="18" charset="0"/>
                <a:sym typeface="Wingdings" pitchFamily="2" charset="2"/>
              </a:rPr>
              <a:t/>
            </a:r>
            <a:br>
              <a:rPr lang="en-US" dirty="0">
                <a:latin typeface="Times New Roman" pitchFamily="18" charset="0"/>
                <a:cs typeface="Times New Roman" pitchFamily="18" charset="0"/>
                <a:sym typeface="Wingdings" pitchFamily="2" charset="2"/>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Autofit/>
          </a:bodyPr>
          <a:lstStyle/>
          <a:p>
            <a:r>
              <a:rPr lang="en-US" sz="2400" dirty="0">
                <a:latin typeface="Times New Roman" pitchFamily="18" charset="0"/>
                <a:cs typeface="Times New Roman" pitchFamily="18" charset="0"/>
              </a:rPr>
              <a:t>There are two primary </a:t>
            </a:r>
            <a:r>
              <a:rPr lang="en-US" sz="2400" dirty="0" smtClean="0">
                <a:latin typeface="Times New Roman" pitchFamily="18" charset="0"/>
                <a:cs typeface="Times New Roman" pitchFamily="18" charset="0"/>
              </a:rPr>
              <a:t>programming paradigms.</a:t>
            </a:r>
          </a:p>
          <a:p>
            <a:pPr marL="0" indent="0">
              <a:buNone/>
            </a:pPr>
            <a:r>
              <a:rPr lang="en-US" sz="2400" dirty="0" smtClean="0">
                <a:latin typeface="Times New Roman" pitchFamily="18" charset="0"/>
                <a:cs typeface="Times New Roman" pitchFamily="18" charset="0"/>
                <a:sym typeface="Wingdings" pitchFamily="2" charset="2"/>
              </a:rPr>
              <a:t>1. </a:t>
            </a:r>
            <a:r>
              <a:rPr lang="en-US" sz="2400" b="1" dirty="0" smtClean="0">
                <a:latin typeface="Times New Roman" pitchFamily="18" charset="0"/>
                <a:cs typeface="Times New Roman" pitchFamily="18" charset="0"/>
                <a:sym typeface="Wingdings" pitchFamily="2" charset="2"/>
              </a:rPr>
              <a:t>An imperative</a:t>
            </a:r>
            <a:r>
              <a:rPr lang="en-US" sz="2400" dirty="0">
                <a:latin typeface="Times New Roman" pitchFamily="18" charset="0"/>
                <a:cs typeface="Times New Roman" pitchFamily="18" charset="0"/>
                <a:sym typeface="Wingdings" pitchFamily="2" charset="2"/>
              </a:rPr>
              <a:t> </a:t>
            </a:r>
            <a:r>
              <a:rPr lang="en-US" sz="2400" b="1" dirty="0" smtClean="0">
                <a:latin typeface="Times New Roman" pitchFamily="18" charset="0"/>
                <a:cs typeface="Times New Roman" pitchFamily="18" charset="0"/>
                <a:sym typeface="Wingdings" pitchFamily="2" charset="2"/>
              </a:rPr>
              <a:t>programming paradigm.</a:t>
            </a:r>
          </a:p>
          <a:p>
            <a:pPr marL="0" indent="0">
              <a:buNone/>
            </a:pPr>
            <a:r>
              <a:rPr lang="en-US" sz="2400" b="1" dirty="0" smtClean="0">
                <a:latin typeface="Times New Roman" pitchFamily="18" charset="0"/>
                <a:cs typeface="Times New Roman" pitchFamily="18" charset="0"/>
                <a:sym typeface="Wingdings" pitchFamily="2" charset="2"/>
              </a:rPr>
              <a:t>2</a:t>
            </a:r>
            <a:r>
              <a:rPr lang="en-US" sz="2400" b="1" dirty="0">
                <a:latin typeface="Times New Roman" pitchFamily="18" charset="0"/>
                <a:cs typeface="Times New Roman" pitchFamily="18" charset="0"/>
                <a:sym typeface="Wingdings" pitchFamily="2" charset="2"/>
              </a:rPr>
              <a:t>. Declarative programming Paradigm</a:t>
            </a:r>
            <a:br>
              <a:rPr lang="en-US" sz="2400" b="1" dirty="0">
                <a:latin typeface="Times New Roman" pitchFamily="18" charset="0"/>
                <a:cs typeface="Times New Roman" pitchFamily="18" charset="0"/>
                <a:sym typeface="Wingdings" pitchFamily="2" charset="2"/>
              </a:rPr>
            </a:br>
            <a:endParaRPr lang="en-US" sz="2400" b="1" dirty="0" smtClean="0">
              <a:latin typeface="Times New Roman" pitchFamily="18" charset="0"/>
              <a:cs typeface="Times New Roman" pitchFamily="18" charset="0"/>
              <a:sym typeface="Wingdings" pitchFamily="2" charset="2"/>
            </a:endParaRPr>
          </a:p>
        </p:txBody>
      </p:sp>
    </p:spTree>
    <p:extLst>
      <p:ext uri="{BB962C8B-B14F-4D97-AF65-F5344CB8AC3E}">
        <p14:creationId xmlns:p14="http://schemas.microsoft.com/office/powerpoint/2010/main" val="118970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prstClr val="black"/>
                </a:solidFill>
                <a:latin typeface="Times New Roman" pitchFamily="18" charset="0"/>
                <a:cs typeface="Times New Roman" pitchFamily="18" charset="0"/>
                <a:sym typeface="Wingdings" pitchFamily="2" charset="2"/>
              </a:rPr>
              <a:t>An Imperative</a:t>
            </a:r>
            <a:r>
              <a:rPr lang="en-US" sz="4000" dirty="0">
                <a:solidFill>
                  <a:prstClr val="black"/>
                </a:solidFill>
                <a:latin typeface="Times New Roman" pitchFamily="18" charset="0"/>
                <a:cs typeface="Times New Roman" pitchFamily="18" charset="0"/>
                <a:sym typeface="Wingdings" pitchFamily="2" charset="2"/>
              </a:rPr>
              <a:t> </a:t>
            </a:r>
            <a:r>
              <a:rPr lang="en-US" sz="4000" b="1" dirty="0">
                <a:solidFill>
                  <a:prstClr val="black"/>
                </a:solidFill>
                <a:latin typeface="Times New Roman" pitchFamily="18" charset="0"/>
                <a:cs typeface="Times New Roman" pitchFamily="18" charset="0"/>
              </a:rPr>
              <a:t>programming</a:t>
            </a:r>
            <a:r>
              <a:rPr lang="en-US" sz="4000" dirty="0">
                <a:solidFill>
                  <a:prstClr val="black"/>
                </a:solidFill>
                <a:latin typeface="Times New Roman" pitchFamily="18" charset="0"/>
                <a:cs typeface="Times New Roman" pitchFamily="18" charset="0"/>
              </a:rPr>
              <a:t> </a:t>
            </a:r>
            <a:r>
              <a:rPr lang="en-US" sz="4000" b="1" dirty="0">
                <a:solidFill>
                  <a:prstClr val="black"/>
                </a:solidFill>
                <a:latin typeface="Times New Roman" pitchFamily="18" charset="0"/>
                <a:cs typeface="Times New Roman" pitchFamily="18" charset="0"/>
                <a:sym typeface="Wingdings" pitchFamily="2" charset="2"/>
              </a:rPr>
              <a:t>paradigm</a:t>
            </a:r>
            <a:endParaRPr lang="en-IN" sz="4000" dirty="0"/>
          </a:p>
        </p:txBody>
      </p:sp>
      <p:sp>
        <p:nvSpPr>
          <p:cNvPr id="3" name="Content Placeholder 2"/>
          <p:cNvSpPr>
            <a:spLocks noGrp="1"/>
          </p:cNvSpPr>
          <p:nvPr>
            <p:ph idx="1"/>
          </p:nvPr>
        </p:nvSpPr>
        <p:spPr/>
        <p:txBody>
          <a:bodyPr>
            <a:normAutofit lnSpcReduction="10000"/>
          </a:bodyPr>
          <a:lstStyle/>
          <a:p>
            <a:pPr lvl="0"/>
            <a:r>
              <a:rPr lang="en-US" sz="2400" dirty="0" smtClean="0">
                <a:solidFill>
                  <a:prstClr val="black"/>
                </a:solidFill>
                <a:latin typeface="Times New Roman" pitchFamily="18" charset="0"/>
                <a:cs typeface="Times New Roman" pitchFamily="18" charset="0"/>
                <a:sym typeface="Wingdings" pitchFamily="2" charset="2"/>
              </a:rPr>
              <a:t>It’s main Emphasis </a:t>
            </a:r>
            <a:r>
              <a:rPr lang="en-US" sz="2400" dirty="0">
                <a:solidFill>
                  <a:prstClr val="black"/>
                </a:solidFill>
                <a:latin typeface="Times New Roman" pitchFamily="18" charset="0"/>
                <a:cs typeface="Times New Roman" pitchFamily="18" charset="0"/>
                <a:sym typeface="Wingdings" pitchFamily="2" charset="2"/>
              </a:rPr>
              <a:t>on explicit control flow.</a:t>
            </a:r>
          </a:p>
          <a:p>
            <a:pPr lvl="0"/>
            <a:r>
              <a:rPr lang="en-US" sz="2400" dirty="0">
                <a:solidFill>
                  <a:prstClr val="black"/>
                </a:solidFill>
                <a:latin typeface="Times New Roman" pitchFamily="18" charset="0"/>
                <a:cs typeface="Times New Roman" pitchFamily="18" charset="0"/>
                <a:sym typeface="Wingdings" pitchFamily="2" charset="2"/>
              </a:rPr>
              <a:t>The programmer itself explicitly defines the order of execution of the </a:t>
            </a:r>
            <a:r>
              <a:rPr lang="en-US" sz="2400" dirty="0" smtClean="0">
                <a:solidFill>
                  <a:prstClr val="black"/>
                </a:solidFill>
                <a:latin typeface="Times New Roman" pitchFamily="18" charset="0"/>
                <a:cs typeface="Times New Roman" pitchFamily="18" charset="0"/>
                <a:sym typeface="Wingdings" pitchFamily="2" charset="2"/>
              </a:rPr>
              <a:t>instructions.</a:t>
            </a:r>
            <a:endParaRPr lang="en-US" sz="2400" dirty="0">
              <a:solidFill>
                <a:prstClr val="black"/>
              </a:solidFill>
              <a:latin typeface="Times New Roman" pitchFamily="18" charset="0"/>
              <a:cs typeface="Times New Roman" pitchFamily="18" charset="0"/>
              <a:sym typeface="Wingdings" pitchFamily="2" charset="2"/>
            </a:endParaRPr>
          </a:p>
          <a:p>
            <a:pPr lvl="0"/>
            <a:r>
              <a:rPr lang="en-US" sz="2400" dirty="0" smtClean="0">
                <a:solidFill>
                  <a:prstClr val="black"/>
                </a:solidFill>
                <a:latin typeface="Times New Roman" pitchFamily="18" charset="0"/>
                <a:cs typeface="Times New Roman" pitchFamily="18" charset="0"/>
                <a:sym typeface="Wingdings" pitchFamily="2" charset="2"/>
              </a:rPr>
              <a:t>It </a:t>
            </a:r>
            <a:r>
              <a:rPr lang="en-US" sz="2400" dirty="0">
                <a:solidFill>
                  <a:prstClr val="black"/>
                </a:solidFill>
                <a:latin typeface="Times New Roman" pitchFamily="18" charset="0"/>
                <a:cs typeface="Times New Roman" pitchFamily="18" charset="0"/>
                <a:sym typeface="Wingdings" pitchFamily="2" charset="2"/>
              </a:rPr>
              <a:t>performs step by step task by changing state. </a:t>
            </a:r>
          </a:p>
          <a:p>
            <a:pPr lvl="0"/>
            <a:r>
              <a:rPr lang="en-US" sz="2400" dirty="0">
                <a:solidFill>
                  <a:prstClr val="black"/>
                </a:solidFill>
                <a:latin typeface="Times New Roman" pitchFamily="18" charset="0"/>
                <a:cs typeface="Times New Roman" pitchFamily="18" charset="0"/>
                <a:sym typeface="Wingdings" pitchFamily="2" charset="2"/>
              </a:rPr>
              <a:t>The main focus is on how to achieve the goal</a:t>
            </a:r>
            <a:r>
              <a:rPr lang="en-US" sz="2400" dirty="0" smtClean="0">
                <a:solidFill>
                  <a:prstClr val="black"/>
                </a:solidFill>
                <a:latin typeface="Times New Roman" pitchFamily="18" charset="0"/>
                <a:cs typeface="Times New Roman" pitchFamily="18" charset="0"/>
                <a:sym typeface="Wingdings" pitchFamily="2" charset="2"/>
              </a:rPr>
              <a:t>.</a:t>
            </a:r>
          </a:p>
          <a:p>
            <a:pPr lvl="0"/>
            <a:r>
              <a:rPr lang="en-US" sz="2400" dirty="0">
                <a:solidFill>
                  <a:prstClr val="black"/>
                </a:solidFill>
                <a:latin typeface="Times New Roman" pitchFamily="18" charset="0"/>
                <a:cs typeface="Times New Roman" pitchFamily="18" charset="0"/>
                <a:sym typeface="Wingdings" pitchFamily="2" charset="2"/>
              </a:rPr>
              <a:t>The paradigm consist of several statements and after execution of all the result is </a:t>
            </a:r>
            <a:r>
              <a:rPr lang="en-US" sz="2400" dirty="0" smtClean="0">
                <a:solidFill>
                  <a:prstClr val="black"/>
                </a:solidFill>
                <a:latin typeface="Times New Roman" pitchFamily="18" charset="0"/>
                <a:cs typeface="Times New Roman" pitchFamily="18" charset="0"/>
                <a:sym typeface="Wingdings" pitchFamily="2" charset="2"/>
              </a:rPr>
              <a:t>stored.</a:t>
            </a:r>
            <a:endParaRPr lang="en-US" sz="2400" dirty="0">
              <a:solidFill>
                <a:prstClr val="black"/>
              </a:solidFill>
              <a:latin typeface="Times New Roman" pitchFamily="18" charset="0"/>
              <a:cs typeface="Times New Roman" pitchFamily="18" charset="0"/>
              <a:sym typeface="Wingdings" pitchFamily="2" charset="2"/>
            </a:endParaRPr>
          </a:p>
          <a:p>
            <a:pPr lvl="0"/>
            <a:r>
              <a:rPr lang="en-US" sz="2400" dirty="0">
                <a:solidFill>
                  <a:prstClr val="black"/>
                </a:solidFill>
                <a:latin typeface="Times New Roman" pitchFamily="18" charset="0"/>
                <a:cs typeface="Times New Roman" pitchFamily="18" charset="0"/>
                <a:sym typeface="Wingdings" pitchFamily="2" charset="2"/>
              </a:rPr>
              <a:t>Ex:- C,C++ ,Java , PHP , Fortran  and </a:t>
            </a:r>
            <a:r>
              <a:rPr lang="en-US" sz="2400" dirty="0" smtClean="0">
                <a:solidFill>
                  <a:prstClr val="black"/>
                </a:solidFill>
                <a:latin typeface="Times New Roman" pitchFamily="18" charset="0"/>
                <a:cs typeface="Times New Roman" pitchFamily="18" charset="0"/>
                <a:sym typeface="Wingdings" pitchFamily="2" charset="2"/>
              </a:rPr>
              <a:t>Basic</a:t>
            </a:r>
          </a:p>
          <a:p>
            <a:pPr marL="0" lvl="0" indent="0">
              <a:buNone/>
            </a:pPr>
            <a:endParaRPr lang="en-US" sz="2400" dirty="0">
              <a:solidFill>
                <a:prstClr val="black"/>
              </a:solidFill>
              <a:latin typeface="Times New Roman" pitchFamily="18" charset="0"/>
              <a:cs typeface="Times New Roman" pitchFamily="18" charset="0"/>
              <a:sym typeface="Wingdings" pitchFamily="2" charset="2"/>
            </a:endParaRPr>
          </a:p>
          <a:p>
            <a:pPr marL="0" lvl="0" indent="0">
              <a:buNone/>
            </a:pPr>
            <a:r>
              <a:rPr lang="en-US" sz="2400" dirty="0">
                <a:solidFill>
                  <a:prstClr val="black"/>
                </a:solidFill>
                <a:latin typeface="Times New Roman" pitchFamily="18" charset="0"/>
                <a:cs typeface="Times New Roman" pitchFamily="18" charset="0"/>
                <a:sym typeface="Wingdings" pitchFamily="2" charset="2"/>
              </a:rPr>
              <a:t>Ex:-	</a:t>
            </a:r>
            <a:r>
              <a:rPr lang="en-US" sz="2400" dirty="0" err="1">
                <a:solidFill>
                  <a:prstClr val="black"/>
                </a:solidFill>
                <a:latin typeface="Times New Roman" pitchFamily="18" charset="0"/>
                <a:cs typeface="Times New Roman" pitchFamily="18" charset="0"/>
                <a:sym typeface="Wingdings" pitchFamily="2" charset="2"/>
              </a:rPr>
              <a:t>int</a:t>
            </a:r>
            <a:r>
              <a:rPr lang="en-US" sz="2400" dirty="0">
                <a:solidFill>
                  <a:prstClr val="black"/>
                </a:solidFill>
                <a:latin typeface="Times New Roman" pitchFamily="18" charset="0"/>
                <a:cs typeface="Times New Roman" pitchFamily="18" charset="0"/>
                <a:sym typeface="Wingdings" pitchFamily="2" charset="2"/>
              </a:rPr>
              <a:t> a=2, b=3;</a:t>
            </a:r>
          </a:p>
          <a:p>
            <a:pPr marL="0" lvl="0" indent="0">
              <a:buNone/>
            </a:pPr>
            <a:r>
              <a:rPr lang="en-US" sz="2400" dirty="0">
                <a:solidFill>
                  <a:prstClr val="black"/>
                </a:solidFill>
                <a:latin typeface="Times New Roman" pitchFamily="18" charset="0"/>
                <a:cs typeface="Times New Roman" pitchFamily="18" charset="0"/>
                <a:sym typeface="Wingdings" pitchFamily="2" charset="2"/>
              </a:rPr>
              <a:t>	</a:t>
            </a:r>
            <a:r>
              <a:rPr lang="en-US" sz="2400" dirty="0" err="1">
                <a:solidFill>
                  <a:prstClr val="black"/>
                </a:solidFill>
                <a:latin typeface="Times New Roman" pitchFamily="18" charset="0"/>
                <a:cs typeface="Times New Roman" pitchFamily="18" charset="0"/>
                <a:sym typeface="Wingdings" pitchFamily="2" charset="2"/>
              </a:rPr>
              <a:t>int</a:t>
            </a:r>
            <a:r>
              <a:rPr lang="en-US" sz="2400" dirty="0">
                <a:solidFill>
                  <a:prstClr val="black"/>
                </a:solidFill>
                <a:latin typeface="Times New Roman" pitchFamily="18" charset="0"/>
                <a:cs typeface="Times New Roman" pitchFamily="18" charset="0"/>
                <a:sym typeface="Wingdings" pitchFamily="2" charset="2"/>
              </a:rPr>
              <a:t> total= </a:t>
            </a:r>
            <a:r>
              <a:rPr lang="en-US" sz="2400" dirty="0" err="1">
                <a:solidFill>
                  <a:prstClr val="black"/>
                </a:solidFill>
                <a:latin typeface="Times New Roman" pitchFamily="18" charset="0"/>
                <a:cs typeface="Times New Roman" pitchFamily="18" charset="0"/>
                <a:sym typeface="Wingdings" pitchFamily="2" charset="2"/>
              </a:rPr>
              <a:t>a+b</a:t>
            </a:r>
            <a:r>
              <a:rPr lang="en-US" sz="2400" dirty="0">
                <a:solidFill>
                  <a:prstClr val="black"/>
                </a:solidFill>
                <a:latin typeface="Times New Roman" pitchFamily="18" charset="0"/>
                <a:cs typeface="Times New Roman" pitchFamily="18" charset="0"/>
                <a:sym typeface="Wingdings" pitchFamily="2" charset="2"/>
              </a:rPr>
              <a:t>;</a:t>
            </a:r>
          </a:p>
          <a:p>
            <a:pPr marL="0" lvl="0" indent="0">
              <a:buNone/>
            </a:pPr>
            <a:endParaRPr lang="en-IN" sz="2400" b="1" dirty="0">
              <a:solidFill>
                <a:prstClr val="black"/>
              </a:solidFill>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42117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b="1" dirty="0" smtClean="0"/>
              <a:t/>
            </a:r>
            <a:br>
              <a:rPr lang="en-IN" b="1" dirty="0" smtClean="0"/>
            </a:br>
            <a:r>
              <a:rPr lang="en-IN" b="1" dirty="0" smtClean="0">
                <a:latin typeface="Times New Roman" pitchFamily="18" charset="0"/>
                <a:cs typeface="Times New Roman" pitchFamily="18" charset="0"/>
              </a:rPr>
              <a:t>Declarative programming Paradigm</a:t>
            </a:r>
            <a:r>
              <a:rPr lang="en-IN" b="1" dirty="0"/>
              <a:t/>
            </a:r>
            <a:br>
              <a:rPr lang="en-IN" b="1" dirty="0"/>
            </a:br>
            <a:endParaRPr lang="en-IN" dirty="0"/>
          </a:p>
        </p:txBody>
      </p:sp>
      <p:sp>
        <p:nvSpPr>
          <p:cNvPr id="3" name="Content Placeholder 2"/>
          <p:cNvSpPr>
            <a:spLocks noGrp="1"/>
          </p:cNvSpPr>
          <p:nvPr>
            <p:ph idx="1"/>
          </p:nvPr>
        </p:nvSpPr>
        <p:spPr>
          <a:xfrm>
            <a:off x="457200" y="1524000"/>
            <a:ext cx="8229600" cy="4724400"/>
          </a:xfrm>
        </p:spPr>
        <p:txBody>
          <a:bodyPr>
            <a:normAutofit/>
          </a:bodyPr>
          <a:lstStyle/>
          <a:p>
            <a:r>
              <a:rPr lang="en-US" sz="2400" dirty="0" smtClean="0">
                <a:latin typeface="Times New Roman" pitchFamily="18" charset="0"/>
                <a:cs typeface="Times New Roman" pitchFamily="18" charset="0"/>
              </a:rPr>
              <a:t>It expresses </a:t>
            </a:r>
            <a:r>
              <a:rPr lang="en-US" sz="2400" dirty="0">
                <a:latin typeface="Times New Roman" pitchFamily="18" charset="0"/>
                <a:cs typeface="Times New Roman" pitchFamily="18" charset="0"/>
              </a:rPr>
              <a:t>logic of computation without talking about its control flow</a:t>
            </a:r>
            <a:r>
              <a:rPr lang="en-US" sz="2400" dirty="0" smtClean="0">
                <a:latin typeface="Times New Roman" pitchFamily="18" charset="0"/>
                <a:cs typeface="Times New Roman" pitchFamily="18" charset="0"/>
              </a:rPr>
              <a:t>.</a:t>
            </a:r>
          </a:p>
          <a:p>
            <a:pPr marL="0" indent="0">
              <a:buNone/>
            </a:pP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Imperative </a:t>
            </a:r>
            <a:r>
              <a:rPr lang="en-US" sz="2400" dirty="0">
                <a:latin typeface="Times New Roman" pitchFamily="18" charset="0"/>
                <a:cs typeface="Times New Roman" pitchFamily="18" charset="0"/>
              </a:rPr>
              <a:t>says how to do </a:t>
            </a:r>
            <a:r>
              <a:rPr lang="en-US" sz="2400" dirty="0" smtClean="0">
                <a:latin typeface="Times New Roman" pitchFamily="18" charset="0"/>
                <a:cs typeface="Times New Roman" pitchFamily="18" charset="0"/>
              </a:rPr>
              <a:t>it.</a:t>
            </a:r>
          </a:p>
          <a:p>
            <a:r>
              <a:rPr lang="en-US" sz="2400" dirty="0">
                <a:latin typeface="Times New Roman" pitchFamily="18" charset="0"/>
                <a:cs typeface="Times New Roman" pitchFamily="18" charset="0"/>
              </a:rPr>
              <a:t>D</a:t>
            </a:r>
            <a:r>
              <a:rPr lang="en-US" sz="2400" dirty="0" smtClean="0">
                <a:latin typeface="Times New Roman" pitchFamily="18" charset="0"/>
                <a:cs typeface="Times New Roman" pitchFamily="18" charset="0"/>
              </a:rPr>
              <a:t>eclarative </a:t>
            </a:r>
            <a:r>
              <a:rPr lang="en-US" sz="2400" dirty="0">
                <a:latin typeface="Times New Roman" pitchFamily="18" charset="0"/>
                <a:cs typeface="Times New Roman" pitchFamily="18" charset="0"/>
              </a:rPr>
              <a:t>says what to </a:t>
            </a:r>
            <a:r>
              <a:rPr lang="en-US" sz="2400" dirty="0" smtClean="0">
                <a:latin typeface="Times New Roman" pitchFamily="18" charset="0"/>
                <a:cs typeface="Times New Roman" pitchFamily="18" charset="0"/>
              </a:rPr>
              <a:t>do.</a:t>
            </a:r>
          </a:p>
          <a:p>
            <a:pPr marL="0" indent="0">
              <a:buNone/>
            </a:pP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It just declare the result we want rather how it has be produced</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Ex:-</a:t>
            </a:r>
            <a:r>
              <a:rPr lang="en-IN" sz="2400" dirty="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Prolog</a:t>
            </a:r>
            <a:r>
              <a:rPr lang="en-IN" sz="2400" dirty="0" smtClean="0">
                <a:latin typeface="Times New Roman" pitchFamily="18" charset="0"/>
                <a:cs typeface="Times New Roman" pitchFamily="18" charset="0"/>
              </a:rPr>
              <a:t>, SQL</a:t>
            </a:r>
          </a:p>
          <a:p>
            <a:pPr marL="0" indent="0">
              <a:buNone/>
            </a:pP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sym typeface="Wingdings" pitchFamily="2" charset="2"/>
              </a:rPr>
              <a:t></a:t>
            </a:r>
            <a:r>
              <a:rPr lang="en-IN" sz="2400" dirty="0" smtClean="0">
                <a:latin typeface="Times New Roman" pitchFamily="18" charset="0"/>
                <a:cs typeface="Times New Roman" pitchFamily="18" charset="0"/>
              </a:rPr>
              <a:t>select </a:t>
            </a:r>
            <a:r>
              <a:rPr lang="en-IN" sz="2400" dirty="0">
                <a:latin typeface="Times New Roman" pitchFamily="18" charset="0"/>
                <a:cs typeface="Times New Roman" pitchFamily="18" charset="0"/>
              </a:rPr>
              <a:t>name from vegetables;</a:t>
            </a:r>
          </a:p>
        </p:txBody>
      </p:sp>
    </p:spTree>
    <p:extLst>
      <p:ext uri="{BB962C8B-B14F-4D97-AF65-F5344CB8AC3E}">
        <p14:creationId xmlns:p14="http://schemas.microsoft.com/office/powerpoint/2010/main" val="143682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Categories </a:t>
            </a:r>
            <a:r>
              <a:rPr lang="en-US" sz="4000" dirty="0">
                <a:latin typeface="Times New Roman" pitchFamily="18" charset="0"/>
                <a:cs typeface="Times New Roman" pitchFamily="18" charset="0"/>
              </a:rPr>
              <a:t>of Imperative programming </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Imperative programming is divided into three broad categories: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Procedural programming </a:t>
            </a:r>
            <a:r>
              <a:rPr lang="en-US" sz="2400" dirty="0" smtClean="0">
                <a:latin typeface="Times New Roman" pitchFamily="18" charset="0"/>
                <a:cs typeface="Times New Roman" pitchFamily="18" charset="0"/>
              </a:rPr>
              <a:t>paradigm</a:t>
            </a:r>
          </a:p>
          <a:p>
            <a:pPr marL="0" indent="0">
              <a:buNone/>
            </a:pPr>
            <a:r>
              <a:rPr lang="en-US" sz="2400" dirty="0">
                <a:latin typeface="Times New Roman" pitchFamily="18" charset="0"/>
                <a:cs typeface="Times New Roman" pitchFamily="18" charset="0"/>
              </a:rPr>
              <a:t>2. Object oriented </a:t>
            </a:r>
            <a:r>
              <a:rPr lang="en-US" sz="2400" dirty="0" smtClean="0">
                <a:latin typeface="Times New Roman" pitchFamily="18" charset="0"/>
                <a:cs typeface="Times New Roman" pitchFamily="18" charset="0"/>
              </a:rPr>
              <a:t>programming</a:t>
            </a:r>
          </a:p>
          <a:p>
            <a:pPr marL="0" indent="0">
              <a:buNone/>
            </a:pPr>
            <a:r>
              <a:rPr lang="en-US" sz="2400" dirty="0">
                <a:latin typeface="Times New Roman" pitchFamily="18" charset="0"/>
                <a:cs typeface="Times New Roman" pitchFamily="18" charset="0"/>
              </a:rPr>
              <a:t>3. Parallel processing approach</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1568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Procedural </a:t>
            </a:r>
            <a:r>
              <a:rPr lang="en-US" dirty="0">
                <a:latin typeface="Times New Roman" pitchFamily="18" charset="0"/>
                <a:cs typeface="Times New Roman" pitchFamily="18" charset="0"/>
              </a:rPr>
              <a:t>Paradigm</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normAutofit fontScale="92500"/>
          </a:bodyPr>
          <a:lstStyle/>
          <a:p>
            <a:r>
              <a:rPr lang="en-US" sz="2400" dirty="0" smtClean="0">
                <a:latin typeface="Times New Roman" pitchFamily="18" charset="0"/>
                <a:cs typeface="Times New Roman" pitchFamily="18" charset="0"/>
              </a:rPr>
              <a:t>It emphasizes </a:t>
            </a:r>
            <a:r>
              <a:rPr lang="en-US" sz="2400" dirty="0">
                <a:latin typeface="Times New Roman" pitchFamily="18" charset="0"/>
                <a:cs typeface="Times New Roman" pitchFamily="18" charset="0"/>
              </a:rPr>
              <a:t>on </a:t>
            </a:r>
            <a:r>
              <a:rPr lang="en-US" sz="2400" dirty="0" smtClean="0">
                <a:latin typeface="Times New Roman" pitchFamily="18" charset="0"/>
                <a:cs typeface="Times New Roman" pitchFamily="18" charset="0"/>
              </a:rPr>
              <a:t>procedure.</a:t>
            </a:r>
          </a:p>
          <a:p>
            <a:r>
              <a:rPr lang="en-US" sz="2400" dirty="0" smtClean="0">
                <a:latin typeface="Times New Roman" pitchFamily="18" charset="0"/>
                <a:cs typeface="Times New Roman" pitchFamily="18" charset="0"/>
              </a:rPr>
              <a:t>There is no much </a:t>
            </a:r>
            <a:r>
              <a:rPr lang="en-US" sz="2400" dirty="0">
                <a:latin typeface="Times New Roman" pitchFamily="18" charset="0"/>
                <a:cs typeface="Times New Roman" pitchFamily="18" charset="0"/>
              </a:rPr>
              <a:t>difference between procedural and imperative </a:t>
            </a:r>
            <a:r>
              <a:rPr lang="en-US" sz="2400" dirty="0" smtClean="0">
                <a:latin typeface="Times New Roman" pitchFamily="18" charset="0"/>
                <a:cs typeface="Times New Roman" pitchFamily="18" charset="0"/>
              </a:rPr>
              <a:t>approach.</a:t>
            </a:r>
          </a:p>
          <a:p>
            <a:r>
              <a:rPr lang="en-US" sz="2400" dirty="0" smtClean="0">
                <a:latin typeface="Times New Roman" pitchFamily="18" charset="0"/>
                <a:cs typeface="Times New Roman" pitchFamily="18" charset="0"/>
              </a:rPr>
              <a:t>Procedures </a:t>
            </a:r>
            <a:r>
              <a:rPr lang="en-US" sz="2400" dirty="0">
                <a:latin typeface="Times New Roman" pitchFamily="18" charset="0"/>
                <a:cs typeface="Times New Roman" pitchFamily="18" charset="0"/>
              </a:rPr>
              <a:t>also known as routines, subroutines, or functions, simply contain a series of computational steps to be carried out. </a:t>
            </a: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Advantages </a:t>
            </a:r>
            <a:r>
              <a:rPr lang="en-IN" sz="2400" b="1" dirty="0">
                <a:latin typeface="Times New Roman" pitchFamily="18" charset="0"/>
                <a:cs typeface="Times New Roman" pitchFamily="18" charset="0"/>
              </a:rPr>
              <a:t>of Procedural Programming:</a:t>
            </a:r>
          </a:p>
          <a:p>
            <a:pPr marL="0" indent="0">
              <a:buNone/>
            </a:pPr>
            <a:r>
              <a:rPr lang="en-US" sz="2400" dirty="0" smtClean="0">
                <a:latin typeface="Times New Roman" pitchFamily="18" charset="0"/>
                <a:cs typeface="Times New Roman" pitchFamily="18" charset="0"/>
                <a:sym typeface="Wingdings" pitchFamily="2" charset="2"/>
              </a:rPr>
              <a:t></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code becomes reusable.</a:t>
            </a:r>
          </a:p>
          <a:p>
            <a:pPr marL="0" indent="0">
              <a:buNone/>
            </a:pPr>
            <a:r>
              <a:rPr lang="en-US" sz="2400" dirty="0" smtClean="0">
                <a:latin typeface="Times New Roman" pitchFamily="18" charset="0"/>
                <a:cs typeface="Times New Roman" pitchFamily="18" charset="0"/>
                <a:sym typeface="Wingdings" pitchFamily="2" charset="2"/>
              </a:rPr>
              <a:t></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easier to keep track of the control flow.</a:t>
            </a:r>
          </a:p>
          <a:p>
            <a:pPr marL="0" indent="0">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Examples :- C, C++, Java , PHP, Pascal </a:t>
            </a:r>
            <a:r>
              <a:rPr lang="en-US" sz="2400" dirty="0" err="1" smtClean="0">
                <a:latin typeface="Times New Roman" pitchFamily="18" charset="0"/>
                <a:cs typeface="Times New Roman" pitchFamily="18" charset="0"/>
              </a:rPr>
              <a:t>etc</a:t>
            </a:r>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9105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IN" sz="4000" dirty="0">
                <a:latin typeface="Times New Roman" pitchFamily="18" charset="0"/>
                <a:cs typeface="Times New Roman" pitchFamily="18" charset="0"/>
              </a:rPr>
              <a:t>Object-Oriented Programming</a:t>
            </a:r>
            <a:endParaRPr lang="en-IN" sz="4000" dirty="0"/>
          </a:p>
        </p:txBody>
      </p:sp>
      <p:sp>
        <p:nvSpPr>
          <p:cNvPr id="3" name="Content Placeholder 2"/>
          <p:cNvSpPr>
            <a:spLocks noGrp="1"/>
          </p:cNvSpPr>
          <p:nvPr>
            <p:ph idx="1"/>
          </p:nvPr>
        </p:nvSpPr>
        <p:spPr>
          <a:xfrm>
            <a:off x="457200" y="1295400"/>
            <a:ext cx="8229600" cy="5105400"/>
          </a:xfrm>
        </p:spPr>
        <p:txBody>
          <a:bodyPr>
            <a:noAutofit/>
          </a:bodyPr>
          <a:lstStyle/>
          <a:p>
            <a:r>
              <a:rPr lang="en-US" sz="2400" dirty="0" smtClean="0">
                <a:latin typeface="Times New Roman" pitchFamily="18" charset="0"/>
                <a:cs typeface="Times New Roman" pitchFamily="18" charset="0"/>
              </a:rPr>
              <a:t>It is </a:t>
            </a:r>
            <a:r>
              <a:rPr lang="en-US" sz="2400" dirty="0">
                <a:latin typeface="Times New Roman" pitchFamily="18" charset="0"/>
                <a:cs typeface="Times New Roman" pitchFamily="18" charset="0"/>
              </a:rPr>
              <a:t>based on the concept of </a:t>
            </a:r>
            <a:r>
              <a:rPr lang="en-US" sz="2400" b="1" dirty="0">
                <a:latin typeface="Times New Roman" pitchFamily="18" charset="0"/>
                <a:cs typeface="Times New Roman" pitchFamily="18" charset="0"/>
              </a:rPr>
              <a:t>objects. </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object can be any </a:t>
            </a:r>
            <a:r>
              <a:rPr lang="en-US" sz="2400" b="1" dirty="0">
                <a:latin typeface="Times New Roman" pitchFamily="18" charset="0"/>
                <a:cs typeface="Times New Roman" pitchFamily="18" charset="0"/>
              </a:rPr>
              <a:t>real-world entity</a:t>
            </a:r>
            <a:r>
              <a:rPr lang="en-US" sz="2400" b="1"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More </a:t>
            </a:r>
            <a:r>
              <a:rPr lang="en-US" sz="2400" dirty="0">
                <a:latin typeface="Times New Roman" pitchFamily="18" charset="0"/>
                <a:cs typeface="Times New Roman" pitchFamily="18" charset="0"/>
              </a:rPr>
              <a:t>emphasis is on data rather </a:t>
            </a:r>
            <a:r>
              <a:rPr lang="en-US" sz="2400" dirty="0" smtClean="0">
                <a:latin typeface="Times New Roman" pitchFamily="18" charset="0"/>
                <a:cs typeface="Times New Roman" pitchFamily="18" charset="0"/>
              </a:rPr>
              <a:t>than procedure.</a:t>
            </a:r>
          </a:p>
          <a:p>
            <a:r>
              <a:rPr lang="en-US" sz="2400" dirty="0">
                <a:latin typeface="Times New Roman" pitchFamily="18" charset="0"/>
                <a:cs typeface="Times New Roman" pitchFamily="18" charset="0"/>
              </a:rPr>
              <a:t>It can handle almost all kind of real life problems which are today in scenario.</a:t>
            </a:r>
            <a:endParaRPr lang="en-US" sz="2400" dirty="0" smtClean="0">
              <a:latin typeface="Times New Roman" pitchFamily="18" charset="0"/>
              <a:cs typeface="Times New Roman" pitchFamily="18" charset="0"/>
            </a:endParaRPr>
          </a:p>
          <a:p>
            <a:pPr lvl="0"/>
            <a:r>
              <a:rPr lang="en-US" sz="2400" dirty="0" smtClean="0">
                <a:solidFill>
                  <a:srgbClr val="222222"/>
                </a:solidFill>
                <a:latin typeface="Times New Roman" pitchFamily="18" charset="0"/>
                <a:cs typeface="Times New Roman" pitchFamily="18" charset="0"/>
              </a:rPr>
              <a:t>That </a:t>
            </a:r>
            <a:r>
              <a:rPr lang="en-US" sz="2400" dirty="0">
                <a:solidFill>
                  <a:srgbClr val="222222"/>
                </a:solidFill>
                <a:latin typeface="Times New Roman" pitchFamily="18" charset="0"/>
                <a:cs typeface="Times New Roman" pitchFamily="18" charset="0"/>
              </a:rPr>
              <a:t>provides many benefits such as –</a:t>
            </a:r>
          </a:p>
          <a:p>
            <a:pPr marL="0" lvl="0" indent="0">
              <a:buNone/>
            </a:pPr>
            <a:r>
              <a:rPr lang="en-US" sz="2400" dirty="0">
                <a:solidFill>
                  <a:srgbClr val="222222"/>
                </a:solidFill>
                <a:latin typeface="Times New Roman" pitchFamily="18" charset="0"/>
                <a:cs typeface="Times New Roman" pitchFamily="18" charset="0"/>
              </a:rPr>
              <a:t>	</a:t>
            </a:r>
            <a:r>
              <a:rPr lang="en-US" sz="2400" dirty="0">
                <a:solidFill>
                  <a:srgbClr val="222222"/>
                </a:solidFill>
                <a:latin typeface="Times New Roman" pitchFamily="18" charset="0"/>
                <a:cs typeface="Times New Roman" pitchFamily="18" charset="0"/>
                <a:sym typeface="Wingdings" pitchFamily="2" charset="2"/>
              </a:rPr>
              <a:t>Reusability through I</a:t>
            </a:r>
            <a:r>
              <a:rPr lang="en-US" sz="2400" dirty="0">
                <a:solidFill>
                  <a:srgbClr val="222222"/>
                </a:solidFill>
                <a:latin typeface="Times New Roman" pitchFamily="18" charset="0"/>
                <a:cs typeface="Times New Roman" pitchFamily="18" charset="0"/>
              </a:rPr>
              <a:t>nheritance</a:t>
            </a:r>
          </a:p>
          <a:p>
            <a:pPr marL="0" lvl="0" indent="0">
              <a:buNone/>
            </a:pPr>
            <a:r>
              <a:rPr lang="en-US" sz="2400" dirty="0">
                <a:solidFill>
                  <a:srgbClr val="222222"/>
                </a:solidFill>
                <a:latin typeface="Times New Roman" pitchFamily="18" charset="0"/>
                <a:cs typeface="Times New Roman" pitchFamily="18" charset="0"/>
              </a:rPr>
              <a:t>	</a:t>
            </a:r>
            <a:r>
              <a:rPr lang="en-US" sz="2400" dirty="0">
                <a:solidFill>
                  <a:srgbClr val="222222"/>
                </a:solidFill>
                <a:latin typeface="Times New Roman" pitchFamily="18" charset="0"/>
                <a:cs typeface="Times New Roman" pitchFamily="18" charset="0"/>
                <a:sym typeface="Wingdings" pitchFamily="2" charset="2"/>
              </a:rPr>
              <a:t>Security through </a:t>
            </a:r>
            <a:r>
              <a:rPr lang="en-US" sz="2400" dirty="0">
                <a:solidFill>
                  <a:srgbClr val="222222"/>
                </a:solidFill>
                <a:latin typeface="Times New Roman" pitchFamily="18" charset="0"/>
                <a:cs typeface="Times New Roman" pitchFamily="18" charset="0"/>
              </a:rPr>
              <a:t>Encapsulation</a:t>
            </a:r>
          </a:p>
          <a:p>
            <a:pPr marL="0" lvl="0" indent="0">
              <a:buNone/>
            </a:pPr>
            <a:r>
              <a:rPr lang="en-US" sz="2400" dirty="0">
                <a:solidFill>
                  <a:srgbClr val="222222"/>
                </a:solidFill>
                <a:latin typeface="Times New Roman" pitchFamily="18" charset="0"/>
                <a:cs typeface="Times New Roman" pitchFamily="18" charset="0"/>
              </a:rPr>
              <a:t>	</a:t>
            </a:r>
            <a:r>
              <a:rPr lang="en-US" sz="2400" dirty="0" smtClean="0">
                <a:solidFill>
                  <a:srgbClr val="222222"/>
                </a:solidFill>
                <a:latin typeface="Times New Roman" pitchFamily="18" charset="0"/>
                <a:cs typeface="Times New Roman" pitchFamily="18" charset="0"/>
                <a:sym typeface="Wingdings" pitchFamily="2" charset="2"/>
              </a:rPr>
              <a:t>Flexibility </a:t>
            </a:r>
            <a:r>
              <a:rPr lang="en-US" sz="2400" dirty="0">
                <a:solidFill>
                  <a:srgbClr val="222222"/>
                </a:solidFill>
                <a:latin typeface="Times New Roman" pitchFamily="18" charset="0"/>
                <a:cs typeface="Times New Roman" pitchFamily="18" charset="0"/>
                <a:sym typeface="Wingdings" pitchFamily="2" charset="2"/>
              </a:rPr>
              <a:t>through P</a:t>
            </a:r>
            <a:r>
              <a:rPr lang="en-US" sz="2400" dirty="0">
                <a:solidFill>
                  <a:srgbClr val="222222"/>
                </a:solidFill>
                <a:latin typeface="Times New Roman" pitchFamily="18" charset="0"/>
                <a:cs typeface="Times New Roman" pitchFamily="18" charset="0"/>
              </a:rPr>
              <a:t>olymorphism</a:t>
            </a:r>
          </a:p>
          <a:p>
            <a:pPr marL="0" lvl="0" indent="0">
              <a:buNone/>
            </a:pPr>
            <a:r>
              <a:rPr lang="en-US" sz="2400" dirty="0">
                <a:solidFill>
                  <a:srgbClr val="222222"/>
                </a:solidFill>
                <a:latin typeface="Times New Roman" pitchFamily="18" charset="0"/>
                <a:cs typeface="Times New Roman" pitchFamily="18" charset="0"/>
              </a:rPr>
              <a:t>	</a:t>
            </a:r>
            <a:r>
              <a:rPr lang="en-US" sz="2400" dirty="0">
                <a:solidFill>
                  <a:srgbClr val="222222"/>
                </a:solidFill>
                <a:latin typeface="Times New Roman" pitchFamily="18" charset="0"/>
                <a:cs typeface="Times New Roman" pitchFamily="18" charset="0"/>
                <a:sym typeface="Wingdings" pitchFamily="2" charset="2"/>
              </a:rPr>
              <a:t>Hiding the </a:t>
            </a:r>
            <a:r>
              <a:rPr lang="en-US" sz="2400" dirty="0" smtClean="0">
                <a:solidFill>
                  <a:srgbClr val="222222"/>
                </a:solidFill>
                <a:latin typeface="Times New Roman" pitchFamily="18" charset="0"/>
                <a:cs typeface="Times New Roman" pitchFamily="18" charset="0"/>
                <a:sym typeface="Wingdings" pitchFamily="2" charset="2"/>
              </a:rPr>
              <a:t>complexity or hiding implementation details 		through </a:t>
            </a:r>
            <a:r>
              <a:rPr lang="en-US" sz="2400" dirty="0">
                <a:solidFill>
                  <a:srgbClr val="222222"/>
                </a:solidFill>
                <a:latin typeface="Times New Roman" pitchFamily="18" charset="0"/>
                <a:cs typeface="Times New Roman" pitchFamily="18" charset="0"/>
                <a:sym typeface="Wingdings" pitchFamily="2" charset="2"/>
              </a:rPr>
              <a:t>Abstraction</a:t>
            </a:r>
          </a:p>
          <a:p>
            <a:r>
              <a:rPr lang="en-US" sz="2400" dirty="0" smtClean="0">
                <a:latin typeface="Times New Roman" pitchFamily="18" charset="0"/>
                <a:cs typeface="Times New Roman" pitchFamily="18" charset="0"/>
              </a:rPr>
              <a:t>EX Languages:- C++, Java and Python, </a:t>
            </a:r>
            <a:r>
              <a:rPr lang="en-US" sz="2400" dirty="0" err="1" smtClean="0">
                <a:latin typeface="Times New Roman" pitchFamily="18" charset="0"/>
                <a:cs typeface="Times New Roman" pitchFamily="18" charset="0"/>
              </a:rPr>
              <a:t>simula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smalltalk</a:t>
            </a:r>
            <a:endParaRPr lang="en-US" sz="24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07339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3623</TotalTime>
  <Words>1248</Words>
  <Application>Microsoft Office PowerPoint</Application>
  <PresentationFormat>On-screen Show (4:3)</PresentationFormat>
  <Paragraphs>245</Paragraphs>
  <Slides>35</Slides>
  <Notes>14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Object-Oriented Thinking</vt:lpstr>
      <vt:lpstr>Different paradigms for problem solving</vt:lpstr>
      <vt:lpstr> Programming paradigms  </vt:lpstr>
      <vt:lpstr>  Primary programming paradigms.  </vt:lpstr>
      <vt:lpstr>An Imperative programming paradigm</vt:lpstr>
      <vt:lpstr> Declarative programming Paradigm </vt:lpstr>
      <vt:lpstr>Categories of Imperative programming </vt:lpstr>
      <vt:lpstr> Procedural Paradigm </vt:lpstr>
      <vt:lpstr>Object-Oriented Programming</vt:lpstr>
      <vt:lpstr>Parallel processing approach</vt:lpstr>
      <vt:lpstr>Categories of Declarative programming paradigm</vt:lpstr>
      <vt:lpstr>Functional Paradigm</vt:lpstr>
      <vt:lpstr> Logical Paradigm    </vt:lpstr>
      <vt:lpstr>Database/Data driven programming approach</vt:lpstr>
      <vt:lpstr>Need for OOP paradigm</vt:lpstr>
      <vt:lpstr>Features of OOP Language</vt:lpstr>
      <vt:lpstr>Class</vt:lpstr>
      <vt:lpstr>Example of Class</vt:lpstr>
      <vt:lpstr>Object</vt:lpstr>
      <vt:lpstr>Encapsulation</vt:lpstr>
      <vt:lpstr>Abstraction</vt:lpstr>
      <vt:lpstr>Polymorphism</vt:lpstr>
      <vt:lpstr>   contd…</vt:lpstr>
      <vt:lpstr>Inheritance</vt:lpstr>
      <vt:lpstr>    contd…</vt:lpstr>
      <vt:lpstr>   contd..</vt:lpstr>
      <vt:lpstr>Single Inheritance</vt:lpstr>
      <vt:lpstr>Multilevel Inheritance</vt:lpstr>
      <vt:lpstr> Multiple Inheritance </vt:lpstr>
      <vt:lpstr>Hybrid Inheritance</vt:lpstr>
      <vt:lpstr>Hierarchical Inheritance</vt:lpstr>
      <vt:lpstr>Differences between OOP and Procedure oriented programming</vt:lpstr>
      <vt:lpstr>    contd…</vt:lpstr>
      <vt:lpstr>Relation of Data &amp; Functions in POP</vt:lpstr>
      <vt:lpstr>Relation of Data &amp; Functions in OOP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196</cp:revision>
  <dcterms:created xsi:type="dcterms:W3CDTF">2020-08-09T18:50:24Z</dcterms:created>
  <dcterms:modified xsi:type="dcterms:W3CDTF">2020-08-24T18:38:05Z</dcterms:modified>
</cp:coreProperties>
</file>