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75D8-1B40-414C-9F74-AB0C49571E9C}" type="datetimeFigureOut">
              <a:rPr lang="en-US" smtClean="0"/>
              <a:t>07-Sep-20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A378-84DA-46C6-BB16-DB1703DB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9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32E9-9A21-4050-8513-87EAF5D9A693}" type="datetime1">
              <a:rPr lang="en-US" smtClean="0"/>
              <a:t>07-Sep-20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89D-51EE-44F2-91C6-0A4A4802FE04}" type="datetime1">
              <a:rPr lang="en-US" smtClean="0"/>
              <a:t>07-Sep-20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3310" y="1389379"/>
            <a:ext cx="3338195" cy="383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1870" y="1377950"/>
            <a:ext cx="3012440" cy="387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8B0B-FF18-4CA4-8F4E-685B5280EDCD}" type="datetime1">
              <a:rPr lang="en-US" smtClean="0"/>
              <a:t>07-Sep-20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0CA3-535D-4D37-9D51-98F760C4F74B}" type="datetime1">
              <a:rPr lang="en-US" smtClean="0"/>
              <a:t>07-Sep-20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5B2C-D16E-427D-9F1A-2F189850D08D}" type="datetime1">
              <a:rPr lang="en-US" smtClean="0"/>
              <a:t>07-Sep-20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4089" y="497840"/>
            <a:ext cx="46494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170939"/>
            <a:ext cx="7675245" cy="2288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0759-600A-4CCF-B401-7C90AA8737F0}" type="datetime1">
              <a:rPr lang="en-US" smtClean="0"/>
              <a:t>07-Sep-20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niLK022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niLK022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niLK022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niLK022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niLK022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niLK022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niLK022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AniLK02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497840"/>
            <a:ext cx="4184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Control</a:t>
            </a:r>
            <a:r>
              <a:rPr spc="-295" dirty="0"/>
              <a:t> </a:t>
            </a:r>
            <a:r>
              <a:rPr spc="-16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82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099820"/>
            <a:ext cx="7578090" cy="4876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45" dirty="0">
                <a:latin typeface="Arial"/>
                <a:cs typeface="Arial"/>
              </a:rPr>
              <a:t>Programs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10" dirty="0">
                <a:latin typeface="Arial"/>
                <a:cs typeface="Arial"/>
              </a:rPr>
              <a:t>written </a:t>
            </a:r>
            <a:r>
              <a:rPr sz="2400" spc="-125" dirty="0">
                <a:latin typeface="Arial"/>
                <a:cs typeface="Arial"/>
              </a:rPr>
              <a:t>using </a:t>
            </a:r>
            <a:r>
              <a:rPr sz="2400" spc="-40" dirty="0">
                <a:latin typeface="Arial"/>
                <a:cs typeface="Arial"/>
              </a:rPr>
              <a:t>three </a:t>
            </a:r>
            <a:r>
              <a:rPr sz="2400" spc="-145" dirty="0">
                <a:latin typeface="Arial"/>
                <a:cs typeface="Arial"/>
              </a:rPr>
              <a:t>basic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structures</a:t>
            </a:r>
            <a:endParaRPr sz="24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200" dirty="0">
                <a:latin typeface="Arial"/>
                <a:cs typeface="Arial"/>
              </a:rPr>
              <a:t>Sequence</a:t>
            </a:r>
            <a:endParaRPr sz="2800" dirty="0">
              <a:latin typeface="Arial"/>
              <a:cs typeface="Arial"/>
            </a:endParaRPr>
          </a:p>
          <a:p>
            <a:pPr marL="812165" marR="142240" lvl="1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812800" algn="l"/>
              </a:tabLst>
            </a:pP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40" dirty="0">
                <a:solidFill>
                  <a:srgbClr val="0000FF"/>
                </a:solidFill>
                <a:latin typeface="Arial"/>
                <a:cs typeface="Arial"/>
              </a:rPr>
              <a:t>sequence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30" dirty="0">
                <a:latin typeface="Arial"/>
                <a:cs typeface="Arial"/>
              </a:rPr>
              <a:t>series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75" dirty="0">
                <a:latin typeface="Arial"/>
                <a:cs typeface="Arial"/>
              </a:rPr>
              <a:t>statements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5" dirty="0">
                <a:latin typeface="Arial"/>
                <a:cs typeface="Arial"/>
              </a:rPr>
              <a:t>execute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one  </a:t>
            </a:r>
            <a:r>
              <a:rPr sz="2400" spc="-20" dirty="0">
                <a:latin typeface="Arial"/>
                <a:cs typeface="Arial"/>
              </a:rPr>
              <a:t>after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another</a:t>
            </a:r>
            <a:endParaRPr sz="24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75" dirty="0">
                <a:latin typeface="Arial"/>
                <a:cs typeface="Arial"/>
              </a:rPr>
              <a:t>Repetition(loop </a:t>
            </a:r>
            <a:r>
              <a:rPr sz="2800" spc="-20" dirty="0">
                <a:latin typeface="Arial"/>
                <a:cs typeface="Arial"/>
              </a:rPr>
              <a:t>or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iteration)</a:t>
            </a:r>
            <a:endParaRPr sz="2800" dirty="0">
              <a:latin typeface="Arial"/>
              <a:cs typeface="Arial"/>
            </a:endParaRPr>
          </a:p>
          <a:p>
            <a:pPr marL="812165" marR="5080" lvl="1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812800" algn="l"/>
              </a:tabLst>
            </a:pP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repetition </a:t>
            </a: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(looping)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repeat </a:t>
            </a:r>
            <a:r>
              <a:rPr sz="2400" spc="-80" dirty="0">
                <a:latin typeface="Arial"/>
                <a:cs typeface="Arial"/>
              </a:rPr>
              <a:t>statements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while  </a:t>
            </a:r>
            <a:r>
              <a:rPr sz="2400" spc="-60" dirty="0">
                <a:latin typeface="Arial"/>
                <a:cs typeface="Arial"/>
              </a:rPr>
              <a:t>certain </a:t>
            </a:r>
            <a:r>
              <a:rPr sz="2400" spc="-70" dirty="0">
                <a:latin typeface="Arial"/>
                <a:cs typeface="Arial"/>
              </a:rPr>
              <a:t>conditions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met.</a:t>
            </a:r>
            <a:endParaRPr sz="240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412750" algn="l"/>
              </a:tabLst>
            </a:pPr>
            <a:r>
              <a:rPr sz="2800" spc="-120" dirty="0">
                <a:latin typeface="Arial"/>
                <a:cs typeface="Arial"/>
              </a:rPr>
              <a:t>Selection(branching)</a:t>
            </a:r>
            <a:endParaRPr sz="2800" dirty="0">
              <a:latin typeface="Arial"/>
              <a:cs typeface="Arial"/>
            </a:endParaRPr>
          </a:p>
          <a:p>
            <a:pPr marL="812165" marR="1071880" lvl="1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812800" algn="l"/>
              </a:tabLst>
            </a:pP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selection 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(branch)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execute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different  </a:t>
            </a:r>
            <a:r>
              <a:rPr sz="2400" spc="-80" dirty="0">
                <a:latin typeface="Arial"/>
                <a:cs typeface="Arial"/>
              </a:rPr>
              <a:t>statements </a:t>
            </a:r>
            <a:r>
              <a:rPr sz="2400" spc="-100" dirty="0">
                <a:latin typeface="Arial"/>
                <a:cs typeface="Arial"/>
              </a:rPr>
              <a:t>depending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60" dirty="0">
                <a:latin typeface="Arial"/>
                <a:cs typeface="Arial"/>
              </a:rPr>
              <a:t>certain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conditions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40" dirty="0">
                <a:latin typeface="Arial"/>
                <a:cs typeface="Arial"/>
              </a:rPr>
              <a:t>Called </a:t>
            </a:r>
            <a:r>
              <a:rPr sz="2400" spc="-35" dirty="0">
                <a:latin typeface="Arial"/>
                <a:cs typeface="Arial"/>
              </a:rPr>
              <a:t>control </a:t>
            </a:r>
            <a:r>
              <a:rPr sz="2400" spc="-70" dirty="0">
                <a:latin typeface="Arial"/>
                <a:cs typeface="Arial"/>
              </a:rPr>
              <a:t>structures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90" dirty="0">
                <a:latin typeface="Arial"/>
                <a:cs typeface="Arial"/>
              </a:rPr>
              <a:t>logic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structures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5689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8309" y="623570"/>
            <a:ext cx="1311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60" dirty="0"/>
              <a:t>if</a:t>
            </a:r>
            <a:r>
              <a:rPr sz="4000" spc="-280" dirty="0"/>
              <a:t> </a:t>
            </a:r>
            <a:r>
              <a:rPr sz="4000" spc="-10" dirty="0"/>
              <a:t>flow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43400" y="3195320"/>
            <a:ext cx="4191000" cy="368300"/>
          </a:xfrm>
          <a:custGeom>
            <a:avLst/>
            <a:gdLst/>
            <a:ahLst/>
            <a:cxnLst/>
            <a:rect l="l" t="t" r="r" b="b"/>
            <a:pathLst>
              <a:path w="4191000" h="368300">
                <a:moveTo>
                  <a:pt x="0" y="0"/>
                </a:moveTo>
                <a:lnTo>
                  <a:pt x="4191000" y="0"/>
                </a:lnTo>
                <a:lnTo>
                  <a:pt x="4191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3400" y="3195320"/>
            <a:ext cx="41910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837" y="3043237"/>
            <a:ext cx="2066925" cy="771525"/>
            <a:chOff x="604837" y="3043237"/>
            <a:chExt cx="2066925" cy="771525"/>
          </a:xfrm>
        </p:grpSpPr>
        <p:sp>
          <p:nvSpPr>
            <p:cNvPr id="6" name="object 6"/>
            <p:cNvSpPr/>
            <p:nvPr/>
          </p:nvSpPr>
          <p:spPr>
            <a:xfrm>
              <a:off x="609600" y="30480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7430" y="0"/>
                  </a:moveTo>
                  <a:lnTo>
                    <a:pt x="0" y="381000"/>
                  </a:lnTo>
                  <a:lnTo>
                    <a:pt x="1027430" y="762000"/>
                  </a:lnTo>
                  <a:lnTo>
                    <a:pt x="2057400" y="381000"/>
                  </a:lnTo>
                  <a:lnTo>
                    <a:pt x="102743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30480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7430" y="0"/>
                  </a:lnTo>
                  <a:lnTo>
                    <a:pt x="2057400" y="381000"/>
                  </a:lnTo>
                  <a:lnTo>
                    <a:pt x="1027430" y="762000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6050" y="3279140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(</a:t>
            </a:r>
            <a:r>
              <a:rPr sz="1800" spc="-560" dirty="0">
                <a:latin typeface="Arial"/>
                <a:cs typeface="Arial"/>
              </a:rPr>
              <a:t>…</a:t>
            </a:r>
            <a:r>
              <a:rPr sz="1800" spc="-5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51939" y="2599689"/>
            <a:ext cx="7243445" cy="1982470"/>
            <a:chOff x="1551939" y="2599689"/>
            <a:chExt cx="7243445" cy="1982470"/>
          </a:xfrm>
        </p:grpSpPr>
        <p:sp>
          <p:nvSpPr>
            <p:cNvPr id="10" name="object 10"/>
            <p:cNvSpPr/>
            <p:nvPr/>
          </p:nvSpPr>
          <p:spPr>
            <a:xfrm>
              <a:off x="2667000" y="3384549"/>
              <a:ext cx="1516380" cy="44450"/>
            </a:xfrm>
            <a:custGeom>
              <a:avLst/>
              <a:gdLst/>
              <a:ahLst/>
              <a:cxnLst/>
              <a:rect l="l" t="t" r="r" b="b"/>
              <a:pathLst>
                <a:path w="1516379" h="44450">
                  <a:moveTo>
                    <a:pt x="0" y="44450"/>
                  </a:moveTo>
                  <a:lnTo>
                    <a:pt x="151637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9410" y="3299459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0" y="0"/>
                  </a:moveTo>
                  <a:lnTo>
                    <a:pt x="5079" y="171450"/>
                  </a:lnTo>
                  <a:lnTo>
                    <a:pt x="173989" y="80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299" y="3810000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0" y="2971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3209" y="40957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90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82950" y="3379469"/>
              <a:ext cx="5483860" cy="1116330"/>
            </a:xfrm>
            <a:custGeom>
              <a:avLst/>
              <a:gdLst/>
              <a:ahLst/>
              <a:cxnLst/>
              <a:rect l="l" t="t" r="r" b="b"/>
              <a:pathLst>
                <a:path w="5483859" h="1116329">
                  <a:moveTo>
                    <a:pt x="5251450" y="0"/>
                  </a:moveTo>
                  <a:lnTo>
                    <a:pt x="5483859" y="0"/>
                  </a:lnTo>
                  <a:lnTo>
                    <a:pt x="5483859" y="1116329"/>
                  </a:lnTo>
                  <a:lnTo>
                    <a:pt x="0" y="111632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2929" y="4409439"/>
              <a:ext cx="172720" cy="172720"/>
            </a:xfrm>
            <a:custGeom>
              <a:avLst/>
              <a:gdLst/>
              <a:ahLst/>
              <a:cxnLst/>
              <a:rect l="l" t="t" r="r" b="b"/>
              <a:pathLst>
                <a:path w="172720" h="172720">
                  <a:moveTo>
                    <a:pt x="172719" y="0"/>
                  </a:moveTo>
                  <a:lnTo>
                    <a:pt x="0" y="86360"/>
                  </a:lnTo>
                  <a:lnTo>
                    <a:pt x="172719" y="172720"/>
                  </a:lnTo>
                  <a:lnTo>
                    <a:pt x="172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8299" y="2599689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0"/>
                  </a:moveTo>
                  <a:lnTo>
                    <a:pt x="0" y="28828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51939" y="287654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20" y="0"/>
                  </a:moveTo>
                  <a:lnTo>
                    <a:pt x="0" y="0"/>
                  </a:lnTo>
                  <a:lnTo>
                    <a:pt x="86359" y="17145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71139" y="3418840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4839" y="3768090"/>
            <a:ext cx="46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fa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950" y="623570"/>
            <a:ext cx="1229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60" dirty="0"/>
              <a:t>if</a:t>
            </a:r>
            <a:r>
              <a:rPr sz="4000" spc="-290" dirty="0"/>
              <a:t> </a:t>
            </a:r>
            <a:r>
              <a:rPr sz="4000" spc="-225" dirty="0"/>
              <a:t>else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5640" y="1278890"/>
            <a:ext cx="4417695" cy="9525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68300" marR="17780" indent="-342900">
              <a:lnSpc>
                <a:spcPts val="3460"/>
              </a:lnSpc>
              <a:spcBef>
                <a:spcPts val="530"/>
              </a:spcBef>
              <a:tabLst>
                <a:tab pos="367665" algn="l"/>
              </a:tabLst>
            </a:pPr>
            <a:r>
              <a:rPr sz="4800" spc="-3052" baseline="5208" dirty="0">
                <a:latin typeface="UnDotum"/>
                <a:cs typeface="UnDotum"/>
              </a:rPr>
              <a:t>	</a:t>
            </a: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(condition)statement1  </a:t>
            </a:r>
            <a:r>
              <a:rPr sz="3200" spc="-180" dirty="0">
                <a:latin typeface="Arial"/>
                <a:cs typeface="Arial"/>
              </a:rPr>
              <a:t>else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statement2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514600"/>
            <a:ext cx="6019800" cy="1894839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(x==100)</a:t>
            </a:r>
            <a:endParaRPr sz="2800">
              <a:latin typeface="Courier New"/>
              <a:cs typeface="Courier New"/>
            </a:endParaRPr>
          </a:p>
          <a:p>
            <a:pPr marL="89535" marR="2294890">
              <a:lnSpc>
                <a:spcPct val="110700"/>
              </a:lnSpc>
            </a:pP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cout&lt;&lt;“x is</a:t>
            </a:r>
            <a:r>
              <a:rPr sz="2800" b="1" spc="-95" dirty="0">
                <a:solidFill>
                  <a:srgbClr val="FF0E0E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100”;  </a:t>
            </a: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2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360"/>
              </a:spcBef>
            </a:pP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cout&lt;&lt;“x is not</a:t>
            </a:r>
            <a:r>
              <a:rPr sz="2800" b="1" spc="-35" dirty="0">
                <a:solidFill>
                  <a:srgbClr val="FF0E0E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100”;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580" y="4453890"/>
            <a:ext cx="7670165" cy="1604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 marR="30480" indent="-302260">
              <a:lnSpc>
                <a:spcPct val="100699"/>
              </a:lnSpc>
              <a:spcBef>
                <a:spcPts val="90"/>
              </a:spcBef>
              <a:buClr>
                <a:srgbClr val="7F007F"/>
              </a:buClr>
              <a:buSzPct val="75510"/>
              <a:buFont typeface="UnDotum"/>
              <a:buChar char=""/>
              <a:tabLst>
                <a:tab pos="340360" algn="l"/>
              </a:tabLst>
            </a:pPr>
            <a:r>
              <a:rPr sz="2450" dirty="0">
                <a:latin typeface="Arial"/>
                <a:cs typeface="Arial"/>
              </a:rPr>
              <a:t>If</a:t>
            </a:r>
            <a:r>
              <a:rPr sz="2450" spc="-12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the</a:t>
            </a:r>
            <a:r>
              <a:rPr sz="2450" spc="-130" dirty="0">
                <a:latin typeface="Arial"/>
                <a:cs typeface="Arial"/>
              </a:rPr>
              <a:t> </a:t>
            </a:r>
            <a:r>
              <a:rPr sz="2450" spc="-60" dirty="0">
                <a:latin typeface="Arial"/>
                <a:cs typeface="Arial"/>
              </a:rPr>
              <a:t>statement1</a:t>
            </a:r>
            <a:r>
              <a:rPr sz="2450" spc="-130" dirty="0">
                <a:latin typeface="Arial"/>
                <a:cs typeface="Arial"/>
              </a:rPr>
              <a:t> </a:t>
            </a:r>
            <a:r>
              <a:rPr sz="2450" spc="-125" dirty="0">
                <a:latin typeface="Arial"/>
                <a:cs typeface="Arial"/>
              </a:rPr>
              <a:t>is </a:t>
            </a:r>
            <a:r>
              <a:rPr sz="2450" spc="-25" dirty="0">
                <a:latin typeface="Arial"/>
                <a:cs typeface="Arial"/>
              </a:rPr>
              <a:t>true,</a:t>
            </a:r>
            <a:r>
              <a:rPr sz="2450" spc="-135" dirty="0">
                <a:latin typeface="Arial"/>
                <a:cs typeface="Arial"/>
              </a:rPr>
              <a:t> </a:t>
            </a:r>
            <a:r>
              <a:rPr sz="2450" spc="-40" dirty="0">
                <a:latin typeface="Arial"/>
                <a:cs typeface="Arial"/>
              </a:rPr>
              <a:t>then</a:t>
            </a:r>
            <a:r>
              <a:rPr sz="2450" spc="-13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print</a:t>
            </a:r>
            <a:r>
              <a:rPr sz="2450" spc="-120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out</a:t>
            </a:r>
            <a:r>
              <a:rPr sz="2450" spc="-125" dirty="0">
                <a:latin typeface="Arial"/>
                <a:cs typeface="Arial"/>
              </a:rPr>
              <a:t> </a:t>
            </a:r>
            <a:r>
              <a:rPr sz="2450" spc="-75" dirty="0">
                <a:latin typeface="Arial"/>
                <a:cs typeface="Arial"/>
              </a:rPr>
              <a:t>on</a:t>
            </a:r>
            <a:r>
              <a:rPr sz="2450" spc="-13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the</a:t>
            </a:r>
            <a:r>
              <a:rPr sz="2450" spc="-130" dirty="0">
                <a:latin typeface="Arial"/>
                <a:cs typeface="Arial"/>
              </a:rPr>
              <a:t> screen</a:t>
            </a:r>
            <a:r>
              <a:rPr sz="2450" spc="-55" dirty="0">
                <a:latin typeface="Arial"/>
                <a:cs typeface="Arial"/>
              </a:rPr>
              <a:t> </a:t>
            </a:r>
            <a:r>
              <a:rPr sz="2450" b="1" spc="-235" dirty="0">
                <a:latin typeface="Arial"/>
                <a:cs typeface="Arial"/>
              </a:rPr>
              <a:t>x</a:t>
            </a:r>
            <a:r>
              <a:rPr sz="2450" b="1" spc="-135" dirty="0">
                <a:latin typeface="Arial"/>
                <a:cs typeface="Arial"/>
              </a:rPr>
              <a:t> </a:t>
            </a:r>
            <a:r>
              <a:rPr sz="2450" b="1" spc="-235" dirty="0">
                <a:latin typeface="Arial"/>
                <a:cs typeface="Arial"/>
              </a:rPr>
              <a:t>is  </a:t>
            </a:r>
            <a:r>
              <a:rPr sz="2450" b="1" spc="-120" dirty="0">
                <a:latin typeface="Arial"/>
                <a:cs typeface="Arial"/>
              </a:rPr>
              <a:t>100</a:t>
            </a:r>
            <a:endParaRPr sz="2450">
              <a:latin typeface="Arial"/>
              <a:cs typeface="Arial"/>
            </a:endParaRPr>
          </a:p>
          <a:p>
            <a:pPr marL="339725" marR="30480" indent="-302260">
              <a:lnSpc>
                <a:spcPct val="100699"/>
              </a:lnSpc>
              <a:spcBef>
                <a:spcPts val="595"/>
              </a:spcBef>
              <a:buClr>
                <a:srgbClr val="7F007F"/>
              </a:buClr>
              <a:buSzPct val="75510"/>
              <a:buFont typeface="UnDotum"/>
              <a:buChar char=""/>
              <a:tabLst>
                <a:tab pos="340360" algn="l"/>
              </a:tabLst>
            </a:pPr>
            <a:r>
              <a:rPr sz="2450" dirty="0">
                <a:latin typeface="Arial"/>
                <a:cs typeface="Arial"/>
              </a:rPr>
              <a:t>If</a:t>
            </a:r>
            <a:r>
              <a:rPr sz="2450" spc="-125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the</a:t>
            </a:r>
            <a:r>
              <a:rPr sz="2450" spc="-130" dirty="0">
                <a:latin typeface="Arial"/>
                <a:cs typeface="Arial"/>
              </a:rPr>
              <a:t> </a:t>
            </a:r>
            <a:r>
              <a:rPr sz="2450" spc="-60" dirty="0">
                <a:latin typeface="Arial"/>
                <a:cs typeface="Arial"/>
              </a:rPr>
              <a:t>statement2</a:t>
            </a:r>
            <a:r>
              <a:rPr sz="2450" spc="-130" dirty="0">
                <a:latin typeface="Arial"/>
                <a:cs typeface="Arial"/>
              </a:rPr>
              <a:t> </a:t>
            </a:r>
            <a:r>
              <a:rPr sz="2450" spc="-125" dirty="0">
                <a:latin typeface="Arial"/>
                <a:cs typeface="Arial"/>
              </a:rPr>
              <a:t>is </a:t>
            </a:r>
            <a:r>
              <a:rPr sz="2450" spc="-25" dirty="0">
                <a:latin typeface="Arial"/>
                <a:cs typeface="Arial"/>
              </a:rPr>
              <a:t>true,</a:t>
            </a:r>
            <a:r>
              <a:rPr sz="2450" spc="-135" dirty="0">
                <a:latin typeface="Arial"/>
                <a:cs typeface="Arial"/>
              </a:rPr>
              <a:t> </a:t>
            </a:r>
            <a:r>
              <a:rPr sz="2450" spc="-40" dirty="0">
                <a:latin typeface="Arial"/>
                <a:cs typeface="Arial"/>
              </a:rPr>
              <a:t>then</a:t>
            </a:r>
            <a:r>
              <a:rPr sz="2450" spc="-13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print</a:t>
            </a:r>
            <a:r>
              <a:rPr sz="2450" spc="-120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out</a:t>
            </a:r>
            <a:r>
              <a:rPr sz="2450" spc="-125" dirty="0">
                <a:latin typeface="Arial"/>
                <a:cs typeface="Arial"/>
              </a:rPr>
              <a:t> </a:t>
            </a:r>
            <a:r>
              <a:rPr sz="2450" spc="-75" dirty="0">
                <a:latin typeface="Arial"/>
                <a:cs typeface="Arial"/>
              </a:rPr>
              <a:t>on</a:t>
            </a:r>
            <a:r>
              <a:rPr sz="2450" spc="-130" dirty="0">
                <a:latin typeface="Arial"/>
                <a:cs typeface="Arial"/>
              </a:rPr>
              <a:t> </a:t>
            </a:r>
            <a:r>
              <a:rPr sz="2450" spc="-25" dirty="0">
                <a:latin typeface="Arial"/>
                <a:cs typeface="Arial"/>
              </a:rPr>
              <a:t>the</a:t>
            </a:r>
            <a:r>
              <a:rPr sz="2450" spc="-130" dirty="0">
                <a:latin typeface="Arial"/>
                <a:cs typeface="Arial"/>
              </a:rPr>
              <a:t> screen</a:t>
            </a:r>
            <a:r>
              <a:rPr sz="2450" spc="-55" dirty="0">
                <a:latin typeface="Arial"/>
                <a:cs typeface="Arial"/>
              </a:rPr>
              <a:t> </a:t>
            </a:r>
            <a:r>
              <a:rPr sz="2450" b="1" spc="-235" dirty="0">
                <a:latin typeface="Arial"/>
                <a:cs typeface="Arial"/>
              </a:rPr>
              <a:t>x</a:t>
            </a:r>
            <a:r>
              <a:rPr sz="2450" b="1" spc="-135" dirty="0">
                <a:latin typeface="Arial"/>
                <a:cs typeface="Arial"/>
              </a:rPr>
              <a:t> </a:t>
            </a:r>
            <a:r>
              <a:rPr sz="2450" b="1" spc="-235" dirty="0">
                <a:latin typeface="Arial"/>
                <a:cs typeface="Arial"/>
              </a:rPr>
              <a:t>is  </a:t>
            </a:r>
            <a:r>
              <a:rPr sz="2450" b="1" spc="-110" dirty="0">
                <a:latin typeface="Arial"/>
                <a:cs typeface="Arial"/>
              </a:rPr>
              <a:t>not</a:t>
            </a:r>
            <a:r>
              <a:rPr sz="2450" b="1" spc="-140" dirty="0">
                <a:latin typeface="Arial"/>
                <a:cs typeface="Arial"/>
              </a:rPr>
              <a:t> </a:t>
            </a:r>
            <a:r>
              <a:rPr sz="2450" b="1" spc="-120" dirty="0">
                <a:latin typeface="Arial"/>
                <a:cs typeface="Arial"/>
              </a:rPr>
              <a:t>100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0950" y="623570"/>
            <a:ext cx="22453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60" dirty="0"/>
              <a:t>if </a:t>
            </a:r>
            <a:r>
              <a:rPr sz="4000" spc="-225" dirty="0"/>
              <a:t>else</a:t>
            </a:r>
            <a:r>
              <a:rPr sz="4000" spc="-555" dirty="0"/>
              <a:t> </a:t>
            </a:r>
            <a:r>
              <a:rPr sz="4000" spc="-10" dirty="0"/>
              <a:t>flow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495800" y="3266440"/>
            <a:ext cx="4191000" cy="368300"/>
          </a:xfrm>
          <a:custGeom>
            <a:avLst/>
            <a:gdLst/>
            <a:ahLst/>
            <a:cxnLst/>
            <a:rect l="l" t="t" r="r" b="b"/>
            <a:pathLst>
              <a:path w="4191000" h="368300">
                <a:moveTo>
                  <a:pt x="0" y="0"/>
                </a:moveTo>
                <a:lnTo>
                  <a:pt x="4191000" y="0"/>
                </a:lnTo>
                <a:lnTo>
                  <a:pt x="4191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95800" y="3266440"/>
            <a:ext cx="41910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237" y="3110547"/>
            <a:ext cx="2066925" cy="771525"/>
            <a:chOff x="757237" y="3110547"/>
            <a:chExt cx="2066925" cy="771525"/>
          </a:xfrm>
        </p:grpSpPr>
        <p:sp>
          <p:nvSpPr>
            <p:cNvPr id="6" name="object 6"/>
            <p:cNvSpPr/>
            <p:nvPr/>
          </p:nvSpPr>
          <p:spPr>
            <a:xfrm>
              <a:off x="762000" y="311531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8700" y="0"/>
                  </a:moveTo>
                  <a:lnTo>
                    <a:pt x="0" y="379729"/>
                  </a:lnTo>
                  <a:lnTo>
                    <a:pt x="1028700" y="762000"/>
                  </a:lnTo>
                  <a:lnTo>
                    <a:pt x="2057400" y="37972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311531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79729"/>
                  </a:moveTo>
                  <a:lnTo>
                    <a:pt x="1028700" y="0"/>
                  </a:lnTo>
                  <a:lnTo>
                    <a:pt x="2057400" y="379729"/>
                  </a:lnTo>
                  <a:lnTo>
                    <a:pt x="1028700" y="762000"/>
                  </a:lnTo>
                  <a:lnTo>
                    <a:pt x="0" y="379729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68450" y="3345179"/>
            <a:ext cx="44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f</a:t>
            </a:r>
            <a:r>
              <a:rPr sz="1800" spc="-15" dirty="0">
                <a:latin typeface="Arial"/>
                <a:cs typeface="Arial"/>
              </a:rPr>
              <a:t>(</a:t>
            </a:r>
            <a:r>
              <a:rPr sz="1800" spc="-560" dirty="0">
                <a:latin typeface="Arial"/>
                <a:cs typeface="Arial"/>
              </a:rPr>
              <a:t>…</a:t>
            </a:r>
            <a:r>
              <a:rPr sz="1800" spc="-5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04339" y="2638425"/>
            <a:ext cx="7242175" cy="2929255"/>
            <a:chOff x="1704339" y="2638425"/>
            <a:chExt cx="7242175" cy="2929255"/>
          </a:xfrm>
        </p:grpSpPr>
        <p:sp>
          <p:nvSpPr>
            <p:cNvPr id="10" name="object 10"/>
            <p:cNvSpPr/>
            <p:nvPr/>
          </p:nvSpPr>
          <p:spPr>
            <a:xfrm>
              <a:off x="2819400" y="3495039"/>
              <a:ext cx="1516380" cy="5080"/>
            </a:xfrm>
            <a:custGeom>
              <a:avLst/>
              <a:gdLst/>
              <a:ahLst/>
              <a:cxnLst/>
              <a:rect l="l" t="t" r="r" b="b"/>
              <a:pathLst>
                <a:path w="1516379" h="5079">
                  <a:moveTo>
                    <a:pt x="0" y="0"/>
                  </a:moveTo>
                  <a:lnTo>
                    <a:pt x="1516379" y="50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3079" y="341375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1270" y="0"/>
                  </a:moveTo>
                  <a:lnTo>
                    <a:pt x="0" y="171450"/>
                  </a:lnTo>
                  <a:lnTo>
                    <a:pt x="172720" y="8636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90699" y="3876039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0" y="2971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4339" y="416178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6360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6619" y="3450590"/>
              <a:ext cx="5481320" cy="2032000"/>
            </a:xfrm>
            <a:custGeom>
              <a:avLst/>
              <a:gdLst/>
              <a:ahLst/>
              <a:cxnLst/>
              <a:rect l="l" t="t" r="r" b="b"/>
              <a:pathLst>
                <a:path w="5481320" h="2032000">
                  <a:moveTo>
                    <a:pt x="5250180" y="0"/>
                  </a:moveTo>
                  <a:lnTo>
                    <a:pt x="5481320" y="0"/>
                  </a:lnTo>
                  <a:lnTo>
                    <a:pt x="5481320" y="2032000"/>
                  </a:lnTo>
                  <a:lnTo>
                    <a:pt x="0" y="203200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6600" y="539622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6360"/>
                  </a:lnTo>
                  <a:lnTo>
                    <a:pt x="171450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0699" y="2667000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19">
                  <a:moveTo>
                    <a:pt x="0" y="0"/>
                  </a:moveTo>
                  <a:lnTo>
                    <a:pt x="0" y="28702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4339" y="2942590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19">
                  <a:moveTo>
                    <a:pt x="171450" y="0"/>
                  </a:moveTo>
                  <a:lnTo>
                    <a:pt x="0" y="0"/>
                  </a:lnTo>
                  <a:lnTo>
                    <a:pt x="86360" y="1727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800" y="4333240"/>
            <a:ext cx="2971800" cy="3683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100" dirty="0">
                <a:latin typeface="Arial"/>
                <a:cs typeface="Arial"/>
              </a:rPr>
              <a:t>else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04339" y="4701540"/>
            <a:ext cx="172720" cy="546100"/>
            <a:chOff x="1704339" y="4701540"/>
            <a:chExt cx="172720" cy="546100"/>
          </a:xfrm>
        </p:grpSpPr>
        <p:sp>
          <p:nvSpPr>
            <p:cNvPr id="20" name="object 20"/>
            <p:cNvSpPr/>
            <p:nvPr/>
          </p:nvSpPr>
          <p:spPr>
            <a:xfrm>
              <a:off x="1790699" y="4701540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60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4339" y="5076190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20" y="0"/>
                  </a:moveTo>
                  <a:lnTo>
                    <a:pt x="0" y="0"/>
                  </a:lnTo>
                  <a:lnTo>
                    <a:pt x="86360" y="17145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23539" y="3495040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0729" y="3799840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960" y="265429"/>
            <a:ext cx="36074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/>
              <a:t>Statement</a:t>
            </a:r>
            <a:r>
              <a:rPr sz="4000" spc="-270" dirty="0"/>
              <a:t> </a:t>
            </a:r>
            <a:r>
              <a:rPr sz="4000" spc="-260" dirty="0"/>
              <a:t>Blocks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8030" y="1080770"/>
            <a:ext cx="1276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400" dirty="0">
                <a:latin typeface="UnDotum"/>
                <a:cs typeface="UnDotum"/>
              </a:rPr>
              <a:t></a:t>
            </a:r>
            <a:endParaRPr sz="22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510" y="1108709"/>
            <a:ext cx="7593965" cy="89661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630"/>
              </a:spcBef>
            </a:pPr>
            <a:r>
              <a:rPr sz="2200" spc="-5" dirty="0">
                <a:latin typeface="Arial"/>
                <a:cs typeface="Arial"/>
              </a:rPr>
              <a:t>If </a:t>
            </a:r>
            <a:r>
              <a:rPr sz="2200" spc="-75" dirty="0">
                <a:latin typeface="Arial"/>
                <a:cs typeface="Arial"/>
              </a:rPr>
              <a:t>we </a:t>
            </a:r>
            <a:r>
              <a:rPr sz="2200" spc="-40" dirty="0">
                <a:latin typeface="Arial"/>
                <a:cs typeface="Arial"/>
              </a:rPr>
              <a:t>want </a:t>
            </a:r>
            <a:r>
              <a:rPr sz="2200" spc="-60" dirty="0">
                <a:latin typeface="Arial"/>
                <a:cs typeface="Arial"/>
              </a:rPr>
              <a:t>more </a:t>
            </a:r>
            <a:r>
              <a:rPr sz="2200" spc="-50" dirty="0">
                <a:latin typeface="Arial"/>
                <a:cs typeface="Arial"/>
              </a:rPr>
              <a:t>than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single </a:t>
            </a:r>
            <a:r>
              <a:rPr sz="2200" spc="-40" dirty="0">
                <a:latin typeface="Arial"/>
                <a:cs typeface="Arial"/>
              </a:rPr>
              <a:t>instruction </a:t>
            </a:r>
            <a:r>
              <a:rPr sz="2200" spc="-120" dirty="0">
                <a:latin typeface="Arial"/>
                <a:cs typeface="Arial"/>
              </a:rPr>
              <a:t>is </a:t>
            </a:r>
            <a:r>
              <a:rPr sz="2200" spc="-95" dirty="0">
                <a:latin typeface="Arial"/>
                <a:cs typeface="Arial"/>
              </a:rPr>
              <a:t>executed, </a:t>
            </a:r>
            <a:r>
              <a:rPr sz="2200" spc="-75" dirty="0">
                <a:latin typeface="Arial"/>
                <a:cs typeface="Arial"/>
              </a:rPr>
              <a:t>we </a:t>
            </a:r>
            <a:r>
              <a:rPr sz="2200" spc="-70" dirty="0">
                <a:latin typeface="Arial"/>
                <a:cs typeface="Arial"/>
              </a:rPr>
              <a:t>must  </a:t>
            </a:r>
            <a:r>
              <a:rPr sz="2200" spc="-75" dirty="0">
                <a:latin typeface="Arial"/>
                <a:cs typeface="Arial"/>
              </a:rPr>
              <a:t>group </a:t>
            </a:r>
            <a:r>
              <a:rPr sz="2200" spc="-45" dirty="0">
                <a:latin typeface="Arial"/>
                <a:cs typeface="Arial"/>
              </a:rPr>
              <a:t>them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35" dirty="0">
                <a:latin typeface="Arial"/>
                <a:cs typeface="Arial"/>
              </a:rPr>
              <a:t>in </a:t>
            </a:r>
            <a:r>
              <a:rPr sz="2200" spc="-170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block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75" dirty="0">
                <a:latin typeface="Arial"/>
                <a:cs typeface="Arial"/>
              </a:rPr>
              <a:t>statements </a:t>
            </a:r>
            <a:r>
              <a:rPr sz="2200" spc="-95" dirty="0">
                <a:latin typeface="Arial"/>
                <a:cs typeface="Arial"/>
              </a:rPr>
              <a:t>by </a:t>
            </a:r>
            <a:r>
              <a:rPr sz="2200" spc="-114" dirty="0">
                <a:latin typeface="Arial"/>
                <a:cs typeface="Arial"/>
              </a:rPr>
              <a:t>using </a:t>
            </a:r>
            <a:r>
              <a:rPr sz="2200" spc="-65" dirty="0">
                <a:latin typeface="Arial"/>
                <a:cs typeface="Arial"/>
              </a:rPr>
              <a:t>curly </a:t>
            </a:r>
            <a:r>
              <a:rPr sz="2200" spc="-100" dirty="0">
                <a:latin typeface="Arial"/>
                <a:cs typeface="Arial"/>
              </a:rPr>
              <a:t>brackets  </a:t>
            </a:r>
            <a:r>
              <a:rPr sz="2200" spc="-35" dirty="0">
                <a:latin typeface="Arial"/>
                <a:cs typeface="Arial"/>
              </a:rPr>
              <a:t>(</a:t>
            </a:r>
            <a:r>
              <a:rPr sz="2200" b="1" spc="-35" dirty="0">
                <a:solidFill>
                  <a:srgbClr val="FF0E0E"/>
                </a:solidFill>
                <a:latin typeface="Courier New"/>
                <a:cs typeface="Courier New"/>
              </a:rPr>
              <a:t>{</a:t>
            </a:r>
            <a:r>
              <a:rPr sz="2200" b="1" spc="-35" dirty="0">
                <a:latin typeface="Courier New"/>
                <a:cs typeface="Courier New"/>
              </a:rPr>
              <a:t>…</a:t>
            </a:r>
            <a:r>
              <a:rPr sz="2200" b="1" spc="-35" dirty="0">
                <a:solidFill>
                  <a:srgbClr val="FF0E0E"/>
                </a:solidFill>
                <a:latin typeface="Courier New"/>
                <a:cs typeface="Courier New"/>
              </a:rPr>
              <a:t>}</a:t>
            </a:r>
            <a:r>
              <a:rPr sz="2200" spc="-3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667000"/>
            <a:ext cx="6019800" cy="246507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5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E0E"/>
                </a:solidFill>
                <a:latin typeface="Courier New"/>
                <a:cs typeface="Courier New"/>
              </a:rPr>
              <a:t>(x&gt;0)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FF0E0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3855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latin typeface="Courier New"/>
                <a:cs typeface="Courier New"/>
              </a:rPr>
              <a:t>cout&lt;&lt;“x is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positive”;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FF0E0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219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FF0E0E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3855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latin typeface="Courier New"/>
                <a:cs typeface="Courier New"/>
              </a:rPr>
              <a:t>cout&lt;&lt;“x is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negative”;</a:t>
            </a:r>
            <a:endParaRPr sz="1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FF0E0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71520" y="6449526"/>
            <a:ext cx="2597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https://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www.facebook.com/AniLK0221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089" y="265429"/>
            <a:ext cx="4320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0" dirty="0"/>
              <a:t>Nested </a:t>
            </a:r>
            <a:r>
              <a:rPr sz="4000" spc="60" dirty="0"/>
              <a:t>if</a:t>
            </a:r>
            <a:r>
              <a:rPr sz="4000" spc="-270" dirty="0"/>
              <a:t> </a:t>
            </a:r>
            <a:r>
              <a:rPr sz="4000" spc="-130" dirty="0"/>
              <a:t>statements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4230" y="1294129"/>
            <a:ext cx="628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9" dirty="0">
                <a:latin typeface="UnDotum"/>
                <a:cs typeface="UnDotum"/>
              </a:rPr>
              <a:t></a:t>
            </a:r>
            <a:endParaRPr sz="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800" spc="-509" dirty="0">
                <a:latin typeface="UnDotum"/>
                <a:cs typeface="UnDotum"/>
              </a:rPr>
              <a:t></a:t>
            </a:r>
            <a:endParaRPr sz="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69" y="1304290"/>
            <a:ext cx="507428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latin typeface="Arial"/>
                <a:cs typeface="Arial"/>
              </a:rPr>
              <a:t>When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if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statement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occurs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in</a:t>
            </a:r>
            <a:r>
              <a:rPr sz="800" spc="-25" dirty="0">
                <a:latin typeface="Arial"/>
                <a:cs typeface="Arial"/>
              </a:rPr>
              <a:t> another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if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statement, </a:t>
            </a:r>
            <a:r>
              <a:rPr sz="800" spc="-20" dirty="0">
                <a:latin typeface="Arial"/>
                <a:cs typeface="Arial"/>
              </a:rPr>
              <a:t>then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such</a:t>
            </a:r>
            <a:r>
              <a:rPr sz="800" spc="-25" dirty="0">
                <a:latin typeface="Arial"/>
                <a:cs typeface="Arial"/>
              </a:rPr>
              <a:t> type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of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if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statement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is </a:t>
            </a:r>
            <a:r>
              <a:rPr sz="800" spc="-35" dirty="0">
                <a:latin typeface="Arial"/>
                <a:cs typeface="Arial"/>
              </a:rPr>
              <a:t>called nested </a:t>
            </a:r>
            <a:r>
              <a:rPr sz="800" spc="10" dirty="0">
                <a:latin typeface="Arial"/>
                <a:cs typeface="Arial"/>
              </a:rPr>
              <a:t>if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statement.  </a:t>
            </a:r>
            <a:r>
              <a:rPr sz="800" spc="10" dirty="0">
                <a:latin typeface="Arial"/>
                <a:cs typeface="Arial"/>
              </a:rPr>
              <a:t>if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(condition1)</a:t>
            </a:r>
            <a:endParaRPr sz="8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sz="800" spc="10" dirty="0">
                <a:latin typeface="Arial"/>
                <a:cs typeface="Arial"/>
              </a:rPr>
              <a:t>if</a:t>
            </a:r>
            <a:r>
              <a:rPr sz="800" spc="-11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(condition2)</a:t>
            </a:r>
            <a:endParaRPr sz="800">
              <a:latin typeface="Arial"/>
              <a:cs typeface="Arial"/>
            </a:endParaRPr>
          </a:p>
          <a:p>
            <a:pPr marL="332740" marR="4197350">
              <a:lnSpc>
                <a:spcPct val="79200"/>
              </a:lnSpc>
              <a:spcBef>
                <a:spcPts val="209"/>
              </a:spcBef>
            </a:pPr>
            <a:r>
              <a:rPr sz="800" spc="-95" dirty="0">
                <a:latin typeface="Arial"/>
                <a:cs typeface="Arial"/>
              </a:rPr>
              <a:t>s</a:t>
            </a:r>
            <a:r>
              <a:rPr sz="800" spc="45" dirty="0">
                <a:latin typeface="Arial"/>
                <a:cs typeface="Arial"/>
              </a:rPr>
              <a:t>t</a:t>
            </a:r>
            <a:r>
              <a:rPr sz="800" spc="-70" dirty="0">
                <a:latin typeface="Arial"/>
                <a:cs typeface="Arial"/>
              </a:rPr>
              <a:t>a</a:t>
            </a:r>
            <a:r>
              <a:rPr sz="800" spc="45" dirty="0">
                <a:latin typeface="Arial"/>
                <a:cs typeface="Arial"/>
              </a:rPr>
              <a:t>t</a:t>
            </a:r>
            <a:r>
              <a:rPr sz="800" spc="-60" dirty="0">
                <a:latin typeface="Arial"/>
                <a:cs typeface="Arial"/>
              </a:rPr>
              <a:t>e</a:t>
            </a:r>
            <a:r>
              <a:rPr sz="800" spc="-20" dirty="0">
                <a:latin typeface="Arial"/>
                <a:cs typeface="Arial"/>
              </a:rPr>
              <a:t>m</a:t>
            </a:r>
            <a:r>
              <a:rPr sz="800" spc="-50" dirty="0">
                <a:latin typeface="Arial"/>
                <a:cs typeface="Arial"/>
              </a:rPr>
              <a:t>e</a:t>
            </a:r>
            <a:r>
              <a:rPr sz="800" spc="-40" dirty="0">
                <a:latin typeface="Arial"/>
                <a:cs typeface="Arial"/>
              </a:rPr>
              <a:t>n</a:t>
            </a:r>
            <a:r>
              <a:rPr sz="800" spc="45" dirty="0">
                <a:latin typeface="Arial"/>
                <a:cs typeface="Arial"/>
              </a:rPr>
              <a:t>t</a:t>
            </a:r>
            <a:r>
              <a:rPr sz="800" spc="-25" dirty="0">
                <a:latin typeface="Arial"/>
                <a:cs typeface="Arial"/>
              </a:rPr>
              <a:t>-</a:t>
            </a:r>
            <a:r>
              <a:rPr sz="800" spc="-40" dirty="0">
                <a:latin typeface="Arial"/>
                <a:cs typeface="Arial"/>
              </a:rPr>
              <a:t>1</a:t>
            </a:r>
            <a:r>
              <a:rPr sz="800" spc="-10" dirty="0">
                <a:latin typeface="Arial"/>
                <a:cs typeface="Arial"/>
              </a:rPr>
              <a:t>;  </a:t>
            </a:r>
            <a:r>
              <a:rPr sz="800" spc="-50" dirty="0">
                <a:latin typeface="Arial"/>
                <a:cs typeface="Arial"/>
              </a:rPr>
              <a:t>else</a:t>
            </a:r>
            <a:endParaRPr sz="800">
              <a:latin typeface="Arial"/>
              <a:cs typeface="Arial"/>
            </a:endParaRPr>
          </a:p>
          <a:p>
            <a:pPr marL="12700" marR="4516755">
              <a:lnSpc>
                <a:spcPct val="100000"/>
              </a:lnSpc>
              <a:spcBef>
                <a:spcPts val="10"/>
              </a:spcBef>
            </a:pPr>
            <a:r>
              <a:rPr sz="800" spc="-85" dirty="0">
                <a:latin typeface="Arial"/>
                <a:cs typeface="Arial"/>
              </a:rPr>
              <a:t>s</a:t>
            </a:r>
            <a:r>
              <a:rPr sz="800" spc="35" dirty="0">
                <a:latin typeface="Arial"/>
                <a:cs typeface="Arial"/>
              </a:rPr>
              <a:t>t</a:t>
            </a:r>
            <a:r>
              <a:rPr sz="800" spc="-70" dirty="0">
                <a:latin typeface="Arial"/>
                <a:cs typeface="Arial"/>
              </a:rPr>
              <a:t>a</a:t>
            </a:r>
            <a:r>
              <a:rPr sz="800" spc="45" dirty="0">
                <a:latin typeface="Arial"/>
                <a:cs typeface="Arial"/>
              </a:rPr>
              <a:t>t</a:t>
            </a:r>
            <a:r>
              <a:rPr sz="800" spc="-60" dirty="0">
                <a:latin typeface="Arial"/>
                <a:cs typeface="Arial"/>
              </a:rPr>
              <a:t>e</a:t>
            </a:r>
            <a:r>
              <a:rPr sz="800" spc="-20" dirty="0">
                <a:latin typeface="Arial"/>
                <a:cs typeface="Arial"/>
              </a:rPr>
              <a:t>m</a:t>
            </a:r>
            <a:r>
              <a:rPr sz="800" spc="-5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-5" dirty="0">
                <a:latin typeface="Arial"/>
                <a:cs typeface="Arial"/>
              </a:rPr>
              <a:t>t</a:t>
            </a:r>
            <a:r>
              <a:rPr sz="800" spc="-25" dirty="0">
                <a:latin typeface="Arial"/>
                <a:cs typeface="Arial"/>
              </a:rPr>
              <a:t>-</a:t>
            </a:r>
            <a:r>
              <a:rPr sz="800" spc="-40" dirty="0">
                <a:latin typeface="Arial"/>
                <a:cs typeface="Arial"/>
              </a:rPr>
              <a:t>2</a:t>
            </a:r>
            <a:r>
              <a:rPr sz="800" spc="-10" dirty="0">
                <a:latin typeface="Arial"/>
                <a:cs typeface="Arial"/>
              </a:rPr>
              <a:t>;  </a:t>
            </a:r>
            <a:r>
              <a:rPr sz="800" spc="-50" dirty="0">
                <a:latin typeface="Arial"/>
                <a:cs typeface="Arial"/>
              </a:rPr>
              <a:t>else  </a:t>
            </a:r>
            <a:r>
              <a:rPr sz="800" spc="-85" dirty="0">
                <a:latin typeface="Arial"/>
                <a:cs typeface="Arial"/>
              </a:rPr>
              <a:t>s</a:t>
            </a:r>
            <a:r>
              <a:rPr sz="800" spc="35" dirty="0">
                <a:latin typeface="Arial"/>
                <a:cs typeface="Arial"/>
              </a:rPr>
              <a:t>t</a:t>
            </a:r>
            <a:r>
              <a:rPr sz="800" spc="-70" dirty="0">
                <a:latin typeface="Arial"/>
                <a:cs typeface="Arial"/>
              </a:rPr>
              <a:t>a</a:t>
            </a:r>
            <a:r>
              <a:rPr sz="800" spc="45" dirty="0">
                <a:latin typeface="Arial"/>
                <a:cs typeface="Arial"/>
              </a:rPr>
              <a:t>t</a:t>
            </a:r>
            <a:r>
              <a:rPr sz="800" spc="-60" dirty="0">
                <a:latin typeface="Arial"/>
                <a:cs typeface="Arial"/>
              </a:rPr>
              <a:t>e</a:t>
            </a:r>
            <a:r>
              <a:rPr sz="800" spc="-20" dirty="0">
                <a:latin typeface="Arial"/>
                <a:cs typeface="Arial"/>
              </a:rPr>
              <a:t>m</a:t>
            </a:r>
            <a:r>
              <a:rPr sz="800" spc="-50" dirty="0">
                <a:latin typeface="Arial"/>
                <a:cs typeface="Arial"/>
              </a:rPr>
              <a:t>e</a:t>
            </a:r>
            <a:r>
              <a:rPr sz="800" spc="5" dirty="0">
                <a:latin typeface="Arial"/>
                <a:cs typeface="Arial"/>
              </a:rPr>
              <a:t>n</a:t>
            </a:r>
            <a:r>
              <a:rPr sz="800" spc="-5" dirty="0">
                <a:latin typeface="Arial"/>
                <a:cs typeface="Arial"/>
              </a:rPr>
              <a:t>t</a:t>
            </a:r>
            <a:r>
              <a:rPr sz="800" spc="-25" dirty="0">
                <a:latin typeface="Arial"/>
                <a:cs typeface="Arial"/>
              </a:rPr>
              <a:t>-</a:t>
            </a:r>
            <a:r>
              <a:rPr sz="800" spc="-40" dirty="0">
                <a:latin typeface="Arial"/>
                <a:cs typeface="Arial"/>
              </a:rPr>
              <a:t>3</a:t>
            </a:r>
            <a:r>
              <a:rPr sz="800" spc="-10" dirty="0"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7818" y="676909"/>
            <a:ext cx="202501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10"/>
              </a:lnSpc>
            </a:pPr>
            <a:r>
              <a:rPr sz="3800" spc="-25" dirty="0">
                <a:latin typeface="Arial"/>
                <a:cs typeface="Arial"/>
              </a:rPr>
              <a:t>tate</a:t>
            </a:r>
            <a:r>
              <a:rPr sz="3800" spc="-130" dirty="0">
                <a:latin typeface="Arial"/>
                <a:cs typeface="Arial"/>
              </a:rPr>
              <a:t>m</a:t>
            </a:r>
            <a:r>
              <a:rPr sz="3800" spc="-175" dirty="0">
                <a:latin typeface="Arial"/>
                <a:cs typeface="Arial"/>
              </a:rPr>
              <a:t>e</a:t>
            </a:r>
            <a:r>
              <a:rPr sz="3800" spc="-165" dirty="0">
                <a:latin typeface="Arial"/>
                <a:cs typeface="Arial"/>
              </a:rPr>
              <a:t>n</a:t>
            </a:r>
            <a:r>
              <a:rPr sz="3800" spc="-105" dirty="0">
                <a:latin typeface="Arial"/>
                <a:cs typeface="Arial"/>
              </a:rPr>
              <a:t>ts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830" y="993140"/>
            <a:ext cx="13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25" dirty="0">
                <a:latin typeface="UnDotum"/>
                <a:cs typeface="UnDotum"/>
              </a:rPr>
              <a:t>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3310" y="1023620"/>
            <a:ext cx="239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80" dirty="0">
                <a:latin typeface="Arial"/>
                <a:cs typeface="Arial"/>
              </a:rPr>
              <a:t>program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" algn="just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statement </a:t>
            </a:r>
            <a:r>
              <a:rPr spc="-95" dirty="0"/>
              <a:t>if(a&gt;c) </a:t>
            </a:r>
            <a:r>
              <a:rPr spc="-125" dirty="0"/>
              <a:t>is</a:t>
            </a:r>
            <a:r>
              <a:rPr spc="-305" dirty="0"/>
              <a:t> </a:t>
            </a:r>
            <a:r>
              <a:rPr spc="-95" dirty="0"/>
              <a:t>nested  </a:t>
            </a:r>
            <a:r>
              <a:rPr spc="10" dirty="0"/>
              <a:t>with </a:t>
            </a:r>
            <a:r>
              <a:rPr spc="-35" dirty="0"/>
              <a:t>in </a:t>
            </a:r>
            <a:r>
              <a:rPr spc="-30" dirty="0"/>
              <a:t>the</a:t>
            </a:r>
            <a:r>
              <a:rPr spc="-375" dirty="0"/>
              <a:t> </a:t>
            </a:r>
            <a:r>
              <a:rPr spc="-80" dirty="0"/>
              <a:t>if(a&gt;b).</a:t>
            </a:r>
          </a:p>
          <a:p>
            <a:pPr marL="12700" marR="357505" algn="just">
              <a:lnSpc>
                <a:spcPct val="100000"/>
              </a:lnSpc>
              <a:spcBef>
                <a:spcPts val="600"/>
              </a:spcBef>
            </a:pPr>
            <a:r>
              <a:rPr spc="35" dirty="0"/>
              <a:t>if </a:t>
            </a:r>
            <a:r>
              <a:rPr spc="-125" dirty="0"/>
              <a:t>(a&gt;b) is </a:t>
            </a:r>
            <a:r>
              <a:rPr spc="-15" dirty="0"/>
              <a:t>true </a:t>
            </a:r>
            <a:r>
              <a:rPr spc="-65" dirty="0"/>
              <a:t>only</a:t>
            </a:r>
            <a:r>
              <a:rPr spc="-455" dirty="0"/>
              <a:t> </a:t>
            </a:r>
            <a:r>
              <a:rPr spc="-45" dirty="0"/>
              <a:t>then  </a:t>
            </a:r>
            <a:r>
              <a:rPr spc="-30" dirty="0"/>
              <a:t>the </a:t>
            </a:r>
            <a:r>
              <a:rPr spc="-140" dirty="0"/>
              <a:t>second </a:t>
            </a:r>
            <a:r>
              <a:rPr spc="35" dirty="0"/>
              <a:t>if</a:t>
            </a:r>
            <a:r>
              <a:rPr spc="-240" dirty="0"/>
              <a:t> </a:t>
            </a:r>
            <a:r>
              <a:rPr spc="-60" dirty="0"/>
              <a:t>statement  </a:t>
            </a:r>
            <a:r>
              <a:rPr spc="-95" dirty="0"/>
              <a:t>if(a&gt;c) </a:t>
            </a:r>
            <a:r>
              <a:rPr spc="-125" dirty="0"/>
              <a:t>is</a:t>
            </a:r>
            <a:r>
              <a:rPr spc="-180" dirty="0"/>
              <a:t> </a:t>
            </a:r>
            <a:r>
              <a:rPr spc="-95" dirty="0"/>
              <a:t>executed.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If </a:t>
            </a:r>
            <a:r>
              <a:rPr spc="-30" dirty="0"/>
              <a:t>the </a:t>
            </a:r>
            <a:r>
              <a:rPr spc="-5" dirty="0"/>
              <a:t>first </a:t>
            </a:r>
            <a:r>
              <a:rPr spc="35" dirty="0"/>
              <a:t>if </a:t>
            </a:r>
            <a:r>
              <a:rPr spc="-50" dirty="0"/>
              <a:t>condition </a:t>
            </a:r>
            <a:r>
              <a:rPr spc="-120" dirty="0"/>
              <a:t>is  </a:t>
            </a:r>
            <a:r>
              <a:rPr spc="-105" dirty="0"/>
              <a:t>false </a:t>
            </a:r>
            <a:r>
              <a:rPr spc="-40" dirty="0"/>
              <a:t>then </a:t>
            </a:r>
            <a:r>
              <a:rPr spc="-85" dirty="0"/>
              <a:t>program</a:t>
            </a:r>
            <a:r>
              <a:rPr spc="-295" dirty="0"/>
              <a:t> </a:t>
            </a:r>
            <a:r>
              <a:rPr spc="-35" dirty="0"/>
              <a:t>control  </a:t>
            </a:r>
            <a:r>
              <a:rPr spc="-70" dirty="0"/>
              <a:t>shifts </a:t>
            </a:r>
            <a:r>
              <a:rPr spc="30" dirty="0"/>
              <a:t>to </a:t>
            </a:r>
            <a:r>
              <a:rPr spc="-30" dirty="0"/>
              <a:t>the </a:t>
            </a:r>
            <a:r>
              <a:rPr spc="-55" dirty="0"/>
              <a:t>statement  </a:t>
            </a:r>
            <a:r>
              <a:rPr spc="-20" dirty="0"/>
              <a:t>after </a:t>
            </a:r>
            <a:r>
              <a:rPr spc="-95" dirty="0"/>
              <a:t>corresponding </a:t>
            </a:r>
            <a:r>
              <a:rPr spc="-140" dirty="0"/>
              <a:t>else  </a:t>
            </a:r>
            <a:r>
              <a:rPr spc="-55" dirty="0"/>
              <a:t>statement.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830" y="2165350"/>
            <a:ext cx="13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25" dirty="0">
                <a:latin typeface="UnDotum"/>
                <a:cs typeface="UnDotum"/>
              </a:rPr>
              <a:t>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830" y="3338829"/>
            <a:ext cx="13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25" dirty="0">
                <a:latin typeface="UnDotum"/>
                <a:cs typeface="UnDotum"/>
              </a:rPr>
              <a:t></a:t>
            </a:r>
            <a:endParaRPr sz="2400">
              <a:latin typeface="UnDotum"/>
              <a:cs typeface="UnDot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19727" y="909727"/>
            <a:ext cx="4200525" cy="5800725"/>
            <a:chOff x="4719727" y="909727"/>
            <a:chExt cx="4200525" cy="5800725"/>
          </a:xfrm>
        </p:grpSpPr>
        <p:sp>
          <p:nvSpPr>
            <p:cNvPr id="9" name="object 9"/>
            <p:cNvSpPr/>
            <p:nvPr/>
          </p:nvSpPr>
          <p:spPr>
            <a:xfrm>
              <a:off x="4724400" y="914400"/>
              <a:ext cx="4191000" cy="5791200"/>
            </a:xfrm>
            <a:custGeom>
              <a:avLst/>
              <a:gdLst/>
              <a:ahLst/>
              <a:cxnLst/>
              <a:rect l="l" t="t" r="r" b="b"/>
              <a:pathLst>
                <a:path w="4191000" h="5791200">
                  <a:moveTo>
                    <a:pt x="0" y="0"/>
                  </a:moveTo>
                  <a:lnTo>
                    <a:pt x="4191000" y="0"/>
                  </a:lnTo>
                  <a:lnTo>
                    <a:pt x="4191000" y="5791200"/>
                  </a:lnTo>
                  <a:lnTo>
                    <a:pt x="0" y="579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4400" y="914400"/>
              <a:ext cx="4191000" cy="5791200"/>
            </a:xfrm>
            <a:custGeom>
              <a:avLst/>
              <a:gdLst/>
              <a:ahLst/>
              <a:cxnLst/>
              <a:rect l="l" t="t" r="r" b="b"/>
              <a:pathLst>
                <a:path w="4191000" h="5791200">
                  <a:moveTo>
                    <a:pt x="0" y="0"/>
                  </a:moveTo>
                  <a:lnTo>
                    <a:pt x="4191000" y="0"/>
                  </a:lnTo>
                  <a:lnTo>
                    <a:pt x="4191000" y="5791200"/>
                  </a:lnTo>
                  <a:lnTo>
                    <a:pt x="0" y="5791200"/>
                  </a:lnTo>
                  <a:lnTo>
                    <a:pt x="0" y="0"/>
                  </a:lnTo>
                  <a:close/>
                </a:path>
                <a:path w="4191000" h="5791200">
                  <a:moveTo>
                    <a:pt x="0" y="0"/>
                  </a:moveTo>
                  <a:lnTo>
                    <a:pt x="0" y="0"/>
                  </a:lnTo>
                </a:path>
                <a:path w="4191000" h="5791200">
                  <a:moveTo>
                    <a:pt x="4191000" y="5791200"/>
                  </a:moveTo>
                  <a:lnTo>
                    <a:pt x="4191000" y="5791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87929" y="778509"/>
            <a:ext cx="57785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326005" algn="l"/>
              </a:tabLst>
            </a:pPr>
            <a:r>
              <a:rPr sz="5700" spc="-270" baseline="27046" dirty="0"/>
              <a:t>Nested</a:t>
            </a:r>
            <a:r>
              <a:rPr sz="5700" spc="-284" baseline="27046" dirty="0"/>
              <a:t> </a:t>
            </a:r>
            <a:r>
              <a:rPr sz="5700" spc="89" baseline="27046" dirty="0"/>
              <a:t>if</a:t>
            </a:r>
            <a:r>
              <a:rPr sz="5700" spc="-284" baseline="27046" dirty="0"/>
              <a:t> </a:t>
            </a:r>
            <a:r>
              <a:rPr sz="5700" spc="-622" baseline="27046" dirty="0"/>
              <a:t>s	</a:t>
            </a: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(a&gt;=b &amp;&amp;</a:t>
            </a:r>
            <a:r>
              <a:rPr sz="2800" b="1" spc="-85" dirty="0">
                <a:solidFill>
                  <a:srgbClr val="FF0E0E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a&gt;=c)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1520" y="6449526"/>
            <a:ext cx="2597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https://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www.facebook.com/AniLK0221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431165" indent="-129539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cout&lt;&lt;“a</a:t>
            </a:r>
            <a:r>
              <a:rPr spc="-100" dirty="0"/>
              <a:t> </a:t>
            </a:r>
            <a:r>
              <a:rPr spc="-5" dirty="0"/>
              <a:t>is  biggest”;</a:t>
            </a:r>
          </a:p>
          <a:p>
            <a:pPr marL="355600" marR="5080" indent="-342900">
              <a:lnSpc>
                <a:spcPts val="3020"/>
              </a:lnSpc>
              <a:spcBef>
                <a:spcPts val="700"/>
              </a:spcBef>
            </a:pPr>
            <a:r>
              <a:rPr spc="-5" dirty="0"/>
              <a:t>elseif(b&gt;=a</a:t>
            </a:r>
            <a:r>
              <a:rPr spc="-100" dirty="0"/>
              <a:t> </a:t>
            </a:r>
            <a:r>
              <a:rPr spc="-5" dirty="0"/>
              <a:t>&amp;&amp;  b&gt;=c)</a:t>
            </a:r>
          </a:p>
          <a:p>
            <a:pPr marL="355600" marR="644525" indent="-342900">
              <a:lnSpc>
                <a:spcPts val="3020"/>
              </a:lnSpc>
              <a:spcBef>
                <a:spcPts val="700"/>
              </a:spcBef>
            </a:pPr>
            <a:r>
              <a:rPr spc="-5" dirty="0"/>
              <a:t>cout&lt;&lt;“b</a:t>
            </a:r>
            <a:r>
              <a:rPr spc="-100" dirty="0"/>
              <a:t> </a:t>
            </a:r>
            <a:r>
              <a:rPr spc="-5" dirty="0"/>
              <a:t>is  biggest”;</a:t>
            </a:r>
          </a:p>
          <a:p>
            <a:pPr marL="12700" marR="644525">
              <a:lnSpc>
                <a:spcPts val="3720"/>
              </a:lnSpc>
              <a:spcBef>
                <a:spcPts val="140"/>
              </a:spcBef>
            </a:pPr>
            <a:r>
              <a:rPr spc="-5" dirty="0"/>
              <a:t>Else  cout&lt;&lt;“c</a:t>
            </a:r>
            <a:r>
              <a:rPr spc="-100" dirty="0"/>
              <a:t> </a:t>
            </a:r>
            <a:r>
              <a:rPr spc="-5" dirty="0"/>
              <a:t>is</a:t>
            </a:r>
          </a:p>
          <a:p>
            <a:pPr marL="355600">
              <a:lnSpc>
                <a:spcPts val="2835"/>
              </a:lnSpc>
            </a:pPr>
            <a:r>
              <a:rPr spc="-5" dirty="0"/>
              <a:t>biggest”;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829" y="623570"/>
            <a:ext cx="28943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0" dirty="0"/>
              <a:t>Nested </a:t>
            </a:r>
            <a:r>
              <a:rPr sz="4000" spc="60" dirty="0"/>
              <a:t>if</a:t>
            </a:r>
            <a:r>
              <a:rPr sz="4000" spc="-310" dirty="0"/>
              <a:t> </a:t>
            </a:r>
            <a:r>
              <a:rPr sz="4000" spc="-5" dirty="0"/>
              <a:t>flow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419600" y="3347720"/>
            <a:ext cx="4191000" cy="368300"/>
          </a:xfrm>
          <a:custGeom>
            <a:avLst/>
            <a:gdLst/>
            <a:ahLst/>
            <a:cxnLst/>
            <a:rect l="l" t="t" r="r" b="b"/>
            <a:pathLst>
              <a:path w="4191000" h="368300">
                <a:moveTo>
                  <a:pt x="0" y="0"/>
                </a:moveTo>
                <a:lnTo>
                  <a:pt x="4191000" y="0"/>
                </a:lnTo>
                <a:lnTo>
                  <a:pt x="419100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9600" y="3347720"/>
            <a:ext cx="41910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 </a:t>
            </a: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1037" y="3190557"/>
            <a:ext cx="2066925" cy="771525"/>
            <a:chOff x="681037" y="3190557"/>
            <a:chExt cx="2066925" cy="771525"/>
          </a:xfrm>
        </p:grpSpPr>
        <p:sp>
          <p:nvSpPr>
            <p:cNvPr id="6" name="object 6"/>
            <p:cNvSpPr/>
            <p:nvPr/>
          </p:nvSpPr>
          <p:spPr>
            <a:xfrm>
              <a:off x="685800" y="319532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8700" y="0"/>
                  </a:moveTo>
                  <a:lnTo>
                    <a:pt x="0" y="381000"/>
                  </a:lnTo>
                  <a:lnTo>
                    <a:pt x="1028700" y="761999"/>
                  </a:lnTo>
                  <a:lnTo>
                    <a:pt x="2057400" y="3810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319532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8700" y="0"/>
                  </a:lnTo>
                  <a:lnTo>
                    <a:pt x="2057400" y="381000"/>
                  </a:lnTo>
                  <a:lnTo>
                    <a:pt x="1028700" y="761999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1999"/>
                  </a:moveTo>
                  <a:lnTo>
                    <a:pt x="2057400" y="7619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30019" y="3426459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else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1037" y="2719704"/>
            <a:ext cx="8189595" cy="4138295"/>
            <a:chOff x="681037" y="2719704"/>
            <a:chExt cx="8189595" cy="4138295"/>
          </a:xfrm>
        </p:grpSpPr>
        <p:sp>
          <p:nvSpPr>
            <p:cNvPr id="10" name="object 10"/>
            <p:cNvSpPr/>
            <p:nvPr/>
          </p:nvSpPr>
          <p:spPr>
            <a:xfrm>
              <a:off x="2743200" y="3535679"/>
              <a:ext cx="1516380" cy="40640"/>
            </a:xfrm>
            <a:custGeom>
              <a:avLst/>
              <a:gdLst/>
              <a:ahLst/>
              <a:cxnLst/>
              <a:rect l="l" t="t" r="r" b="b"/>
              <a:pathLst>
                <a:path w="1516379" h="40639">
                  <a:moveTo>
                    <a:pt x="0" y="40640"/>
                  </a:moveTo>
                  <a:lnTo>
                    <a:pt x="151637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5609" y="3450589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0" y="0"/>
                  </a:moveTo>
                  <a:lnTo>
                    <a:pt x="5079" y="171450"/>
                  </a:lnTo>
                  <a:lnTo>
                    <a:pt x="173989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4500" y="3957319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0" y="29717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8139" y="424306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20" y="0"/>
                  </a:moveTo>
                  <a:lnTo>
                    <a:pt x="0" y="0"/>
                  </a:lnTo>
                  <a:lnTo>
                    <a:pt x="86360" y="171449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0420" y="3531869"/>
              <a:ext cx="5481320" cy="3249930"/>
            </a:xfrm>
            <a:custGeom>
              <a:avLst/>
              <a:gdLst/>
              <a:ahLst/>
              <a:cxnLst/>
              <a:rect l="l" t="t" r="r" b="b"/>
              <a:pathLst>
                <a:path w="5481320" h="3249929">
                  <a:moveTo>
                    <a:pt x="5250180" y="0"/>
                  </a:moveTo>
                  <a:lnTo>
                    <a:pt x="5481320" y="0"/>
                  </a:lnTo>
                  <a:lnTo>
                    <a:pt x="5481320" y="3249929"/>
                  </a:lnTo>
                  <a:lnTo>
                    <a:pt x="0" y="324992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0400" y="6696709"/>
              <a:ext cx="171450" cy="161290"/>
            </a:xfrm>
            <a:custGeom>
              <a:avLst/>
              <a:gdLst/>
              <a:ahLst/>
              <a:cxnLst/>
              <a:rect l="l" t="t" r="r" b="b"/>
              <a:pathLst>
                <a:path w="171450" h="161290">
                  <a:moveTo>
                    <a:pt x="171450" y="0"/>
                  </a:moveTo>
                  <a:lnTo>
                    <a:pt x="0" y="85090"/>
                  </a:lnTo>
                  <a:lnTo>
                    <a:pt x="151279" y="161290"/>
                  </a:lnTo>
                  <a:lnTo>
                    <a:pt x="171450" y="16129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4500" y="2748279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19">
                  <a:moveTo>
                    <a:pt x="0" y="0"/>
                  </a:moveTo>
                  <a:lnTo>
                    <a:pt x="0" y="28702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8139" y="302386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20" y="0"/>
                  </a:moveTo>
                  <a:lnTo>
                    <a:pt x="0" y="0"/>
                  </a:lnTo>
                  <a:lnTo>
                    <a:pt x="86360" y="17145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4500" y="5176519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79">
                  <a:moveTo>
                    <a:pt x="0" y="0"/>
                  </a:moveTo>
                  <a:lnTo>
                    <a:pt x="0" y="29717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8139" y="546226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20" y="0"/>
                  </a:moveTo>
                  <a:lnTo>
                    <a:pt x="0" y="0"/>
                  </a:lnTo>
                  <a:lnTo>
                    <a:pt x="86360" y="171449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800" y="4414519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8700" y="0"/>
                  </a:moveTo>
                  <a:lnTo>
                    <a:pt x="0" y="380999"/>
                  </a:lnTo>
                  <a:lnTo>
                    <a:pt x="1028700" y="761999"/>
                  </a:lnTo>
                  <a:lnTo>
                    <a:pt x="2057400" y="38099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5800" y="4414519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0999"/>
                  </a:moveTo>
                  <a:lnTo>
                    <a:pt x="1028700" y="0"/>
                  </a:lnTo>
                  <a:lnTo>
                    <a:pt x="2057400" y="380999"/>
                  </a:lnTo>
                  <a:lnTo>
                    <a:pt x="1028700" y="761999"/>
                  </a:lnTo>
                  <a:lnTo>
                    <a:pt x="0" y="380999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1999"/>
                  </a:moveTo>
                  <a:lnTo>
                    <a:pt x="2057400" y="7619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30019" y="4645659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else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if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9600" y="4566920"/>
            <a:ext cx="4191000" cy="368300"/>
          </a:xfrm>
          <a:custGeom>
            <a:avLst/>
            <a:gdLst/>
            <a:ahLst/>
            <a:cxnLst/>
            <a:rect l="l" t="t" r="r" b="b"/>
            <a:pathLst>
              <a:path w="4191000" h="368300">
                <a:moveTo>
                  <a:pt x="0" y="0"/>
                </a:moveTo>
                <a:lnTo>
                  <a:pt x="4191000" y="0"/>
                </a:lnTo>
                <a:lnTo>
                  <a:pt x="419100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19600" y="4566920"/>
            <a:ext cx="41910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 </a:t>
            </a: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600" y="5633720"/>
            <a:ext cx="2971800" cy="3683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160" dirty="0">
                <a:latin typeface="Arial"/>
                <a:cs typeface="Arial"/>
              </a:rPr>
              <a:t>Else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29410" y="2128520"/>
            <a:ext cx="7240905" cy="4729480"/>
            <a:chOff x="1629410" y="2128520"/>
            <a:chExt cx="7240905" cy="4729480"/>
          </a:xfrm>
        </p:grpSpPr>
        <p:sp>
          <p:nvSpPr>
            <p:cNvPr id="27" name="object 27"/>
            <p:cNvSpPr/>
            <p:nvPr/>
          </p:nvSpPr>
          <p:spPr>
            <a:xfrm>
              <a:off x="1714500" y="6002020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607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29410" y="637667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89" y="17144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3200" y="4756150"/>
              <a:ext cx="1516380" cy="39370"/>
            </a:xfrm>
            <a:custGeom>
              <a:avLst/>
              <a:gdLst/>
              <a:ahLst/>
              <a:cxnLst/>
              <a:rect l="l" t="t" r="r" b="b"/>
              <a:pathLst>
                <a:path w="1516379" h="39370">
                  <a:moveTo>
                    <a:pt x="0" y="39369"/>
                  </a:moveTo>
                  <a:lnTo>
                    <a:pt x="151637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45610" y="4669790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0" y="0"/>
                  </a:moveTo>
                  <a:lnTo>
                    <a:pt x="5079" y="171450"/>
                  </a:lnTo>
                  <a:lnTo>
                    <a:pt x="173989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60420" y="4751070"/>
              <a:ext cx="5481320" cy="2030730"/>
            </a:xfrm>
            <a:custGeom>
              <a:avLst/>
              <a:gdLst/>
              <a:ahLst/>
              <a:cxnLst/>
              <a:rect l="l" t="t" r="r" b="b"/>
              <a:pathLst>
                <a:path w="5481320" h="2030729">
                  <a:moveTo>
                    <a:pt x="5250180" y="0"/>
                  </a:moveTo>
                  <a:lnTo>
                    <a:pt x="5481320" y="0"/>
                  </a:lnTo>
                  <a:lnTo>
                    <a:pt x="5481320" y="2030729"/>
                  </a:lnTo>
                  <a:lnTo>
                    <a:pt x="0" y="203072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00400" y="6695440"/>
              <a:ext cx="171450" cy="162560"/>
            </a:xfrm>
            <a:custGeom>
              <a:avLst/>
              <a:gdLst/>
              <a:ahLst/>
              <a:cxnLst/>
              <a:rect l="l" t="t" r="r" b="b"/>
              <a:pathLst>
                <a:path w="171450" h="162559">
                  <a:moveTo>
                    <a:pt x="171450" y="0"/>
                  </a:moveTo>
                  <a:lnTo>
                    <a:pt x="0" y="86359"/>
                  </a:lnTo>
                  <a:lnTo>
                    <a:pt x="151279" y="162559"/>
                  </a:lnTo>
                  <a:lnTo>
                    <a:pt x="171450" y="16255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9600" y="2128520"/>
              <a:ext cx="4191000" cy="368300"/>
            </a:xfrm>
            <a:custGeom>
              <a:avLst/>
              <a:gdLst/>
              <a:ahLst/>
              <a:cxnLst/>
              <a:rect l="l" t="t" r="r" b="b"/>
              <a:pathLst>
                <a:path w="4191000" h="368300">
                  <a:moveTo>
                    <a:pt x="0" y="0"/>
                  </a:moveTo>
                  <a:lnTo>
                    <a:pt x="4191000" y="0"/>
                  </a:lnTo>
                  <a:lnTo>
                    <a:pt x="419100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19600" y="2128520"/>
            <a:ext cx="41910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 </a:t>
            </a: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81037" y="1971357"/>
            <a:ext cx="2066925" cy="771525"/>
            <a:chOff x="681037" y="1971357"/>
            <a:chExt cx="2066925" cy="771525"/>
          </a:xfrm>
        </p:grpSpPr>
        <p:sp>
          <p:nvSpPr>
            <p:cNvPr id="36" name="object 36"/>
            <p:cNvSpPr/>
            <p:nvPr/>
          </p:nvSpPr>
          <p:spPr>
            <a:xfrm>
              <a:off x="685800" y="197612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8700" y="0"/>
                  </a:moveTo>
                  <a:lnTo>
                    <a:pt x="0" y="381000"/>
                  </a:lnTo>
                  <a:lnTo>
                    <a:pt x="1028700" y="762000"/>
                  </a:lnTo>
                  <a:lnTo>
                    <a:pt x="2057400" y="3810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5800" y="197612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8700" y="0"/>
                  </a:lnTo>
                  <a:lnTo>
                    <a:pt x="2057400" y="381000"/>
                  </a:lnTo>
                  <a:lnTo>
                    <a:pt x="1028700" y="762000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40839" y="2207259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45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28139" y="1529080"/>
            <a:ext cx="7242175" cy="5328920"/>
            <a:chOff x="1628139" y="1529080"/>
            <a:chExt cx="7242175" cy="5328920"/>
          </a:xfrm>
        </p:grpSpPr>
        <p:sp>
          <p:nvSpPr>
            <p:cNvPr id="40" name="object 40"/>
            <p:cNvSpPr/>
            <p:nvPr/>
          </p:nvSpPr>
          <p:spPr>
            <a:xfrm>
              <a:off x="2743200" y="2316480"/>
              <a:ext cx="1516380" cy="40640"/>
            </a:xfrm>
            <a:custGeom>
              <a:avLst/>
              <a:gdLst/>
              <a:ahLst/>
              <a:cxnLst/>
              <a:rect l="l" t="t" r="r" b="b"/>
              <a:pathLst>
                <a:path w="1516379" h="40639">
                  <a:moveTo>
                    <a:pt x="0" y="40640"/>
                  </a:moveTo>
                  <a:lnTo>
                    <a:pt x="151637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45610" y="2231390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0" y="0"/>
                  </a:moveTo>
                  <a:lnTo>
                    <a:pt x="5079" y="171450"/>
                  </a:lnTo>
                  <a:lnTo>
                    <a:pt x="173989" y="81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60419" y="2312670"/>
              <a:ext cx="5481320" cy="4469130"/>
            </a:xfrm>
            <a:custGeom>
              <a:avLst/>
              <a:gdLst/>
              <a:ahLst/>
              <a:cxnLst/>
              <a:rect l="l" t="t" r="r" b="b"/>
              <a:pathLst>
                <a:path w="5481320" h="4469130">
                  <a:moveTo>
                    <a:pt x="5250180" y="0"/>
                  </a:moveTo>
                  <a:lnTo>
                    <a:pt x="5481320" y="0"/>
                  </a:lnTo>
                  <a:lnTo>
                    <a:pt x="5481320" y="4469130"/>
                  </a:lnTo>
                  <a:lnTo>
                    <a:pt x="0" y="446913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0400" y="6696709"/>
              <a:ext cx="171450" cy="161290"/>
            </a:xfrm>
            <a:custGeom>
              <a:avLst/>
              <a:gdLst/>
              <a:ahLst/>
              <a:cxnLst/>
              <a:rect l="l" t="t" r="r" b="b"/>
              <a:pathLst>
                <a:path w="171450" h="161290">
                  <a:moveTo>
                    <a:pt x="171450" y="0"/>
                  </a:moveTo>
                  <a:lnTo>
                    <a:pt x="0" y="85090"/>
                  </a:lnTo>
                  <a:lnTo>
                    <a:pt x="151279" y="161290"/>
                  </a:lnTo>
                  <a:lnTo>
                    <a:pt x="171450" y="16129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14499" y="1529080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19">
                  <a:moveTo>
                    <a:pt x="0" y="0"/>
                  </a:moveTo>
                  <a:lnTo>
                    <a:pt x="0" y="28702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28139" y="1804670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20" y="0"/>
                  </a:moveTo>
                  <a:lnTo>
                    <a:pt x="0" y="0"/>
                  </a:lnTo>
                  <a:lnTo>
                    <a:pt x="86360" y="17145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847339" y="2320290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47339" y="3539490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47339" y="4790440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954529" y="3952240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54529" y="2733040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54529" y="5171440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497840"/>
            <a:ext cx="1064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g</a:t>
            </a:r>
            <a:r>
              <a:rPr spc="-250" dirty="0"/>
              <a:t>o</a:t>
            </a:r>
            <a:r>
              <a:rPr spc="55"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833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1099820"/>
            <a:ext cx="7128509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allows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making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85" dirty="0">
                <a:latin typeface="Arial"/>
                <a:cs typeface="Arial"/>
              </a:rPr>
              <a:t>absolute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jump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another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point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80" dirty="0"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10" dirty="0">
                <a:latin typeface="Arial"/>
                <a:cs typeface="Arial"/>
              </a:rPr>
              <a:t>"Go </a:t>
            </a:r>
            <a:r>
              <a:rPr sz="2400" spc="50" dirty="0">
                <a:latin typeface="Arial"/>
                <a:cs typeface="Arial"/>
              </a:rPr>
              <a:t>to" </a:t>
            </a:r>
            <a:r>
              <a:rPr sz="2400" spc="-25" dirty="0">
                <a:latin typeface="Arial"/>
                <a:cs typeface="Arial"/>
              </a:rPr>
              <a:t>part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8897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" y="2362200"/>
            <a:ext cx="8610600" cy="2432717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89535" marR="3179445">
              <a:lnSpc>
                <a:spcPts val="2390"/>
              </a:lnSpc>
              <a:spcBef>
                <a:spcPts val="35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#include&lt;iostream.h&gt;  </a:t>
            </a:r>
            <a:endParaRPr lang="en-US" sz="1800" b="1" spc="-5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89535" marR="3179445">
              <a:lnSpc>
                <a:spcPts val="2390"/>
              </a:lnSpc>
              <a:spcBef>
                <a:spcPts val="35"/>
              </a:spcBef>
            </a:pPr>
            <a:r>
              <a:rPr sz="1800" b="1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main()</a:t>
            </a:r>
            <a:endParaRPr sz="1800" dirty="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115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89535" marR="4139565">
              <a:lnSpc>
                <a:spcPct val="1106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n=10;  loop:  cout&lt;&lt;n&lt;&lt;“,”;</a:t>
            </a:r>
            <a:endParaRPr sz="1800" dirty="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n--;</a:t>
            </a:r>
            <a:endParaRPr sz="1800" dirty="0">
              <a:latin typeface="Courier New"/>
              <a:cs typeface="Courier New"/>
            </a:endParaRPr>
          </a:p>
          <a:p>
            <a:pPr marL="89535" marR="3452495">
              <a:lnSpc>
                <a:spcPct val="1106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solidFill>
                  <a:srgbClr val="FF0E0E"/>
                </a:solidFill>
                <a:latin typeface="Courier New"/>
                <a:cs typeface="Courier New"/>
              </a:rPr>
              <a:t>(n&gt;0)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goto</a:t>
            </a:r>
            <a:r>
              <a:rPr sz="1800" b="1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E0E"/>
                </a:solidFill>
                <a:latin typeface="Courier New"/>
                <a:cs typeface="Courier New"/>
              </a:rPr>
              <a:t>loop</a:t>
            </a:r>
            <a:r>
              <a:rPr sz="1800" b="1" spc="-5" dirty="0">
                <a:latin typeface="Courier New"/>
                <a:cs typeface="Courier New"/>
              </a:rPr>
              <a:t>;  cout &lt;&lt;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E487C"/>
                </a:solidFill>
                <a:latin typeface="Courier New"/>
                <a:cs typeface="Courier New"/>
              </a:rPr>
              <a:t>“FIRE!“;</a:t>
            </a:r>
            <a:endParaRPr sz="1800" dirty="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220"/>
              </a:spcBef>
            </a:pPr>
            <a:r>
              <a:rPr sz="1800" b="1" spc="-5" dirty="0">
                <a:solidFill>
                  <a:srgbClr val="1E487C"/>
                </a:solidFill>
                <a:latin typeface="Courier New"/>
                <a:cs typeface="Courier New"/>
              </a:rPr>
              <a:t>return</a:t>
            </a:r>
            <a:r>
              <a:rPr sz="1800" b="1" spc="-10" dirty="0">
                <a:solidFill>
                  <a:srgbClr val="1E487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E487C"/>
                </a:solidFill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229"/>
              </a:spcBef>
            </a:pPr>
            <a:r>
              <a:rPr sz="1800" b="1" dirty="0">
                <a:solidFill>
                  <a:srgbClr val="1E487C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50" y="265429"/>
            <a:ext cx="3666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/>
              <a:t>Switch</a:t>
            </a:r>
            <a:r>
              <a:rPr sz="4000" spc="-280" dirty="0"/>
              <a:t> </a:t>
            </a:r>
            <a:r>
              <a:rPr sz="4000" spc="-135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1620"/>
            <a:ext cx="7809865" cy="30137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0" dirty="0">
                <a:latin typeface="Arial"/>
                <a:cs typeface="Arial"/>
              </a:rPr>
              <a:t>Like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goto statement </a:t>
            </a:r>
            <a:r>
              <a:rPr sz="3200" spc="-10" dirty="0">
                <a:latin typeface="Arial"/>
                <a:cs typeface="Arial"/>
              </a:rPr>
              <a:t>but </a:t>
            </a:r>
            <a:r>
              <a:rPr sz="3200" spc="-90" dirty="0">
                <a:latin typeface="Arial"/>
                <a:cs typeface="Arial"/>
              </a:rPr>
              <a:t>more</a:t>
            </a:r>
            <a:r>
              <a:rPr sz="3200" spc="-65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structured</a:t>
            </a:r>
            <a:endParaRPr sz="3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90" dirty="0">
                <a:latin typeface="Arial"/>
                <a:cs typeface="Arial"/>
              </a:rPr>
              <a:t>Structure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30" dirty="0">
                <a:latin typeface="Arial"/>
                <a:cs typeface="Arial"/>
              </a:rPr>
              <a:t>good </a:t>
            </a:r>
            <a:r>
              <a:rPr sz="2800" spc="-80" dirty="0">
                <a:latin typeface="Arial"/>
                <a:cs typeface="Arial"/>
              </a:rPr>
              <a:t>- </a:t>
            </a:r>
            <a:r>
              <a:rPr sz="2800" spc="-195" dirty="0">
                <a:latin typeface="Arial"/>
                <a:cs typeface="Arial"/>
              </a:rPr>
              <a:t>less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confusing</a:t>
            </a:r>
            <a:endParaRPr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80" dirty="0">
                <a:latin typeface="Arial"/>
                <a:cs typeface="Arial"/>
              </a:rPr>
              <a:t>Its </a:t>
            </a:r>
            <a:r>
              <a:rPr sz="2800" spc="-75" dirty="0">
                <a:latin typeface="Arial"/>
                <a:cs typeface="Arial"/>
              </a:rPr>
              <a:t>objective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170" dirty="0">
                <a:latin typeface="Arial"/>
                <a:cs typeface="Arial"/>
              </a:rPr>
              <a:t>check </a:t>
            </a:r>
            <a:r>
              <a:rPr sz="2800" spc="-140" dirty="0">
                <a:latin typeface="Arial"/>
                <a:cs typeface="Arial"/>
              </a:rPr>
              <a:t>several </a:t>
            </a:r>
            <a:r>
              <a:rPr sz="2800" spc="-135" dirty="0">
                <a:latin typeface="Arial"/>
                <a:cs typeface="Arial"/>
              </a:rPr>
              <a:t>possible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constant  </a:t>
            </a:r>
            <a:r>
              <a:rPr sz="2800" spc="-155" dirty="0">
                <a:latin typeface="Arial"/>
                <a:cs typeface="Arial"/>
              </a:rPr>
              <a:t>values </a:t>
            </a:r>
            <a:r>
              <a:rPr sz="2800" spc="10" dirty="0">
                <a:latin typeface="Arial"/>
                <a:cs typeface="Arial"/>
              </a:rPr>
              <a:t>for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40" dirty="0">
                <a:latin typeface="Arial"/>
                <a:cs typeface="Arial"/>
              </a:rPr>
              <a:t>expression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20" dirty="0">
                <a:latin typeface="Arial"/>
                <a:cs typeface="Arial"/>
              </a:rPr>
              <a:t>Similar </a:t>
            </a:r>
            <a:r>
              <a:rPr sz="2800" spc="35" dirty="0">
                <a:latin typeface="Arial"/>
                <a:cs typeface="Arial"/>
              </a:rPr>
              <a:t>to </a:t>
            </a:r>
            <a:r>
              <a:rPr sz="2800" spc="-65" dirty="0">
                <a:latin typeface="Arial"/>
                <a:cs typeface="Arial"/>
              </a:rPr>
              <a:t>if-elseif-  </a:t>
            </a:r>
            <a:r>
              <a:rPr sz="2800" spc="-120" dirty="0">
                <a:latin typeface="Arial"/>
                <a:cs typeface="Arial"/>
              </a:rPr>
              <a:t>elseif-else </a:t>
            </a:r>
            <a:r>
              <a:rPr sz="2800" spc="-15" dirty="0">
                <a:latin typeface="Arial"/>
                <a:cs typeface="Arial"/>
              </a:rPr>
              <a:t>but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30" dirty="0">
                <a:latin typeface="Arial"/>
                <a:cs typeface="Arial"/>
              </a:rPr>
              <a:t>little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simpler.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340" dirty="0">
                <a:latin typeface="Arial"/>
                <a:cs typeface="Arial"/>
              </a:rPr>
              <a:t>So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switch </a:t>
            </a:r>
            <a:r>
              <a:rPr sz="2800" spc="-70" dirty="0">
                <a:latin typeface="Arial"/>
                <a:cs typeface="Arial"/>
              </a:rPr>
              <a:t>statement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better </a:t>
            </a:r>
            <a:r>
              <a:rPr sz="2800" spc="-65" dirty="0">
                <a:latin typeface="Arial"/>
                <a:cs typeface="Arial"/>
              </a:rPr>
              <a:t>than goto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130" dirty="0"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2209" y="265429"/>
            <a:ext cx="2404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/>
              <a:t>Switch</a:t>
            </a:r>
            <a:r>
              <a:rPr sz="4000" spc="-290" dirty="0"/>
              <a:t> </a:t>
            </a:r>
            <a:r>
              <a:rPr sz="4000" spc="-5" dirty="0"/>
              <a:t>flow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24400" y="3966209"/>
            <a:ext cx="4191000" cy="36957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 </a:t>
            </a: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5037" y="3810317"/>
            <a:ext cx="2066925" cy="771525"/>
            <a:chOff x="2205037" y="3810317"/>
            <a:chExt cx="2066925" cy="771525"/>
          </a:xfrm>
        </p:grpSpPr>
        <p:sp>
          <p:nvSpPr>
            <p:cNvPr id="5" name="object 5"/>
            <p:cNvSpPr/>
            <p:nvPr/>
          </p:nvSpPr>
          <p:spPr>
            <a:xfrm>
              <a:off x="2209800" y="3815079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7430" y="0"/>
                  </a:moveTo>
                  <a:lnTo>
                    <a:pt x="0" y="381000"/>
                  </a:lnTo>
                  <a:lnTo>
                    <a:pt x="1027430" y="762000"/>
                  </a:lnTo>
                  <a:lnTo>
                    <a:pt x="2057400" y="381000"/>
                  </a:lnTo>
                  <a:lnTo>
                    <a:pt x="102743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815079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7430" y="0"/>
                  </a:lnTo>
                  <a:lnTo>
                    <a:pt x="2057400" y="381000"/>
                  </a:lnTo>
                  <a:lnTo>
                    <a:pt x="1027430" y="762000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36239" y="4046220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case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05037" y="4081779"/>
            <a:ext cx="2519680" cy="1409700"/>
            <a:chOff x="2205037" y="4081779"/>
            <a:chExt cx="2519680" cy="1409700"/>
          </a:xfrm>
        </p:grpSpPr>
        <p:sp>
          <p:nvSpPr>
            <p:cNvPr id="9" name="object 9"/>
            <p:cNvSpPr/>
            <p:nvPr/>
          </p:nvSpPr>
          <p:spPr>
            <a:xfrm>
              <a:off x="4267200" y="4166869"/>
              <a:ext cx="297180" cy="29209"/>
            </a:xfrm>
            <a:custGeom>
              <a:avLst/>
              <a:gdLst/>
              <a:ahLst/>
              <a:cxnLst/>
              <a:rect l="l" t="t" r="r" b="b"/>
              <a:pathLst>
                <a:path w="297179" h="29210">
                  <a:moveTo>
                    <a:pt x="-28575" y="14604"/>
                  </a:moveTo>
                  <a:lnTo>
                    <a:pt x="325754" y="14604"/>
                  </a:lnTo>
                </a:path>
              </a:pathLst>
            </a:custGeom>
            <a:ln w="86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45329" y="4081779"/>
              <a:ext cx="179070" cy="171450"/>
            </a:xfrm>
            <a:custGeom>
              <a:avLst/>
              <a:gdLst/>
              <a:ahLst/>
              <a:cxnLst/>
              <a:rect l="l" t="t" r="r" b="b"/>
              <a:pathLst>
                <a:path w="179070" h="171450">
                  <a:moveTo>
                    <a:pt x="0" y="0"/>
                  </a:moveTo>
                  <a:lnTo>
                    <a:pt x="16510" y="171450"/>
                  </a:lnTo>
                  <a:lnTo>
                    <a:pt x="17907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09800" y="4724399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7430" y="0"/>
                  </a:moveTo>
                  <a:lnTo>
                    <a:pt x="0" y="381000"/>
                  </a:lnTo>
                  <a:lnTo>
                    <a:pt x="1027430" y="762000"/>
                  </a:lnTo>
                  <a:lnTo>
                    <a:pt x="2057400" y="381000"/>
                  </a:lnTo>
                  <a:lnTo>
                    <a:pt x="102743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9800" y="4724399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7430" y="0"/>
                  </a:lnTo>
                  <a:lnTo>
                    <a:pt x="2057400" y="381000"/>
                  </a:lnTo>
                  <a:lnTo>
                    <a:pt x="1027430" y="762000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36239" y="4955540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case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4400" y="4876800"/>
            <a:ext cx="4191000" cy="3683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 </a:t>
            </a: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24020" y="4992370"/>
            <a:ext cx="500380" cy="170180"/>
            <a:chOff x="4224020" y="4992370"/>
            <a:chExt cx="500380" cy="170180"/>
          </a:xfrm>
        </p:grpSpPr>
        <p:sp>
          <p:nvSpPr>
            <p:cNvPr id="16" name="object 16"/>
            <p:cNvSpPr/>
            <p:nvPr/>
          </p:nvSpPr>
          <p:spPr>
            <a:xfrm>
              <a:off x="4267200" y="5076190"/>
              <a:ext cx="297180" cy="29209"/>
            </a:xfrm>
            <a:custGeom>
              <a:avLst/>
              <a:gdLst/>
              <a:ahLst/>
              <a:cxnLst/>
              <a:rect l="l" t="t" r="r" b="b"/>
              <a:pathLst>
                <a:path w="297179" h="29210">
                  <a:moveTo>
                    <a:pt x="-28575" y="14605"/>
                  </a:moveTo>
                  <a:lnTo>
                    <a:pt x="325754" y="14605"/>
                  </a:lnTo>
                </a:path>
              </a:pathLst>
            </a:custGeom>
            <a:ln w="86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5330" y="4992370"/>
              <a:ext cx="179070" cy="170180"/>
            </a:xfrm>
            <a:custGeom>
              <a:avLst/>
              <a:gdLst/>
              <a:ahLst/>
              <a:cxnLst/>
              <a:rect l="l" t="t" r="r" b="b"/>
              <a:pathLst>
                <a:path w="179070" h="170179">
                  <a:moveTo>
                    <a:pt x="0" y="0"/>
                  </a:moveTo>
                  <a:lnTo>
                    <a:pt x="16510" y="170179"/>
                  </a:lnTo>
                  <a:lnTo>
                    <a:pt x="17907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24400" y="3051810"/>
            <a:ext cx="4191000" cy="36957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 </a:t>
            </a: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05037" y="2895917"/>
            <a:ext cx="2066925" cy="771525"/>
            <a:chOff x="2205037" y="2895917"/>
            <a:chExt cx="2066925" cy="771525"/>
          </a:xfrm>
        </p:grpSpPr>
        <p:sp>
          <p:nvSpPr>
            <p:cNvPr id="20" name="object 20"/>
            <p:cNvSpPr/>
            <p:nvPr/>
          </p:nvSpPr>
          <p:spPr>
            <a:xfrm>
              <a:off x="2209800" y="2900679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7430" y="0"/>
                  </a:moveTo>
                  <a:lnTo>
                    <a:pt x="0" y="381000"/>
                  </a:lnTo>
                  <a:lnTo>
                    <a:pt x="1027430" y="762000"/>
                  </a:lnTo>
                  <a:lnTo>
                    <a:pt x="2057400" y="381000"/>
                  </a:lnTo>
                  <a:lnTo>
                    <a:pt x="102743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9800" y="2900679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7430" y="0"/>
                  </a:lnTo>
                  <a:lnTo>
                    <a:pt x="2057400" y="381000"/>
                  </a:lnTo>
                  <a:lnTo>
                    <a:pt x="1027430" y="762000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36239" y="3131820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case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33540" y="3421379"/>
            <a:ext cx="172720" cy="546100"/>
            <a:chOff x="6733540" y="3421379"/>
            <a:chExt cx="172720" cy="546100"/>
          </a:xfrm>
        </p:grpSpPr>
        <p:sp>
          <p:nvSpPr>
            <p:cNvPr id="24" name="object 24"/>
            <p:cNvSpPr/>
            <p:nvPr/>
          </p:nvSpPr>
          <p:spPr>
            <a:xfrm>
              <a:off x="6819900" y="342137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60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3540" y="379602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172719" y="0"/>
                  </a:moveTo>
                  <a:lnTo>
                    <a:pt x="0" y="0"/>
                  </a:lnTo>
                  <a:lnTo>
                    <a:pt x="86359" y="171450"/>
                  </a:lnTo>
                  <a:lnTo>
                    <a:pt x="172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733540" y="4335779"/>
            <a:ext cx="172720" cy="541020"/>
            <a:chOff x="6733540" y="4335779"/>
            <a:chExt cx="172720" cy="541020"/>
          </a:xfrm>
        </p:grpSpPr>
        <p:sp>
          <p:nvSpPr>
            <p:cNvPr id="27" name="object 27"/>
            <p:cNvSpPr/>
            <p:nvPr/>
          </p:nvSpPr>
          <p:spPr>
            <a:xfrm>
              <a:off x="6819900" y="4335779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33540" y="470534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172719" y="0"/>
                  </a:moveTo>
                  <a:lnTo>
                    <a:pt x="0" y="0"/>
                  </a:lnTo>
                  <a:lnTo>
                    <a:pt x="86359" y="171450"/>
                  </a:lnTo>
                  <a:lnTo>
                    <a:pt x="172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00037" y="2281237"/>
            <a:ext cx="4424680" cy="1057910"/>
            <a:chOff x="300037" y="2281237"/>
            <a:chExt cx="4424680" cy="1057910"/>
          </a:xfrm>
        </p:grpSpPr>
        <p:sp>
          <p:nvSpPr>
            <p:cNvPr id="30" name="object 30"/>
            <p:cNvSpPr/>
            <p:nvPr/>
          </p:nvSpPr>
          <p:spPr>
            <a:xfrm>
              <a:off x="4267200" y="3252469"/>
              <a:ext cx="297180" cy="29209"/>
            </a:xfrm>
            <a:custGeom>
              <a:avLst/>
              <a:gdLst/>
              <a:ahLst/>
              <a:cxnLst/>
              <a:rect l="l" t="t" r="r" b="b"/>
              <a:pathLst>
                <a:path w="297179" h="29210">
                  <a:moveTo>
                    <a:pt x="-28575" y="14604"/>
                  </a:moveTo>
                  <a:lnTo>
                    <a:pt x="325754" y="14604"/>
                  </a:lnTo>
                </a:path>
              </a:pathLst>
            </a:custGeom>
            <a:ln w="86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45329" y="3167380"/>
              <a:ext cx="179070" cy="171450"/>
            </a:xfrm>
            <a:custGeom>
              <a:avLst/>
              <a:gdLst/>
              <a:ahLst/>
              <a:cxnLst/>
              <a:rect l="l" t="t" r="r" b="b"/>
              <a:pathLst>
                <a:path w="179070" h="171450">
                  <a:moveTo>
                    <a:pt x="0" y="0"/>
                  </a:moveTo>
                  <a:lnTo>
                    <a:pt x="16510" y="171450"/>
                  </a:lnTo>
                  <a:lnTo>
                    <a:pt x="179070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800" y="22860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8700" y="0"/>
                  </a:moveTo>
                  <a:lnTo>
                    <a:pt x="0" y="381000"/>
                  </a:lnTo>
                  <a:lnTo>
                    <a:pt x="1028700" y="762000"/>
                  </a:lnTo>
                  <a:lnTo>
                    <a:pt x="2057400" y="3810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4800" y="22860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8700" y="0"/>
                  </a:lnTo>
                  <a:lnTo>
                    <a:pt x="2057400" y="381000"/>
                  </a:lnTo>
                  <a:lnTo>
                    <a:pt x="1028700" y="762000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22350" y="2517140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-155" dirty="0">
                <a:latin typeface="Arial"/>
                <a:cs typeface="Arial"/>
              </a:rPr>
              <a:t>c</a:t>
            </a:r>
            <a:r>
              <a:rPr sz="1800" spc="-6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43330" y="1905000"/>
            <a:ext cx="5605145" cy="4572000"/>
            <a:chOff x="1243330" y="1905000"/>
            <a:chExt cx="5605145" cy="4572000"/>
          </a:xfrm>
        </p:grpSpPr>
        <p:sp>
          <p:nvSpPr>
            <p:cNvPr id="36" name="object 36"/>
            <p:cNvSpPr/>
            <p:nvPr/>
          </p:nvSpPr>
          <p:spPr>
            <a:xfrm>
              <a:off x="1333500" y="1905000"/>
              <a:ext cx="0" cy="220979"/>
            </a:xfrm>
            <a:custGeom>
              <a:avLst/>
              <a:gdLst/>
              <a:ahLst/>
              <a:cxnLst/>
              <a:rect l="l" t="t" r="r" b="b"/>
              <a:pathLst>
                <a:path h="220980">
                  <a:moveTo>
                    <a:pt x="0" y="0"/>
                  </a:moveTo>
                  <a:lnTo>
                    <a:pt x="0" y="22097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47140" y="21145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6359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33500" y="3048000"/>
              <a:ext cx="716280" cy="233679"/>
            </a:xfrm>
            <a:custGeom>
              <a:avLst/>
              <a:gdLst/>
              <a:ahLst/>
              <a:cxnLst/>
              <a:rect l="l" t="t" r="r" b="b"/>
              <a:pathLst>
                <a:path w="716280" h="233679">
                  <a:moveTo>
                    <a:pt x="0" y="0"/>
                  </a:moveTo>
                  <a:lnTo>
                    <a:pt x="0" y="233679"/>
                  </a:lnTo>
                  <a:lnTo>
                    <a:pt x="716280" y="23367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8350" y="3195319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20">
                  <a:moveTo>
                    <a:pt x="0" y="0"/>
                  </a:moveTo>
                  <a:lnTo>
                    <a:pt x="0" y="172719"/>
                  </a:lnTo>
                  <a:lnTo>
                    <a:pt x="171450" y="86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33500" y="3048000"/>
              <a:ext cx="716280" cy="1148080"/>
            </a:xfrm>
            <a:custGeom>
              <a:avLst/>
              <a:gdLst/>
              <a:ahLst/>
              <a:cxnLst/>
              <a:rect l="l" t="t" r="r" b="b"/>
              <a:pathLst>
                <a:path w="716280" h="1148079">
                  <a:moveTo>
                    <a:pt x="0" y="0"/>
                  </a:moveTo>
                  <a:lnTo>
                    <a:pt x="0" y="1148080"/>
                  </a:lnTo>
                  <a:lnTo>
                    <a:pt x="716280" y="11480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38350" y="4109720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20">
                  <a:moveTo>
                    <a:pt x="0" y="0"/>
                  </a:moveTo>
                  <a:lnTo>
                    <a:pt x="0" y="172719"/>
                  </a:lnTo>
                  <a:lnTo>
                    <a:pt x="171450" y="86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33500" y="3048000"/>
              <a:ext cx="716280" cy="2057400"/>
            </a:xfrm>
            <a:custGeom>
              <a:avLst/>
              <a:gdLst/>
              <a:ahLst/>
              <a:cxnLst/>
              <a:rect l="l" t="t" r="r" b="b"/>
              <a:pathLst>
                <a:path w="716280" h="2057400">
                  <a:moveTo>
                    <a:pt x="0" y="0"/>
                  </a:moveTo>
                  <a:lnTo>
                    <a:pt x="0" y="2057400"/>
                  </a:lnTo>
                  <a:lnTo>
                    <a:pt x="716280" y="205740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38350" y="502031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50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22730" y="5245100"/>
              <a:ext cx="5297170" cy="1071880"/>
            </a:xfrm>
            <a:custGeom>
              <a:avLst/>
              <a:gdLst/>
              <a:ahLst/>
              <a:cxnLst/>
              <a:rect l="l" t="t" r="r" b="b"/>
              <a:pathLst>
                <a:path w="5297170" h="1071879">
                  <a:moveTo>
                    <a:pt x="5297170" y="0"/>
                  </a:moveTo>
                  <a:lnTo>
                    <a:pt x="5297170" y="731519"/>
                  </a:lnTo>
                  <a:lnTo>
                    <a:pt x="0" y="731519"/>
                  </a:lnTo>
                  <a:lnTo>
                    <a:pt x="0" y="10718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37640" y="63055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90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29690" y="3048000"/>
              <a:ext cx="3810" cy="2964180"/>
            </a:xfrm>
            <a:custGeom>
              <a:avLst/>
              <a:gdLst/>
              <a:ahLst/>
              <a:cxnLst/>
              <a:rect l="l" t="t" r="r" b="b"/>
              <a:pathLst>
                <a:path w="3809" h="2964179">
                  <a:moveTo>
                    <a:pt x="1904" y="-28575"/>
                  </a:moveTo>
                  <a:lnTo>
                    <a:pt x="1904" y="2992754"/>
                  </a:lnTo>
                </a:path>
              </a:pathLst>
            </a:custGeom>
            <a:ln w="609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43330" y="6000750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19" y="0"/>
                  </a:moveTo>
                  <a:lnTo>
                    <a:pt x="0" y="0"/>
                  </a:lnTo>
                  <a:lnTo>
                    <a:pt x="86359" y="171450"/>
                  </a:lnTo>
                  <a:lnTo>
                    <a:pt x="172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360" y="185420"/>
            <a:ext cx="2234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0820"/>
            <a:ext cx="4306570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35" dirty="0">
                <a:latin typeface="Arial"/>
                <a:cs typeface="Arial"/>
              </a:rPr>
              <a:t>The </a:t>
            </a:r>
            <a:r>
              <a:rPr sz="3200" b="1" spc="-204" dirty="0">
                <a:latin typeface="Trebuchet MS"/>
                <a:cs typeface="Trebuchet MS"/>
              </a:rPr>
              <a:t>sequence </a:t>
            </a:r>
            <a:r>
              <a:rPr sz="3200" b="1" spc="-200" dirty="0">
                <a:latin typeface="Trebuchet MS"/>
                <a:cs typeface="Trebuchet MS"/>
              </a:rPr>
              <a:t>structure  </a:t>
            </a:r>
            <a:r>
              <a:rPr sz="3200" spc="-95" dirty="0">
                <a:latin typeface="Arial"/>
                <a:cs typeface="Arial"/>
              </a:rPr>
              <a:t>directs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80" dirty="0">
                <a:latin typeface="Arial"/>
                <a:cs typeface="Arial"/>
              </a:rPr>
              <a:t>computer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to  </a:t>
            </a:r>
            <a:r>
              <a:rPr sz="3200" spc="-190" dirty="0">
                <a:latin typeface="Arial"/>
                <a:cs typeface="Arial"/>
              </a:rPr>
              <a:t>process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program  </a:t>
            </a:r>
            <a:r>
              <a:rPr sz="3200" spc="-80" dirty="0">
                <a:latin typeface="Arial"/>
                <a:cs typeface="Arial"/>
              </a:rPr>
              <a:t>instructions,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30" dirty="0">
                <a:latin typeface="Arial"/>
                <a:cs typeface="Arial"/>
              </a:rPr>
              <a:t>after  </a:t>
            </a:r>
            <a:r>
              <a:rPr sz="3200" spc="-80" dirty="0">
                <a:latin typeface="Arial"/>
                <a:cs typeface="Arial"/>
              </a:rPr>
              <a:t>another,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order  </a:t>
            </a:r>
            <a:r>
              <a:rPr sz="3200" spc="-75" dirty="0">
                <a:latin typeface="Arial"/>
                <a:cs typeface="Arial"/>
              </a:rPr>
              <a:t>listed </a:t>
            </a:r>
            <a:r>
              <a:rPr sz="3200" spc="-40" dirty="0">
                <a:latin typeface="Arial"/>
                <a:cs typeface="Arial"/>
              </a:rPr>
              <a:t>in the</a:t>
            </a:r>
            <a:r>
              <a:rPr sz="3200" spc="-43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program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228600"/>
            <a:ext cx="2743200" cy="640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60" y="114300"/>
            <a:ext cx="3632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/>
              <a:t>Switch</a:t>
            </a:r>
            <a:r>
              <a:rPr sz="4000" spc="-285" dirty="0"/>
              <a:t> </a:t>
            </a:r>
            <a:r>
              <a:rPr sz="4000" spc="-90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6800" y="1143000"/>
            <a:ext cx="7315200" cy="45720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432434" marR="2912110">
              <a:lnSpc>
                <a:spcPts val="3500"/>
              </a:lnSpc>
              <a:spcBef>
                <a:spcPts val="30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2600" b="1" spc="-5" dirty="0">
                <a:solidFill>
                  <a:srgbClr val="FF0E0E"/>
                </a:solidFill>
                <a:latin typeface="Courier New"/>
                <a:cs typeface="Courier New"/>
              </a:rPr>
              <a:t>(expression)</a:t>
            </a:r>
            <a:r>
              <a:rPr sz="2600" b="1" spc="-95" dirty="0">
                <a:solidFill>
                  <a:srgbClr val="FF0E0E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E0E"/>
                </a:solidFill>
                <a:latin typeface="Courier New"/>
                <a:cs typeface="Courier New"/>
              </a:rPr>
              <a:t>{ 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26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E0E"/>
                </a:solidFill>
                <a:latin typeface="Courier New"/>
                <a:cs typeface="Courier New"/>
              </a:rPr>
              <a:t>constant1</a:t>
            </a:r>
            <a:r>
              <a:rPr sz="2600" b="1" spc="-5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150"/>
              </a:spcBef>
            </a:pPr>
            <a:r>
              <a:rPr sz="2600" b="1" spc="-5" dirty="0">
                <a:solidFill>
                  <a:srgbClr val="FF0E0E"/>
                </a:solidFill>
                <a:latin typeface="Courier New"/>
                <a:cs typeface="Courier New"/>
              </a:rPr>
              <a:t>block of instructions</a:t>
            </a:r>
            <a:r>
              <a:rPr sz="2600" b="1" spc="-35" dirty="0">
                <a:solidFill>
                  <a:srgbClr val="FF0E0E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E0E"/>
                </a:solidFill>
                <a:latin typeface="Courier New"/>
                <a:cs typeface="Courier New"/>
              </a:rPr>
              <a:t>1</a:t>
            </a:r>
            <a:endParaRPr sz="26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  <a:spcBef>
                <a:spcPts val="340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2600" b="1" spc="-5" dirty="0"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432434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26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E0E"/>
                </a:solidFill>
                <a:latin typeface="Courier New"/>
                <a:cs typeface="Courier New"/>
              </a:rPr>
              <a:t>constant2</a:t>
            </a:r>
            <a:r>
              <a:rPr sz="2600" b="1" spc="-5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1003300" marR="1749425">
              <a:lnSpc>
                <a:spcPct val="110600"/>
              </a:lnSpc>
              <a:spcBef>
                <a:spcPts val="10"/>
              </a:spcBef>
            </a:pPr>
            <a:r>
              <a:rPr sz="2600" b="1" spc="-5" dirty="0">
                <a:solidFill>
                  <a:srgbClr val="FF0E0E"/>
                </a:solidFill>
                <a:latin typeface="Courier New"/>
                <a:cs typeface="Courier New"/>
              </a:rPr>
              <a:t>block of instructions</a:t>
            </a:r>
            <a:r>
              <a:rPr sz="2600" b="1" spc="-90" dirty="0">
                <a:solidFill>
                  <a:srgbClr val="FF0E0E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E0E"/>
                </a:solidFill>
                <a:latin typeface="Courier New"/>
                <a:cs typeface="Courier New"/>
              </a:rPr>
              <a:t>2  </a:t>
            </a: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2600" b="1" spc="-5" dirty="0"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432434">
              <a:lnSpc>
                <a:spcPct val="100000"/>
              </a:lnSpc>
              <a:spcBef>
                <a:spcPts val="340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2600" b="1" spc="-5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432434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FF0E0E"/>
                </a:solidFill>
                <a:latin typeface="Courier New"/>
                <a:cs typeface="Courier New"/>
              </a:rPr>
              <a:t>default block of</a:t>
            </a:r>
            <a:r>
              <a:rPr sz="2600" b="1" spc="-35" dirty="0">
                <a:solidFill>
                  <a:srgbClr val="FF0E0E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E0E"/>
                </a:solidFill>
                <a:latin typeface="Courier New"/>
                <a:cs typeface="Courier New"/>
              </a:rPr>
              <a:t>instructions</a:t>
            </a:r>
            <a:endParaRPr sz="2600">
              <a:latin typeface="Courier New"/>
              <a:cs typeface="Courier New"/>
            </a:endParaRPr>
          </a:p>
          <a:p>
            <a:pPr marL="432434">
              <a:lnSpc>
                <a:spcPct val="100000"/>
              </a:lnSpc>
              <a:spcBef>
                <a:spcPts val="359"/>
              </a:spcBef>
            </a:pPr>
            <a:r>
              <a:rPr sz="2800" b="1" dirty="0">
                <a:solidFill>
                  <a:srgbClr val="FF0E0E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271520" y="6449526"/>
            <a:ext cx="2597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https://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www.facebook.com/AniLK0221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497840"/>
            <a:ext cx="3995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Switch</a:t>
            </a:r>
            <a:r>
              <a:rPr spc="-305" dirty="0"/>
              <a:t> </a:t>
            </a:r>
            <a:r>
              <a:rPr spc="-10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230" y="1601470"/>
            <a:ext cx="13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25" dirty="0">
                <a:latin typeface="UnDotum"/>
                <a:cs typeface="UnDotum"/>
              </a:rPr>
              <a:t>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710" y="1633220"/>
            <a:ext cx="7822565" cy="419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Arial"/>
                <a:cs typeface="Arial"/>
              </a:rPr>
              <a:t>Switch evaluates </a:t>
            </a:r>
            <a:r>
              <a:rPr sz="2400" spc="-120" dirty="0">
                <a:latin typeface="Arial"/>
                <a:cs typeface="Arial"/>
              </a:rPr>
              <a:t>expression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65" dirty="0">
                <a:latin typeface="Arial"/>
                <a:cs typeface="Arial"/>
              </a:rPr>
              <a:t>checks </a:t>
            </a:r>
            <a:r>
              <a:rPr sz="2400" spc="35" dirty="0">
                <a:latin typeface="Arial"/>
                <a:cs typeface="Arial"/>
              </a:rPr>
              <a:t>if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equivalent </a:t>
            </a:r>
            <a:r>
              <a:rPr sz="2400" spc="3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constant1, </a:t>
            </a:r>
            <a:r>
              <a:rPr sz="2400" spc="40" dirty="0">
                <a:latin typeface="Arial"/>
                <a:cs typeface="Arial"/>
              </a:rPr>
              <a:t>if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14" dirty="0">
                <a:latin typeface="Arial"/>
                <a:cs typeface="Arial"/>
              </a:rPr>
              <a:t>is,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executes </a:t>
            </a:r>
            <a:r>
              <a:rPr sz="2400" spc="-90" dirty="0">
                <a:latin typeface="Arial"/>
                <a:cs typeface="Arial"/>
              </a:rPr>
              <a:t>block </a:t>
            </a:r>
            <a:r>
              <a:rPr sz="2400" spc="-15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instructions </a:t>
            </a:r>
            <a:r>
              <a:rPr sz="2400" spc="-120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until </a:t>
            </a:r>
            <a:r>
              <a:rPr sz="2400" spc="75" dirty="0">
                <a:latin typeface="Arial"/>
                <a:cs typeface="Arial"/>
              </a:rPr>
              <a:t>it  </a:t>
            </a:r>
            <a:r>
              <a:rPr sz="2400" spc="-70" dirty="0">
                <a:latin typeface="Arial"/>
                <a:cs typeface="Arial"/>
              </a:rPr>
              <a:t>finds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break </a:t>
            </a:r>
            <a:r>
              <a:rPr sz="2400" spc="-75" dirty="0">
                <a:latin typeface="Arial"/>
                <a:cs typeface="Arial"/>
              </a:rPr>
              <a:t>keyword, </a:t>
            </a:r>
            <a:r>
              <a:rPr sz="2400" spc="-45" dirty="0">
                <a:latin typeface="Arial"/>
                <a:cs typeface="Arial"/>
              </a:rPr>
              <a:t>then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program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50" dirty="0">
                <a:latin typeface="Arial"/>
                <a:cs typeface="Arial"/>
              </a:rPr>
              <a:t>jump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100" dirty="0">
                <a:latin typeface="Arial"/>
                <a:cs typeface="Arial"/>
              </a:rPr>
              <a:t>end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switch </a:t>
            </a:r>
            <a:r>
              <a:rPr sz="2400" spc="-95" dirty="0">
                <a:latin typeface="Arial"/>
                <a:cs typeface="Arial"/>
              </a:rPr>
              <a:t>selective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120" dirty="0">
                <a:latin typeface="Arial"/>
                <a:cs typeface="Arial"/>
              </a:rPr>
              <a:t>expression </a:t>
            </a:r>
            <a:r>
              <a:rPr sz="2400" spc="-155" dirty="0">
                <a:latin typeface="Arial"/>
                <a:cs typeface="Arial"/>
              </a:rPr>
              <a:t>was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65" dirty="0">
                <a:latin typeface="Arial"/>
                <a:cs typeface="Arial"/>
              </a:rPr>
              <a:t>equivalent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constant1,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40" dirty="0">
                <a:latin typeface="Arial"/>
                <a:cs typeface="Arial"/>
              </a:rPr>
              <a:t>check </a:t>
            </a:r>
            <a:r>
              <a:rPr sz="2400" spc="35" dirty="0">
                <a:latin typeface="Arial"/>
                <a:cs typeface="Arial"/>
              </a:rPr>
              <a:t>if  </a:t>
            </a:r>
            <a:r>
              <a:rPr sz="2400" spc="-120" dirty="0">
                <a:latin typeface="Arial"/>
                <a:cs typeface="Arial"/>
              </a:rPr>
              <a:t>expression is </a:t>
            </a:r>
            <a:r>
              <a:rPr sz="2400" spc="-65" dirty="0">
                <a:latin typeface="Arial"/>
                <a:cs typeface="Arial"/>
              </a:rPr>
              <a:t>equivalent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constant2. </a:t>
            </a:r>
            <a:r>
              <a:rPr sz="2400" spc="35" dirty="0">
                <a:latin typeface="Arial"/>
                <a:cs typeface="Arial"/>
              </a:rPr>
              <a:t>if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-110" dirty="0">
                <a:latin typeface="Arial"/>
                <a:cs typeface="Arial"/>
              </a:rPr>
              <a:t>is,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125" dirty="0">
                <a:latin typeface="Arial"/>
                <a:cs typeface="Arial"/>
              </a:rPr>
              <a:t>executes </a:t>
            </a:r>
            <a:r>
              <a:rPr sz="2400" spc="-90" dirty="0">
                <a:latin typeface="Arial"/>
                <a:cs typeface="Arial"/>
              </a:rPr>
              <a:t>block 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instructions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2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until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finds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break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keyword.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90"/>
              </a:spcBef>
            </a:pPr>
            <a:r>
              <a:rPr sz="2400" spc="-100" dirty="0">
                <a:latin typeface="Arial"/>
                <a:cs typeface="Arial"/>
              </a:rPr>
              <a:t>Finally </a:t>
            </a:r>
            <a:r>
              <a:rPr sz="2400" spc="35" dirty="0">
                <a:latin typeface="Arial"/>
                <a:cs typeface="Arial"/>
              </a:rPr>
              <a:t>if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value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expression </a:t>
            </a:r>
            <a:r>
              <a:rPr sz="2400" spc="-175" dirty="0">
                <a:latin typeface="Arial"/>
                <a:cs typeface="Arial"/>
              </a:rPr>
              <a:t>has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90" dirty="0">
                <a:latin typeface="Arial"/>
                <a:cs typeface="Arial"/>
              </a:rPr>
              <a:t>matched </a:t>
            </a:r>
            <a:r>
              <a:rPr sz="2400" spc="-125" dirty="0">
                <a:latin typeface="Arial"/>
                <a:cs typeface="Arial"/>
              </a:rPr>
              <a:t>any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90" dirty="0">
                <a:latin typeface="Arial"/>
                <a:cs typeface="Arial"/>
              </a:rPr>
              <a:t>specified </a:t>
            </a:r>
            <a:r>
              <a:rPr sz="2400" spc="-95" dirty="0">
                <a:latin typeface="Arial"/>
                <a:cs typeface="Arial"/>
              </a:rPr>
              <a:t>constants,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program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05" dirty="0">
                <a:latin typeface="Arial"/>
                <a:cs typeface="Arial"/>
              </a:rPr>
              <a:t>execute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instructions  </a:t>
            </a:r>
            <a:r>
              <a:rPr sz="2400" spc="-80" dirty="0">
                <a:latin typeface="Arial"/>
                <a:cs typeface="Arial"/>
              </a:rPr>
              <a:t>included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default: </a:t>
            </a:r>
            <a:r>
              <a:rPr sz="2400" spc="-85" dirty="0">
                <a:latin typeface="Arial"/>
                <a:cs typeface="Arial"/>
              </a:rPr>
              <a:t>section, </a:t>
            </a:r>
            <a:r>
              <a:rPr sz="2400" spc="35" dirty="0">
                <a:latin typeface="Arial"/>
                <a:cs typeface="Arial"/>
              </a:rPr>
              <a:t>if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110" dirty="0">
                <a:latin typeface="Arial"/>
                <a:cs typeface="Arial"/>
              </a:rPr>
              <a:t>exists, </a:t>
            </a:r>
            <a:r>
              <a:rPr sz="2400" spc="-135" dirty="0">
                <a:latin typeface="Arial"/>
                <a:cs typeface="Arial"/>
              </a:rPr>
              <a:t>since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45" dirty="0">
                <a:latin typeface="Arial"/>
                <a:cs typeface="Arial"/>
              </a:rPr>
              <a:t>optional.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230" y="3140709"/>
            <a:ext cx="13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25" dirty="0">
                <a:latin typeface="UnDotum"/>
                <a:cs typeface="UnDotum"/>
              </a:rPr>
              <a:t>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230" y="4314190"/>
            <a:ext cx="13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25" dirty="0">
                <a:latin typeface="UnDotum"/>
                <a:cs typeface="UnDotum"/>
              </a:rPr>
              <a:t></a:t>
            </a:r>
            <a:endParaRPr sz="24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60" y="190500"/>
            <a:ext cx="3632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/>
              <a:t>Switch</a:t>
            </a:r>
            <a:r>
              <a:rPr sz="4000" spc="-285" dirty="0"/>
              <a:t> </a:t>
            </a:r>
            <a:r>
              <a:rPr sz="4000" spc="-90" dirty="0"/>
              <a:t>statement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062127" y="1214527"/>
            <a:ext cx="7248525" cy="5114925"/>
            <a:chOff x="1062127" y="1214527"/>
            <a:chExt cx="7248525" cy="5114925"/>
          </a:xfrm>
        </p:grpSpPr>
        <p:sp>
          <p:nvSpPr>
            <p:cNvPr id="4" name="object 4"/>
            <p:cNvSpPr/>
            <p:nvPr/>
          </p:nvSpPr>
          <p:spPr>
            <a:xfrm>
              <a:off x="1066800" y="1219200"/>
              <a:ext cx="7239000" cy="5105400"/>
            </a:xfrm>
            <a:custGeom>
              <a:avLst/>
              <a:gdLst/>
              <a:ahLst/>
              <a:cxnLst/>
              <a:rect l="l" t="t" r="r" b="b"/>
              <a:pathLst>
                <a:path w="7239000" h="5105400">
                  <a:moveTo>
                    <a:pt x="0" y="0"/>
                  </a:moveTo>
                  <a:lnTo>
                    <a:pt x="7239000" y="0"/>
                  </a:lnTo>
                  <a:lnTo>
                    <a:pt x="7239000" y="5105400"/>
                  </a:lnTo>
                  <a:lnTo>
                    <a:pt x="0" y="510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800" y="1219200"/>
              <a:ext cx="7239000" cy="5105400"/>
            </a:xfrm>
            <a:custGeom>
              <a:avLst/>
              <a:gdLst/>
              <a:ahLst/>
              <a:cxnLst/>
              <a:rect l="l" t="t" r="r" b="b"/>
              <a:pathLst>
                <a:path w="7239000" h="5105400">
                  <a:moveTo>
                    <a:pt x="0" y="0"/>
                  </a:moveTo>
                  <a:lnTo>
                    <a:pt x="7239000" y="0"/>
                  </a:lnTo>
                  <a:lnTo>
                    <a:pt x="7239000" y="5105400"/>
                  </a:lnTo>
                  <a:lnTo>
                    <a:pt x="0" y="5105400"/>
                  </a:lnTo>
                  <a:lnTo>
                    <a:pt x="0" y="0"/>
                  </a:lnTo>
                  <a:close/>
                </a:path>
                <a:path w="7239000" h="5105400">
                  <a:moveTo>
                    <a:pt x="0" y="0"/>
                  </a:moveTo>
                  <a:lnTo>
                    <a:pt x="0" y="0"/>
                  </a:lnTo>
                </a:path>
                <a:path w="7239000" h="5105400">
                  <a:moveTo>
                    <a:pt x="7239000" y="5105400"/>
                  </a:moveTo>
                  <a:lnTo>
                    <a:pt x="7239000" y="510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5900" y="1210309"/>
            <a:ext cx="2372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(x)</a:t>
            </a:r>
            <a:r>
              <a:rPr sz="2800" b="1" spc="-95" dirty="0">
                <a:solidFill>
                  <a:srgbClr val="FF0E0E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E0E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1520" y="6449526"/>
            <a:ext cx="2597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https://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www.facebook.com/AniLK0221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66850" y="1755006"/>
          <a:ext cx="6685277" cy="418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2505"/>
                <a:gridCol w="1424305"/>
                <a:gridCol w="567689"/>
                <a:gridCol w="567054"/>
                <a:gridCol w="328295"/>
                <a:gridCol w="748029"/>
                <a:gridCol w="2057400"/>
              </a:tblGrid>
              <a:tr h="402828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6680">
                        <a:lnSpc>
                          <a:spcPts val="2890"/>
                        </a:lnSpc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7245">
                <a:tc gridSpan="2"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cout&lt;&lt;“x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4E80B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1”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2440">
                <a:tc gridSpan="2">
                  <a:txBody>
                    <a:bodyPr/>
                    <a:lstStyle/>
                    <a:p>
                      <a:pPr marL="603250">
                        <a:lnSpc>
                          <a:spcPts val="3165"/>
                        </a:lnSpc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2440">
                <a:tc gridSpan="2">
                  <a:txBody>
                    <a:bodyPr/>
                    <a:lstStyle/>
                    <a:p>
                      <a:pPr marL="31750">
                        <a:lnSpc>
                          <a:spcPts val="3165"/>
                        </a:lnSpc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r>
                        <a:rPr sz="28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1805">
                <a:tc gridSpan="2">
                  <a:txBody>
                    <a:bodyPr/>
                    <a:lstStyle/>
                    <a:p>
                      <a:pPr marL="603250">
                        <a:lnSpc>
                          <a:spcPts val="3165"/>
                        </a:lnSpc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cout&lt;&lt;“x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165"/>
                        </a:lnSpc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9070">
                        <a:lnSpc>
                          <a:spcPts val="3165"/>
                        </a:lnSpc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2”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1804">
                <a:tc gridSpan="2">
                  <a:txBody>
                    <a:bodyPr/>
                    <a:lstStyle/>
                    <a:p>
                      <a:pPr marL="603250">
                        <a:lnSpc>
                          <a:spcPts val="3160"/>
                        </a:lnSpc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7634">
                <a:tc gridSpan="2">
                  <a:txBody>
                    <a:bodyPr/>
                    <a:lstStyle/>
                    <a:p>
                      <a:pPr marL="603250">
                        <a:lnSpc>
                          <a:spcPts val="3165"/>
                        </a:lnSpc>
                      </a:pPr>
                      <a:r>
                        <a:rPr sz="28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: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7245">
                <a:tc gridSpan="3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cout&lt;&lt;“value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b="1" spc="-10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b="1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b="1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b="1" spc="-5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unknown”;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solidFill>
                      <a:srgbClr val="4E80BC"/>
                    </a:solidFill>
                  </a:tcPr>
                </a:tc>
              </a:tr>
              <a:tr h="437634">
                <a:tc gridSpan="3">
                  <a:txBody>
                    <a:bodyPr/>
                    <a:lstStyle/>
                    <a:p>
                      <a:pPr marL="31750">
                        <a:lnSpc>
                          <a:spcPts val="3165"/>
                        </a:lnSpc>
                      </a:pPr>
                      <a:r>
                        <a:rPr sz="2800" b="1" dirty="0">
                          <a:solidFill>
                            <a:srgbClr val="FF0E0E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E80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271520" y="6449526"/>
            <a:ext cx="2597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https://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www.facebook.com/AniLK0221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Loops </a:t>
            </a:r>
            <a:r>
              <a:rPr spc="-204" dirty="0"/>
              <a:t>and</a:t>
            </a:r>
            <a:r>
              <a:rPr spc="-220" dirty="0"/>
              <a:t> </a:t>
            </a:r>
            <a:r>
              <a:rPr spc="-75" dirty="0"/>
              <a:t>iterations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6970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Loops </a:t>
            </a:r>
            <a:r>
              <a:rPr spc="-145" dirty="0"/>
              <a:t>have </a:t>
            </a:r>
            <a:r>
              <a:rPr spc="-245" dirty="0"/>
              <a:t>as </a:t>
            </a:r>
            <a:r>
              <a:rPr spc="-65" dirty="0"/>
              <a:t>objective </a:t>
            </a:r>
            <a:r>
              <a:rPr spc="35" dirty="0"/>
              <a:t>to </a:t>
            </a:r>
            <a:r>
              <a:rPr spc="-70" dirty="0"/>
              <a:t>repeat </a:t>
            </a:r>
            <a:r>
              <a:rPr spc="-204" dirty="0"/>
              <a:t>a </a:t>
            </a:r>
            <a:r>
              <a:rPr spc="-60" dirty="0"/>
              <a:t>certain </a:t>
            </a:r>
            <a:r>
              <a:rPr spc="-80" dirty="0"/>
              <a:t>number </a:t>
            </a:r>
            <a:r>
              <a:rPr spc="-10" dirty="0"/>
              <a:t>of  </a:t>
            </a:r>
            <a:r>
              <a:rPr spc="-75" dirty="0"/>
              <a:t>times </a:t>
            </a:r>
            <a:r>
              <a:rPr spc="-25" dirty="0"/>
              <a:t>or </a:t>
            </a:r>
            <a:r>
              <a:rPr spc="-45" dirty="0"/>
              <a:t>while </a:t>
            </a:r>
            <a:r>
              <a:rPr spc="-204" dirty="0"/>
              <a:t>a </a:t>
            </a:r>
            <a:r>
              <a:rPr spc="-50" dirty="0"/>
              <a:t>condition </a:t>
            </a:r>
            <a:r>
              <a:rPr spc="-135" dirty="0"/>
              <a:t>is </a:t>
            </a:r>
            <a:r>
              <a:rPr spc="-20" dirty="0"/>
              <a:t>fulfilled. </a:t>
            </a:r>
            <a:r>
              <a:rPr spc="-114" dirty="0"/>
              <a:t>When </a:t>
            </a:r>
            <a:r>
              <a:rPr spc="-204" dirty="0"/>
              <a:t>a </a:t>
            </a:r>
            <a:r>
              <a:rPr spc="-120" dirty="0"/>
              <a:t>single  </a:t>
            </a:r>
            <a:r>
              <a:rPr spc="-60" dirty="0"/>
              <a:t>statement </a:t>
            </a:r>
            <a:r>
              <a:rPr spc="-20" dirty="0"/>
              <a:t>or </a:t>
            </a:r>
            <a:r>
              <a:rPr spc="-204" dirty="0"/>
              <a:t>a </a:t>
            </a:r>
            <a:r>
              <a:rPr spc="-90" dirty="0"/>
              <a:t>group </a:t>
            </a:r>
            <a:r>
              <a:rPr spc="-5" dirty="0"/>
              <a:t>of </a:t>
            </a:r>
            <a:r>
              <a:rPr spc="-85" dirty="0"/>
              <a:t>statements </a:t>
            </a:r>
            <a:r>
              <a:rPr spc="5" dirty="0"/>
              <a:t>will </a:t>
            </a:r>
            <a:r>
              <a:rPr spc="-120" dirty="0"/>
              <a:t>be </a:t>
            </a:r>
            <a:r>
              <a:rPr spc="-110" dirty="0"/>
              <a:t>executed  </a:t>
            </a:r>
            <a:r>
              <a:rPr spc="-140" dirty="0"/>
              <a:t>again </a:t>
            </a:r>
            <a:r>
              <a:rPr spc="-125" dirty="0"/>
              <a:t>and </a:t>
            </a:r>
            <a:r>
              <a:rPr spc="-140" dirty="0"/>
              <a:t>again </a:t>
            </a:r>
            <a:r>
              <a:rPr spc="-35" dirty="0"/>
              <a:t>in </a:t>
            </a:r>
            <a:r>
              <a:rPr spc="-30" dirty="0"/>
              <a:t>the </a:t>
            </a:r>
            <a:r>
              <a:rPr spc="-90" dirty="0"/>
              <a:t>program </a:t>
            </a:r>
            <a:r>
              <a:rPr spc="-45" dirty="0"/>
              <a:t>then </a:t>
            </a:r>
            <a:r>
              <a:rPr spc="-165" dirty="0"/>
              <a:t>such </a:t>
            </a:r>
            <a:r>
              <a:rPr spc="-55" dirty="0"/>
              <a:t>type </a:t>
            </a:r>
            <a:r>
              <a:rPr spc="-10" dirty="0"/>
              <a:t>of  </a:t>
            </a:r>
            <a:r>
              <a:rPr spc="-135" dirty="0"/>
              <a:t>processing is </a:t>
            </a:r>
            <a:r>
              <a:rPr spc="-105" dirty="0"/>
              <a:t>called </a:t>
            </a:r>
            <a:r>
              <a:rPr spc="-60" dirty="0"/>
              <a:t>loop. </a:t>
            </a:r>
            <a:r>
              <a:rPr spc="-150" dirty="0"/>
              <a:t>Loop </a:t>
            </a:r>
            <a:r>
              <a:rPr spc="-135" dirty="0"/>
              <a:t>is </a:t>
            </a:r>
            <a:r>
              <a:rPr spc="-70" dirty="0"/>
              <a:t>divided </a:t>
            </a:r>
            <a:r>
              <a:rPr dirty="0"/>
              <a:t>into </a:t>
            </a:r>
            <a:r>
              <a:rPr spc="10" dirty="0"/>
              <a:t>two</a:t>
            </a:r>
            <a:r>
              <a:rPr spc="-459" dirty="0"/>
              <a:t> </a:t>
            </a:r>
            <a:r>
              <a:rPr spc="-80" dirty="0"/>
              <a:t>parts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540" y="3157219"/>
            <a:ext cx="2438400" cy="9804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40"/>
              </a:spcBef>
              <a:buFont typeface="UnDotum"/>
              <a:buChar char=""/>
              <a:tabLst>
                <a:tab pos="381000" algn="l"/>
              </a:tabLst>
            </a:pPr>
            <a:r>
              <a:rPr sz="2600" spc="-155" dirty="0">
                <a:latin typeface="Arial"/>
                <a:cs typeface="Arial"/>
              </a:rPr>
              <a:t>Body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loop</a:t>
            </a:r>
            <a:endParaRPr sz="26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40"/>
              </a:spcBef>
              <a:buFont typeface="UnDotum"/>
              <a:buChar char=""/>
              <a:tabLst>
                <a:tab pos="381000" algn="l"/>
              </a:tabLst>
            </a:pPr>
            <a:r>
              <a:rPr sz="2600" spc="-80" dirty="0">
                <a:latin typeface="Arial"/>
                <a:cs typeface="Arial"/>
              </a:rPr>
              <a:t>Control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loop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271520" y="6449526"/>
            <a:ext cx="2597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https://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www.facebook.com/AniLK0221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089" y="497840"/>
            <a:ext cx="4649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Loops </a:t>
            </a:r>
            <a:r>
              <a:rPr spc="-204" dirty="0"/>
              <a:t>and</a:t>
            </a:r>
            <a:r>
              <a:rPr spc="-220" dirty="0"/>
              <a:t> </a:t>
            </a:r>
            <a:r>
              <a:rPr spc="-75" dirty="0"/>
              <a:t>iterations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630" y="1219200"/>
            <a:ext cx="146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655" dirty="0">
                <a:latin typeface="UnDotum"/>
                <a:cs typeface="UnDotum"/>
              </a:rPr>
              <a:t></a:t>
            </a:r>
            <a:endParaRPr sz="26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110" y="1252220"/>
            <a:ext cx="5438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Arial"/>
                <a:cs typeface="Arial"/>
              </a:rPr>
              <a:t>Control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loop</a:t>
            </a:r>
            <a:r>
              <a:rPr sz="2600" spc="-135" dirty="0">
                <a:latin typeface="Arial"/>
                <a:cs typeface="Arial"/>
              </a:rPr>
              <a:t> is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divided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two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parts: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630" y="1731009"/>
            <a:ext cx="8152130" cy="406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marR="5080" indent="-411480" algn="just">
              <a:lnSpc>
                <a:spcPct val="100000"/>
              </a:lnSpc>
              <a:spcBef>
                <a:spcPts val="100"/>
              </a:spcBef>
              <a:buFont typeface="UnDotum"/>
              <a:buChar char=""/>
              <a:tabLst>
                <a:tab pos="424180" algn="l"/>
              </a:tabLst>
            </a:pPr>
            <a:r>
              <a:rPr sz="2600" spc="-100" dirty="0">
                <a:latin typeface="Arial"/>
                <a:cs typeface="Arial"/>
              </a:rPr>
              <a:t>Entry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-65" dirty="0">
                <a:latin typeface="Arial"/>
                <a:cs typeface="Arial"/>
              </a:rPr>
              <a:t>loop-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55" dirty="0">
                <a:latin typeface="Arial"/>
                <a:cs typeface="Arial"/>
              </a:rPr>
              <a:t>this </a:t>
            </a:r>
            <a:r>
              <a:rPr sz="2600" spc="-5" dirty="0">
                <a:latin typeface="Arial"/>
                <a:cs typeface="Arial"/>
              </a:rPr>
              <a:t>first of </a:t>
            </a:r>
            <a:r>
              <a:rPr sz="2600" spc="-60" dirty="0">
                <a:latin typeface="Arial"/>
                <a:cs typeface="Arial"/>
              </a:rPr>
              <a:t>all </a:t>
            </a:r>
            <a:r>
              <a:rPr sz="2600" spc="-50" dirty="0">
                <a:latin typeface="Arial"/>
                <a:cs typeface="Arial"/>
              </a:rPr>
              <a:t>condition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45" dirty="0">
                <a:latin typeface="Arial"/>
                <a:cs typeface="Arial"/>
              </a:rPr>
              <a:t>checked  </a:t>
            </a:r>
            <a:r>
              <a:rPr sz="2600" spc="45" dirty="0">
                <a:latin typeface="Arial"/>
                <a:cs typeface="Arial"/>
              </a:rPr>
              <a:t>if </a:t>
            </a:r>
            <a:r>
              <a:rPr sz="2600" spc="80" dirty="0">
                <a:latin typeface="Arial"/>
                <a:cs typeface="Arial"/>
              </a:rPr>
              <a:t>it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5" dirty="0">
                <a:latin typeface="Arial"/>
                <a:cs typeface="Arial"/>
              </a:rPr>
              <a:t>true </a:t>
            </a:r>
            <a:r>
              <a:rPr sz="2600" spc="-45" dirty="0">
                <a:latin typeface="Arial"/>
                <a:cs typeface="Arial"/>
              </a:rPr>
              <a:t>then </a:t>
            </a:r>
            <a:r>
              <a:rPr sz="2600" spc="-95" dirty="0">
                <a:latin typeface="Arial"/>
                <a:cs typeface="Arial"/>
              </a:rPr>
              <a:t>body </a:t>
            </a:r>
            <a:r>
              <a:rPr sz="2600" spc="-10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60" dirty="0">
                <a:latin typeface="Arial"/>
                <a:cs typeface="Arial"/>
              </a:rPr>
              <a:t>loop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5" dirty="0">
                <a:latin typeface="Arial"/>
                <a:cs typeface="Arial"/>
              </a:rPr>
              <a:t>executed. </a:t>
            </a:r>
            <a:r>
              <a:rPr sz="2600" spc="-90" dirty="0">
                <a:latin typeface="Arial"/>
                <a:cs typeface="Arial"/>
              </a:rPr>
              <a:t>Otherwise  we </a:t>
            </a:r>
            <a:r>
              <a:rPr sz="2600" spc="-165" dirty="0">
                <a:latin typeface="Arial"/>
                <a:cs typeface="Arial"/>
              </a:rPr>
              <a:t>can </a:t>
            </a:r>
            <a:r>
              <a:rPr sz="2600" spc="-45" dirty="0">
                <a:latin typeface="Arial"/>
                <a:cs typeface="Arial"/>
              </a:rPr>
              <a:t>exit </a:t>
            </a:r>
            <a:r>
              <a:rPr sz="2600" spc="-20" dirty="0">
                <a:latin typeface="Arial"/>
                <a:cs typeface="Arial"/>
              </a:rPr>
              <a:t>from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60" dirty="0">
                <a:latin typeface="Arial"/>
                <a:cs typeface="Arial"/>
              </a:rPr>
              <a:t>loop </a:t>
            </a:r>
            <a:r>
              <a:rPr sz="2600" spc="-90" dirty="0">
                <a:latin typeface="Arial"/>
                <a:cs typeface="Arial"/>
              </a:rPr>
              <a:t>when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50" dirty="0">
                <a:latin typeface="Arial"/>
                <a:cs typeface="Arial"/>
              </a:rPr>
              <a:t>condition </a:t>
            </a:r>
            <a:r>
              <a:rPr sz="2600" spc="-155" dirty="0">
                <a:latin typeface="Arial"/>
                <a:cs typeface="Arial"/>
              </a:rPr>
              <a:t>becomes  </a:t>
            </a:r>
            <a:r>
              <a:rPr sz="2600" spc="-105" dirty="0">
                <a:latin typeface="Arial"/>
                <a:cs typeface="Arial"/>
              </a:rPr>
              <a:t>false. </a:t>
            </a:r>
            <a:r>
              <a:rPr sz="2600" spc="-100" dirty="0">
                <a:latin typeface="Arial"/>
                <a:cs typeface="Arial"/>
              </a:rPr>
              <a:t>Entry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-60" dirty="0">
                <a:latin typeface="Arial"/>
                <a:cs typeface="Arial"/>
              </a:rPr>
              <a:t>loop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40" dirty="0">
                <a:latin typeface="Arial"/>
                <a:cs typeface="Arial"/>
              </a:rPr>
              <a:t>also  </a:t>
            </a:r>
            <a:r>
              <a:rPr sz="2600" spc="-105" dirty="0">
                <a:latin typeface="Arial"/>
                <a:cs typeface="Arial"/>
              </a:rPr>
              <a:t>called </a:t>
            </a:r>
            <a:r>
              <a:rPr sz="2600" spc="-185" dirty="0">
                <a:latin typeface="Arial"/>
                <a:cs typeface="Arial"/>
              </a:rPr>
              <a:t>base </a:t>
            </a:r>
            <a:r>
              <a:rPr sz="2600" spc="-60" dirty="0">
                <a:latin typeface="Arial"/>
                <a:cs typeface="Arial"/>
              </a:rPr>
              <a:t>loop.  </a:t>
            </a:r>
            <a:r>
              <a:rPr sz="2600" spc="-155" dirty="0">
                <a:latin typeface="Arial"/>
                <a:cs typeface="Arial"/>
              </a:rPr>
              <a:t>Example- </a:t>
            </a:r>
            <a:r>
              <a:rPr sz="2600" spc="-70" dirty="0">
                <a:latin typeface="Arial"/>
                <a:cs typeface="Arial"/>
              </a:rPr>
              <a:t>While </a:t>
            </a:r>
            <a:r>
              <a:rPr sz="2600" spc="-60" dirty="0">
                <a:latin typeface="Arial"/>
                <a:cs typeface="Arial"/>
              </a:rPr>
              <a:t>loop </a:t>
            </a:r>
            <a:r>
              <a:rPr sz="2600" spc="-125" dirty="0">
                <a:latin typeface="Arial"/>
                <a:cs typeface="Arial"/>
              </a:rPr>
              <a:t>and </a:t>
            </a:r>
            <a:r>
              <a:rPr sz="2600" spc="5" dirty="0">
                <a:latin typeface="Arial"/>
                <a:cs typeface="Arial"/>
              </a:rPr>
              <a:t>for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loop</a:t>
            </a:r>
            <a:endParaRPr sz="2600">
              <a:latin typeface="Arial"/>
              <a:cs typeface="Arial"/>
            </a:endParaRPr>
          </a:p>
          <a:p>
            <a:pPr marL="424180" marR="5080" indent="-411480" algn="just">
              <a:lnSpc>
                <a:spcPct val="100000"/>
              </a:lnSpc>
              <a:spcBef>
                <a:spcPts val="640"/>
              </a:spcBef>
              <a:buFont typeface="UnDotum"/>
              <a:buChar char=""/>
              <a:tabLst>
                <a:tab pos="424180" algn="l"/>
              </a:tabLst>
            </a:pPr>
            <a:r>
              <a:rPr sz="2600" spc="-120" dirty="0">
                <a:latin typeface="Arial"/>
                <a:cs typeface="Arial"/>
              </a:rPr>
              <a:t>Exit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-65" dirty="0">
                <a:latin typeface="Arial"/>
                <a:cs typeface="Arial"/>
              </a:rPr>
              <a:t>loop- </a:t>
            </a:r>
            <a:r>
              <a:rPr sz="2600" spc="-35" dirty="0">
                <a:latin typeface="Arial"/>
                <a:cs typeface="Arial"/>
              </a:rPr>
              <a:t>in </a:t>
            </a:r>
            <a:r>
              <a:rPr sz="2600" spc="-55" dirty="0">
                <a:latin typeface="Arial"/>
                <a:cs typeface="Arial"/>
              </a:rPr>
              <a:t>this </a:t>
            </a:r>
            <a:r>
              <a:rPr sz="2600" spc="-5" dirty="0">
                <a:latin typeface="Arial"/>
                <a:cs typeface="Arial"/>
              </a:rPr>
              <a:t>first </a:t>
            </a:r>
            <a:r>
              <a:rPr sz="2600" spc="-95" dirty="0">
                <a:latin typeface="Arial"/>
                <a:cs typeface="Arial"/>
              </a:rPr>
              <a:t>body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10" dirty="0">
                <a:latin typeface="Arial"/>
                <a:cs typeface="Arial"/>
              </a:rPr>
              <a:t>executed </a:t>
            </a:r>
            <a:r>
              <a:rPr sz="2600" spc="-125" dirty="0">
                <a:latin typeface="Arial"/>
                <a:cs typeface="Arial"/>
              </a:rPr>
              <a:t>and </a:t>
            </a:r>
            <a:r>
              <a:rPr sz="2600" spc="-45" dirty="0">
                <a:latin typeface="Arial"/>
                <a:cs typeface="Arial"/>
              </a:rPr>
              <a:t>then  </a:t>
            </a:r>
            <a:r>
              <a:rPr sz="2600" spc="-50" dirty="0">
                <a:latin typeface="Arial"/>
                <a:cs typeface="Arial"/>
              </a:rPr>
              <a:t>condition </a:t>
            </a:r>
            <a:r>
              <a:rPr sz="2600" spc="-135" dirty="0">
                <a:latin typeface="Arial"/>
                <a:cs typeface="Arial"/>
              </a:rPr>
              <a:t>is checked.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spc="-50" dirty="0">
                <a:latin typeface="Arial"/>
                <a:cs typeface="Arial"/>
              </a:rPr>
              <a:t>condition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25" dirty="0">
                <a:latin typeface="Arial"/>
                <a:cs typeface="Arial"/>
              </a:rPr>
              <a:t>true, </a:t>
            </a:r>
            <a:r>
              <a:rPr sz="2600" spc="-45" dirty="0">
                <a:latin typeface="Arial"/>
                <a:cs typeface="Arial"/>
              </a:rPr>
              <a:t>then </a:t>
            </a:r>
            <a:r>
              <a:rPr sz="2600" spc="-140" dirty="0">
                <a:latin typeface="Arial"/>
                <a:cs typeface="Arial"/>
              </a:rPr>
              <a:t>again </a:t>
            </a:r>
            <a:r>
              <a:rPr sz="2600" spc="-95" dirty="0">
                <a:latin typeface="Arial"/>
                <a:cs typeface="Arial"/>
              </a:rPr>
              <a:t>body 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60" dirty="0">
                <a:latin typeface="Arial"/>
                <a:cs typeface="Arial"/>
              </a:rPr>
              <a:t>loop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5" dirty="0">
                <a:latin typeface="Arial"/>
                <a:cs typeface="Arial"/>
              </a:rPr>
              <a:t>executed.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spc="-50" dirty="0">
                <a:latin typeface="Arial"/>
                <a:cs typeface="Arial"/>
              </a:rPr>
              <a:t>condition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05" dirty="0">
                <a:latin typeface="Arial"/>
                <a:cs typeface="Arial"/>
              </a:rPr>
              <a:t>false, </a:t>
            </a:r>
            <a:r>
              <a:rPr sz="2600" spc="-45" dirty="0">
                <a:latin typeface="Arial"/>
                <a:cs typeface="Arial"/>
              </a:rPr>
              <a:t>then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5" dirty="0">
                <a:latin typeface="Arial"/>
                <a:cs typeface="Arial"/>
              </a:rPr>
              <a:t>will  </a:t>
            </a:r>
            <a:r>
              <a:rPr sz="2600" spc="-114" dirty="0">
                <a:latin typeface="Arial"/>
                <a:cs typeface="Arial"/>
              </a:rPr>
              <a:t>move </a:t>
            </a:r>
            <a:r>
              <a:rPr sz="2600" spc="-10" dirty="0">
                <a:latin typeface="Arial"/>
                <a:cs typeface="Arial"/>
              </a:rPr>
              <a:t>out </a:t>
            </a:r>
            <a:r>
              <a:rPr sz="2600" spc="-20" dirty="0">
                <a:latin typeface="Arial"/>
                <a:cs typeface="Arial"/>
              </a:rPr>
              <a:t>from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60" dirty="0">
                <a:latin typeface="Arial"/>
                <a:cs typeface="Arial"/>
              </a:rPr>
              <a:t>loop. </a:t>
            </a:r>
            <a:r>
              <a:rPr sz="2600" spc="-120" dirty="0">
                <a:latin typeface="Arial"/>
                <a:cs typeface="Arial"/>
              </a:rPr>
              <a:t>Exit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-60" dirty="0">
                <a:latin typeface="Arial"/>
                <a:cs typeface="Arial"/>
              </a:rPr>
              <a:t>loop </a:t>
            </a:r>
            <a:r>
              <a:rPr sz="2600" spc="-140" dirty="0">
                <a:latin typeface="Arial"/>
                <a:cs typeface="Arial"/>
              </a:rPr>
              <a:t>is also </a:t>
            </a:r>
            <a:r>
              <a:rPr sz="2600" spc="-105" dirty="0">
                <a:latin typeface="Arial"/>
                <a:cs typeface="Arial"/>
              </a:rPr>
              <a:t>called  Derived </a:t>
            </a:r>
            <a:r>
              <a:rPr sz="2600" spc="-60" dirty="0">
                <a:latin typeface="Arial"/>
                <a:cs typeface="Arial"/>
              </a:rPr>
              <a:t>loop. </a:t>
            </a:r>
            <a:r>
              <a:rPr sz="2600" spc="-155" dirty="0">
                <a:latin typeface="Arial"/>
                <a:cs typeface="Arial"/>
              </a:rPr>
              <a:t>Example-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Do-while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089" y="497840"/>
            <a:ext cx="4649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Loops </a:t>
            </a:r>
            <a:r>
              <a:rPr spc="-204" dirty="0"/>
              <a:t>and</a:t>
            </a:r>
            <a:r>
              <a:rPr spc="-220" dirty="0"/>
              <a:t> </a:t>
            </a:r>
            <a:r>
              <a:rPr spc="-75" dirty="0"/>
              <a:t>iterations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31620"/>
            <a:ext cx="7792084" cy="29705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235" dirty="0">
                <a:latin typeface="Arial"/>
                <a:cs typeface="Arial"/>
              </a:rPr>
              <a:t>The </a:t>
            </a:r>
            <a:r>
              <a:rPr sz="3200" spc="-125" dirty="0">
                <a:latin typeface="Arial"/>
                <a:cs typeface="Arial"/>
              </a:rPr>
              <a:t>loops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05" dirty="0">
                <a:latin typeface="Arial"/>
                <a:cs typeface="Arial"/>
              </a:rPr>
              <a:t>statements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390" dirty="0">
                <a:latin typeface="Arial"/>
                <a:cs typeface="Arial"/>
              </a:rPr>
              <a:t>C++ </a:t>
            </a:r>
            <a:r>
              <a:rPr sz="3200" spc="-180" dirty="0">
                <a:latin typeface="Arial"/>
                <a:cs typeface="Arial"/>
              </a:rPr>
              <a:t>language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are-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00"/>
              </a:spcBef>
            </a:pPr>
            <a:r>
              <a:rPr sz="4800" spc="-187" baseline="6076" dirty="0">
                <a:latin typeface="UnDotum"/>
                <a:cs typeface="UnDotum"/>
              </a:rPr>
              <a:t></a:t>
            </a:r>
            <a:r>
              <a:rPr sz="3200" spc="-125" dirty="0">
                <a:latin typeface="Arial"/>
                <a:cs typeface="Arial"/>
              </a:rPr>
              <a:t>While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00"/>
              </a:spcBef>
            </a:pPr>
            <a:r>
              <a:rPr sz="4800" spc="-390" baseline="6076" dirty="0">
                <a:latin typeface="UnDotum"/>
                <a:cs typeface="UnDotum"/>
              </a:rPr>
              <a:t></a:t>
            </a:r>
            <a:r>
              <a:rPr sz="3200" spc="-260" dirty="0">
                <a:latin typeface="Arial"/>
                <a:cs typeface="Arial"/>
              </a:rPr>
              <a:t>Do </a:t>
            </a:r>
            <a:r>
              <a:rPr sz="3200" spc="-60" dirty="0">
                <a:latin typeface="Arial"/>
                <a:cs typeface="Arial"/>
              </a:rPr>
              <a:t>loop/Do-while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90"/>
              </a:spcBef>
            </a:pPr>
            <a:r>
              <a:rPr sz="4800" spc="-322" baseline="5208" dirty="0">
                <a:latin typeface="UnDotum"/>
                <a:cs typeface="UnDotum"/>
              </a:rPr>
              <a:t></a:t>
            </a:r>
            <a:r>
              <a:rPr sz="3200" spc="-215" dirty="0">
                <a:latin typeface="Arial"/>
                <a:cs typeface="Arial"/>
              </a:rPr>
              <a:t>For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00"/>
              </a:spcBef>
            </a:pPr>
            <a:r>
              <a:rPr sz="4800" spc="-270" baseline="5208" dirty="0">
                <a:latin typeface="UnDotum"/>
                <a:cs typeface="UnDotum"/>
              </a:rPr>
              <a:t></a:t>
            </a:r>
            <a:r>
              <a:rPr sz="3200" spc="-180" dirty="0">
                <a:latin typeface="Arial"/>
                <a:cs typeface="Arial"/>
              </a:rPr>
              <a:t>Nested </a:t>
            </a:r>
            <a:r>
              <a:rPr sz="3200" spc="10" dirty="0">
                <a:latin typeface="Arial"/>
                <a:cs typeface="Arial"/>
              </a:rPr>
              <a:t>for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loop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070" y="38100"/>
            <a:ext cx="2356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14" dirty="0"/>
              <a:t>While</a:t>
            </a:r>
            <a:r>
              <a:rPr sz="4000" spc="-285" dirty="0"/>
              <a:t> </a:t>
            </a:r>
            <a:r>
              <a:rPr sz="4000" spc="-229" dirty="0"/>
              <a:t>Loop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8030" y="1220470"/>
            <a:ext cx="1371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525" dirty="0">
                <a:latin typeface="UnDotum"/>
                <a:cs typeface="UnDotum"/>
              </a:rPr>
              <a:t></a:t>
            </a:r>
            <a:endParaRPr sz="24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525" dirty="0">
                <a:latin typeface="UnDotum"/>
                <a:cs typeface="UnDotum"/>
              </a:rPr>
              <a:t></a:t>
            </a:r>
            <a:endParaRPr sz="24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525" dirty="0">
                <a:latin typeface="UnDotum"/>
                <a:cs typeface="UnDotum"/>
              </a:rPr>
              <a:t>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510" y="1252220"/>
            <a:ext cx="6412865" cy="171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18995">
              <a:lnSpc>
                <a:spcPct val="1208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while </a:t>
            </a:r>
            <a:r>
              <a:rPr sz="2400" spc="-110" dirty="0">
                <a:latin typeface="Arial"/>
                <a:cs typeface="Arial"/>
              </a:rPr>
              <a:t>(expression) </a:t>
            </a:r>
            <a:r>
              <a:rPr sz="2400" spc="-55" dirty="0">
                <a:latin typeface="Arial"/>
                <a:cs typeface="Arial"/>
              </a:rPr>
              <a:t>statement  </a:t>
            </a:r>
            <a:r>
              <a:rPr sz="2400" spc="-65" dirty="0">
                <a:latin typeface="Arial"/>
                <a:cs typeface="Arial"/>
              </a:rPr>
              <a:t>While </a:t>
            </a:r>
            <a:r>
              <a:rPr sz="2400" spc="-55" dirty="0">
                <a:latin typeface="Arial"/>
                <a:cs typeface="Arial"/>
              </a:rPr>
              <a:t>loop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90" dirty="0">
                <a:latin typeface="Arial"/>
                <a:cs typeface="Arial"/>
              </a:rPr>
              <a:t>Entry </a:t>
            </a:r>
            <a:r>
              <a:rPr sz="2400" spc="-35" dirty="0">
                <a:latin typeface="Arial"/>
                <a:cs typeface="Arial"/>
              </a:rPr>
              <a:t>control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2400" spc="-125" dirty="0">
                <a:latin typeface="Arial"/>
                <a:cs typeface="Arial"/>
              </a:rPr>
              <a:t>And </a:t>
            </a:r>
            <a:r>
              <a:rPr sz="2400" spc="-40" dirty="0">
                <a:latin typeface="Arial"/>
                <a:cs typeface="Arial"/>
              </a:rPr>
              <a:t>its function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simply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repeat </a:t>
            </a:r>
            <a:r>
              <a:rPr sz="2400" spc="-55" dirty="0">
                <a:latin typeface="Arial"/>
                <a:cs typeface="Arial"/>
              </a:rPr>
              <a:t>statement </a:t>
            </a:r>
            <a:r>
              <a:rPr sz="2400" spc="-45" dirty="0">
                <a:latin typeface="Arial"/>
                <a:cs typeface="Arial"/>
              </a:rPr>
              <a:t>while  </a:t>
            </a:r>
            <a:r>
              <a:rPr sz="2400" spc="-120" dirty="0">
                <a:latin typeface="Arial"/>
                <a:cs typeface="Arial"/>
              </a:rPr>
              <a:t>expression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600" y="4114800"/>
            <a:ext cx="4191000" cy="368300"/>
          </a:xfrm>
          <a:custGeom>
            <a:avLst/>
            <a:gdLst/>
            <a:ahLst/>
            <a:cxnLst/>
            <a:rect l="l" t="t" r="r" b="b"/>
            <a:pathLst>
              <a:path w="4191000" h="368300">
                <a:moveTo>
                  <a:pt x="0" y="0"/>
                </a:moveTo>
                <a:lnTo>
                  <a:pt x="4191000" y="0"/>
                </a:lnTo>
                <a:lnTo>
                  <a:pt x="4191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19600" y="4114800"/>
            <a:ext cx="41910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45" dirty="0">
                <a:latin typeface="Arial"/>
                <a:cs typeface="Arial"/>
              </a:rPr>
              <a:t>Condititional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1037" y="3957637"/>
            <a:ext cx="2066925" cy="771525"/>
            <a:chOff x="681037" y="3957637"/>
            <a:chExt cx="2066925" cy="771525"/>
          </a:xfrm>
        </p:grpSpPr>
        <p:sp>
          <p:nvSpPr>
            <p:cNvPr id="8" name="object 8"/>
            <p:cNvSpPr/>
            <p:nvPr/>
          </p:nvSpPr>
          <p:spPr>
            <a:xfrm>
              <a:off x="685800" y="39624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8700" y="0"/>
                  </a:moveTo>
                  <a:lnTo>
                    <a:pt x="0" y="381000"/>
                  </a:lnTo>
                  <a:lnTo>
                    <a:pt x="1028700" y="762000"/>
                  </a:lnTo>
                  <a:lnTo>
                    <a:pt x="2057400" y="3810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00" y="39624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8700" y="0"/>
                  </a:lnTo>
                  <a:lnTo>
                    <a:pt x="2057400" y="381000"/>
                  </a:lnTo>
                  <a:lnTo>
                    <a:pt x="1028700" y="762000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3019" y="4193540"/>
            <a:ext cx="8235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while(…)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28139" y="3048000"/>
            <a:ext cx="7242175" cy="2514600"/>
            <a:chOff x="1628139" y="3048000"/>
            <a:chExt cx="7242175" cy="2514600"/>
          </a:xfrm>
        </p:grpSpPr>
        <p:sp>
          <p:nvSpPr>
            <p:cNvPr id="12" name="object 12"/>
            <p:cNvSpPr/>
            <p:nvPr/>
          </p:nvSpPr>
          <p:spPr>
            <a:xfrm>
              <a:off x="2743200" y="4302760"/>
              <a:ext cx="1516380" cy="40640"/>
            </a:xfrm>
            <a:custGeom>
              <a:avLst/>
              <a:gdLst/>
              <a:ahLst/>
              <a:cxnLst/>
              <a:rect l="l" t="t" r="r" b="b"/>
              <a:pathLst>
                <a:path w="1516379" h="40639">
                  <a:moveTo>
                    <a:pt x="0" y="40639"/>
                  </a:moveTo>
                  <a:lnTo>
                    <a:pt x="151637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45610" y="4217669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0" y="0"/>
                  </a:moveTo>
                  <a:lnTo>
                    <a:pt x="5079" y="171449"/>
                  </a:lnTo>
                  <a:lnTo>
                    <a:pt x="173989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4499" y="4724400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9409" y="53911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89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2619" y="3427729"/>
              <a:ext cx="6929120" cy="871219"/>
            </a:xfrm>
            <a:custGeom>
              <a:avLst/>
              <a:gdLst/>
              <a:ahLst/>
              <a:cxnLst/>
              <a:rect l="l" t="t" r="r" b="b"/>
              <a:pathLst>
                <a:path w="6929120" h="871220">
                  <a:moveTo>
                    <a:pt x="6697980" y="871220"/>
                  </a:moveTo>
                  <a:lnTo>
                    <a:pt x="6929120" y="871220"/>
                  </a:lnTo>
                  <a:lnTo>
                    <a:pt x="6929120" y="0"/>
                  </a:lnTo>
                  <a:lnTo>
                    <a:pt x="0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599" y="334264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089"/>
                  </a:lnTo>
                  <a:lnTo>
                    <a:pt x="171450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4499" y="3048000"/>
              <a:ext cx="0" cy="754380"/>
            </a:xfrm>
            <a:custGeom>
              <a:avLst/>
              <a:gdLst/>
              <a:ahLst/>
              <a:cxnLst/>
              <a:rect l="l" t="t" r="r" b="b"/>
              <a:pathLst>
                <a:path h="754379">
                  <a:moveTo>
                    <a:pt x="0" y="0"/>
                  </a:moveTo>
                  <a:lnTo>
                    <a:pt x="0" y="7543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8139" y="3790950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20" y="0"/>
                  </a:moveTo>
                  <a:lnTo>
                    <a:pt x="0" y="0"/>
                  </a:lnTo>
                  <a:lnTo>
                    <a:pt x="86360" y="17145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7339" y="4333240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78329" y="4714240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497840"/>
            <a:ext cx="2489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While</a:t>
            </a:r>
            <a:r>
              <a:rPr spc="-300" dirty="0"/>
              <a:t> </a:t>
            </a:r>
            <a:r>
              <a:rPr spc="-90" dirty="0"/>
              <a:t>loop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5927" y="1119277"/>
            <a:ext cx="7400925" cy="5725795"/>
            <a:chOff x="985927" y="1119277"/>
            <a:chExt cx="7400925" cy="5725795"/>
          </a:xfrm>
        </p:grpSpPr>
        <p:sp>
          <p:nvSpPr>
            <p:cNvPr id="4" name="object 4"/>
            <p:cNvSpPr/>
            <p:nvPr/>
          </p:nvSpPr>
          <p:spPr>
            <a:xfrm>
              <a:off x="990600" y="1123950"/>
              <a:ext cx="7391400" cy="5716270"/>
            </a:xfrm>
            <a:custGeom>
              <a:avLst/>
              <a:gdLst/>
              <a:ahLst/>
              <a:cxnLst/>
              <a:rect l="l" t="t" r="r" b="b"/>
              <a:pathLst>
                <a:path w="7391400" h="5716270">
                  <a:moveTo>
                    <a:pt x="0" y="0"/>
                  </a:moveTo>
                  <a:lnTo>
                    <a:pt x="7391400" y="0"/>
                  </a:lnTo>
                  <a:lnTo>
                    <a:pt x="7391400" y="5716270"/>
                  </a:lnTo>
                  <a:lnTo>
                    <a:pt x="0" y="571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600" y="1123950"/>
              <a:ext cx="7391400" cy="5716270"/>
            </a:xfrm>
            <a:custGeom>
              <a:avLst/>
              <a:gdLst/>
              <a:ahLst/>
              <a:cxnLst/>
              <a:rect l="l" t="t" r="r" b="b"/>
              <a:pathLst>
                <a:path w="7391400" h="5716270">
                  <a:moveTo>
                    <a:pt x="0" y="0"/>
                  </a:moveTo>
                  <a:lnTo>
                    <a:pt x="7391400" y="0"/>
                  </a:lnTo>
                  <a:lnTo>
                    <a:pt x="7391400" y="5716270"/>
                  </a:lnTo>
                  <a:lnTo>
                    <a:pt x="0" y="5716270"/>
                  </a:lnTo>
                  <a:lnTo>
                    <a:pt x="0" y="0"/>
                  </a:lnTo>
                  <a:close/>
                </a:path>
                <a:path w="7391400" h="5716270">
                  <a:moveTo>
                    <a:pt x="0" y="0"/>
                  </a:moveTo>
                  <a:lnTo>
                    <a:pt x="0" y="0"/>
                  </a:lnTo>
                </a:path>
                <a:path w="7391400" h="5716270">
                  <a:moveTo>
                    <a:pt x="7391400" y="5716270"/>
                  </a:moveTo>
                  <a:lnTo>
                    <a:pt x="7391400" y="57162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8069" y="1074419"/>
            <a:ext cx="6760845" cy="529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77490">
              <a:lnSpc>
                <a:spcPct val="110900"/>
              </a:lnSpc>
              <a:spcBef>
                <a:spcPts val="100"/>
              </a:spcBef>
            </a:pPr>
            <a:r>
              <a:rPr sz="2600" b="1" spc="-5" dirty="0">
                <a:latin typeface="Courier New"/>
                <a:cs typeface="Courier New"/>
              </a:rPr>
              <a:t>#include&lt;iostream.h&gt;  int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main()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dirty="0">
                <a:latin typeface="Courier New"/>
                <a:cs typeface="Courier New"/>
              </a:rPr>
              <a:t>{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b="1" spc="-5" dirty="0">
                <a:latin typeface="Courier New"/>
                <a:cs typeface="Courier New"/>
              </a:rPr>
              <a:t>int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n;</a:t>
            </a:r>
            <a:endParaRPr sz="2600" dirty="0">
              <a:latin typeface="Courier New"/>
              <a:cs typeface="Courier New"/>
            </a:endParaRPr>
          </a:p>
          <a:p>
            <a:pPr marL="12700" marR="5080">
              <a:lnSpc>
                <a:spcPts val="3460"/>
              </a:lnSpc>
              <a:spcBef>
                <a:spcPts val="160"/>
              </a:spcBef>
            </a:pPr>
            <a:r>
              <a:rPr sz="2600" b="1" spc="-5" dirty="0">
                <a:latin typeface="Courier New"/>
                <a:cs typeface="Courier New"/>
              </a:rPr>
              <a:t>cout&lt;&lt;“Enter the starting number”;  cin&gt;&gt;n;</a:t>
            </a:r>
            <a:endParaRPr sz="2600" dirty="0">
              <a:latin typeface="Courier New"/>
              <a:cs typeface="Courier New"/>
            </a:endParaRPr>
          </a:p>
          <a:p>
            <a:pPr marL="12700" marR="4164329">
              <a:lnSpc>
                <a:spcPts val="3450"/>
              </a:lnSpc>
              <a:spcBef>
                <a:spcPts val="10"/>
              </a:spcBef>
            </a:pPr>
            <a:r>
              <a:rPr sz="2600" b="1" spc="-5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2600" b="1" spc="-5" dirty="0">
                <a:solidFill>
                  <a:srgbClr val="FF0E0E"/>
                </a:solidFill>
                <a:latin typeface="Courier New"/>
                <a:cs typeface="Courier New"/>
              </a:rPr>
              <a:t>(n&gt;0){  </a:t>
            </a:r>
            <a:r>
              <a:rPr sz="2600" b="1" spc="-5" dirty="0">
                <a:latin typeface="Courier New"/>
                <a:cs typeface="Courier New"/>
              </a:rPr>
              <a:t>cout&lt;&lt;n&lt;&lt;“,”;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600" b="1" spc="-5" dirty="0">
                <a:latin typeface="Courier New"/>
                <a:cs typeface="Courier New"/>
              </a:rPr>
              <a:t>n--;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dirty="0">
                <a:solidFill>
                  <a:srgbClr val="FF0E0E"/>
                </a:solidFill>
                <a:latin typeface="Courier New"/>
                <a:cs typeface="Courier New"/>
              </a:rPr>
              <a:t>}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b="1" spc="-5" dirty="0">
                <a:latin typeface="Courier New"/>
                <a:cs typeface="Courier New"/>
              </a:rPr>
              <a:t>cout &lt;&lt;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spc="-5" dirty="0" smtClean="0">
                <a:solidFill>
                  <a:srgbClr val="1E487C"/>
                </a:solidFill>
                <a:latin typeface="Courier New"/>
                <a:cs typeface="Courier New"/>
              </a:rPr>
              <a:t>“</a:t>
            </a:r>
            <a:r>
              <a:rPr lang="en-US" sz="2600" b="1" spc="-5" dirty="0" err="1" smtClean="0">
                <a:solidFill>
                  <a:srgbClr val="1E487C"/>
                </a:solidFill>
                <a:latin typeface="Courier New"/>
                <a:cs typeface="Courier New"/>
              </a:rPr>
              <a:t>HEllo</a:t>
            </a:r>
            <a:r>
              <a:rPr sz="2600" b="1" spc="-5" dirty="0" smtClean="0">
                <a:solidFill>
                  <a:srgbClr val="1E487C"/>
                </a:solidFill>
                <a:latin typeface="Courier New"/>
                <a:cs typeface="Courier New"/>
              </a:rPr>
              <a:t>“;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return</a:t>
            </a:r>
            <a:r>
              <a:rPr sz="2600" b="1" spc="-10" dirty="0">
                <a:solidFill>
                  <a:srgbClr val="1E487C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0;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6384290"/>
            <a:ext cx="2241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E487C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6220" y="342900"/>
            <a:ext cx="173608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5" dirty="0"/>
              <a:t>For</a:t>
            </a:r>
            <a:r>
              <a:rPr sz="4000" spc="-300" dirty="0"/>
              <a:t> </a:t>
            </a:r>
            <a:r>
              <a:rPr sz="4000" spc="-85" dirty="0"/>
              <a:t>loop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85570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404620"/>
            <a:ext cx="7096759" cy="379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45" dirty="0">
                <a:latin typeface="Arial"/>
                <a:cs typeface="Arial"/>
              </a:rPr>
              <a:t>For </a:t>
            </a:r>
            <a:r>
              <a:rPr sz="2600" spc="-60" dirty="0">
                <a:latin typeface="Arial"/>
                <a:cs typeface="Arial"/>
              </a:rPr>
              <a:t>loop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-150" dirty="0">
                <a:latin typeface="Arial"/>
                <a:cs typeface="Arial"/>
              </a:rPr>
              <a:t>an </a:t>
            </a:r>
            <a:r>
              <a:rPr sz="2600" spc="-100" dirty="0">
                <a:latin typeface="Arial"/>
                <a:cs typeface="Arial"/>
              </a:rPr>
              <a:t>Entry </a:t>
            </a:r>
            <a:r>
              <a:rPr sz="2600" spc="-35" dirty="0">
                <a:latin typeface="Arial"/>
                <a:cs typeface="Arial"/>
              </a:rPr>
              <a:t>control </a:t>
            </a:r>
            <a:r>
              <a:rPr sz="2600" spc="-60" dirty="0">
                <a:latin typeface="Arial"/>
                <a:cs typeface="Arial"/>
              </a:rPr>
              <a:t>loop </a:t>
            </a:r>
            <a:r>
              <a:rPr sz="2600" spc="-90" dirty="0">
                <a:latin typeface="Arial"/>
                <a:cs typeface="Arial"/>
              </a:rPr>
              <a:t>when </a:t>
            </a:r>
            <a:r>
              <a:rPr sz="2600" spc="-70" dirty="0">
                <a:latin typeface="Arial"/>
                <a:cs typeface="Arial"/>
              </a:rPr>
              <a:t>action </a:t>
            </a:r>
            <a:r>
              <a:rPr sz="2600" spc="-135" dirty="0">
                <a:latin typeface="Arial"/>
                <a:cs typeface="Arial"/>
              </a:rPr>
              <a:t>is </a:t>
            </a:r>
            <a:r>
              <a:rPr sz="2600" spc="35" dirty="0">
                <a:latin typeface="Arial"/>
                <a:cs typeface="Arial"/>
              </a:rPr>
              <a:t>to</a:t>
            </a:r>
            <a:r>
              <a:rPr sz="2600" spc="-51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be  </a:t>
            </a:r>
            <a:r>
              <a:rPr sz="2600" spc="-80" dirty="0">
                <a:latin typeface="Arial"/>
                <a:cs typeface="Arial"/>
              </a:rPr>
              <a:t>repeated </a:t>
            </a:r>
            <a:r>
              <a:rPr sz="2600" spc="5" dirty="0">
                <a:latin typeface="Arial"/>
                <a:cs typeface="Arial"/>
              </a:rPr>
              <a:t>for </a:t>
            </a:r>
            <a:r>
              <a:rPr sz="2600" spc="-204" dirty="0">
                <a:latin typeface="Arial"/>
                <a:cs typeface="Arial"/>
              </a:rPr>
              <a:t>a </a:t>
            </a:r>
            <a:r>
              <a:rPr sz="2600" spc="-60" dirty="0">
                <a:latin typeface="Arial"/>
                <a:cs typeface="Arial"/>
              </a:rPr>
              <a:t>predetermined </a:t>
            </a:r>
            <a:r>
              <a:rPr sz="2600" spc="-80" dirty="0">
                <a:latin typeface="Arial"/>
                <a:cs typeface="Arial"/>
              </a:rPr>
              <a:t>number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43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times.</a:t>
            </a:r>
            <a:endParaRPr sz="2600">
              <a:latin typeface="Arial"/>
              <a:cs typeface="Arial"/>
            </a:endParaRPr>
          </a:p>
          <a:p>
            <a:pPr marL="12700" marR="2949575">
              <a:lnSpc>
                <a:spcPts val="3770"/>
              </a:lnSpc>
              <a:spcBef>
                <a:spcPts val="220"/>
              </a:spcBef>
            </a:pPr>
            <a:r>
              <a:rPr sz="2600" spc="-40" dirty="0">
                <a:latin typeface="Arial"/>
                <a:cs typeface="Arial"/>
              </a:rPr>
              <a:t>Most </a:t>
            </a:r>
            <a:r>
              <a:rPr sz="2600" spc="-155" dirty="0">
                <a:latin typeface="Arial"/>
                <a:cs typeface="Arial"/>
              </a:rPr>
              <a:t>used – </a:t>
            </a:r>
            <a:r>
              <a:rPr sz="2600" spc="-80" dirty="0">
                <a:latin typeface="Arial"/>
                <a:cs typeface="Arial"/>
              </a:rPr>
              <a:t>most</a:t>
            </a:r>
            <a:r>
              <a:rPr sz="2600" spc="-254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complicated  </a:t>
            </a:r>
            <a:r>
              <a:rPr sz="2600" spc="-80" dirty="0">
                <a:latin typeface="Arial"/>
                <a:cs typeface="Arial"/>
              </a:rPr>
              <a:t>Normally </a:t>
            </a:r>
            <a:r>
              <a:rPr sz="2600" spc="-155" dirty="0">
                <a:latin typeface="Arial"/>
                <a:cs typeface="Arial"/>
              </a:rPr>
              <a:t>used </a:t>
            </a:r>
            <a:r>
              <a:rPr sz="2600" spc="5" dirty="0">
                <a:latin typeface="Arial"/>
                <a:cs typeface="Arial"/>
              </a:rPr>
              <a:t>for </a:t>
            </a:r>
            <a:r>
              <a:rPr sz="2600" spc="-75" dirty="0">
                <a:latin typeface="Arial"/>
                <a:cs typeface="Arial"/>
              </a:rPr>
              <a:t>counting  </a:t>
            </a:r>
            <a:r>
              <a:rPr sz="2600" spc="-130" dirty="0">
                <a:latin typeface="Arial"/>
                <a:cs typeface="Arial"/>
              </a:rPr>
              <a:t>Four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parts</a:t>
            </a:r>
            <a:endParaRPr sz="26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459"/>
              </a:spcBef>
              <a:buChar char="–"/>
              <a:tabLst>
                <a:tab pos="412750" algn="l"/>
              </a:tabLst>
            </a:pPr>
            <a:r>
              <a:rPr sz="2800" spc="-70" dirty="0">
                <a:latin typeface="Arial"/>
                <a:cs typeface="Arial"/>
              </a:rPr>
              <a:t>Initialise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170" dirty="0">
                <a:latin typeface="Arial"/>
                <a:cs typeface="Arial"/>
              </a:rPr>
              <a:t>Test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412750" algn="l"/>
              </a:tabLst>
            </a:pPr>
            <a:r>
              <a:rPr sz="2800" spc="-170" dirty="0">
                <a:latin typeface="Arial"/>
                <a:cs typeface="Arial"/>
              </a:rPr>
              <a:t>Body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78049"/>
            <a:ext cx="141605" cy="14605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246370"/>
            <a:ext cx="223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1589" y="5367020"/>
            <a:ext cx="311912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sz="2800" spc="-85" dirty="0">
                <a:latin typeface="Arial"/>
                <a:cs typeface="Arial"/>
              </a:rPr>
              <a:t>Increment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0127" y="5512207"/>
            <a:ext cx="8848725" cy="959485"/>
            <a:chOff x="300127" y="5512207"/>
            <a:chExt cx="8848725" cy="959485"/>
          </a:xfrm>
        </p:grpSpPr>
        <p:sp>
          <p:nvSpPr>
            <p:cNvPr id="9" name="object 9"/>
            <p:cNvSpPr/>
            <p:nvPr/>
          </p:nvSpPr>
          <p:spPr>
            <a:xfrm>
              <a:off x="304799" y="5516880"/>
              <a:ext cx="8839200" cy="949960"/>
            </a:xfrm>
            <a:custGeom>
              <a:avLst/>
              <a:gdLst/>
              <a:ahLst/>
              <a:cxnLst/>
              <a:rect l="l" t="t" r="r" b="b"/>
              <a:pathLst>
                <a:path w="8839200" h="949960">
                  <a:moveTo>
                    <a:pt x="0" y="0"/>
                  </a:moveTo>
                  <a:lnTo>
                    <a:pt x="8839200" y="0"/>
                  </a:lnTo>
                  <a:lnTo>
                    <a:pt x="8839200" y="949960"/>
                  </a:lnTo>
                  <a:lnTo>
                    <a:pt x="0" y="949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799" y="5516880"/>
              <a:ext cx="8839200" cy="949960"/>
            </a:xfrm>
            <a:custGeom>
              <a:avLst/>
              <a:gdLst/>
              <a:ahLst/>
              <a:cxnLst/>
              <a:rect l="l" t="t" r="r" b="b"/>
              <a:pathLst>
                <a:path w="8839200" h="949960">
                  <a:moveTo>
                    <a:pt x="0" y="0"/>
                  </a:moveTo>
                  <a:lnTo>
                    <a:pt x="8839200" y="0"/>
                  </a:lnTo>
                  <a:lnTo>
                    <a:pt x="8839200" y="949960"/>
                  </a:lnTo>
                  <a:lnTo>
                    <a:pt x="0" y="949960"/>
                  </a:lnTo>
                  <a:lnTo>
                    <a:pt x="0" y="0"/>
                  </a:lnTo>
                  <a:close/>
                </a:path>
                <a:path w="8839200" h="949960">
                  <a:moveTo>
                    <a:pt x="0" y="0"/>
                  </a:moveTo>
                  <a:lnTo>
                    <a:pt x="0" y="0"/>
                  </a:lnTo>
                </a:path>
                <a:path w="8839200" h="949960">
                  <a:moveTo>
                    <a:pt x="8839200" y="949960"/>
                  </a:moveTo>
                  <a:lnTo>
                    <a:pt x="8839200" y="9499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2270" y="5507990"/>
            <a:ext cx="8346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for(initialization;condition;increment)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590" y="623570"/>
            <a:ext cx="1657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" dirty="0"/>
              <a:t>for</a:t>
            </a:r>
            <a:r>
              <a:rPr sz="4000" spc="-295" dirty="0"/>
              <a:t> </a:t>
            </a:r>
            <a:r>
              <a:rPr sz="4000" spc="-90" dirty="0"/>
              <a:t>loop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800600" y="4597400"/>
            <a:ext cx="2362200" cy="70358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98170" marR="591820" indent="294640">
              <a:lnSpc>
                <a:spcPct val="100000"/>
              </a:lnSpc>
              <a:spcBef>
                <a:spcPts val="370"/>
              </a:spcBef>
            </a:pPr>
            <a:r>
              <a:rPr sz="2000" spc="-70" dirty="0">
                <a:latin typeface="Arial"/>
                <a:cs typeface="Arial"/>
              </a:rPr>
              <a:t>body  </a:t>
            </a:r>
            <a:r>
              <a:rPr sz="2000" spc="-225" dirty="0">
                <a:latin typeface="Arial"/>
                <a:cs typeface="Arial"/>
              </a:rPr>
              <a:t>s</a:t>
            </a:r>
            <a:r>
              <a:rPr sz="2000" spc="20" dirty="0">
                <a:latin typeface="Arial"/>
                <a:cs typeface="Arial"/>
              </a:rPr>
              <a:t>tat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m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nts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5837" y="4338637"/>
            <a:ext cx="2524125" cy="1228725"/>
            <a:chOff x="985837" y="4338637"/>
            <a:chExt cx="2524125" cy="1228725"/>
          </a:xfrm>
        </p:grpSpPr>
        <p:sp>
          <p:nvSpPr>
            <p:cNvPr id="5" name="object 5"/>
            <p:cNvSpPr/>
            <p:nvPr/>
          </p:nvSpPr>
          <p:spPr>
            <a:xfrm>
              <a:off x="990600" y="4343400"/>
              <a:ext cx="2514600" cy="1219200"/>
            </a:xfrm>
            <a:custGeom>
              <a:avLst/>
              <a:gdLst/>
              <a:ahLst/>
              <a:cxnLst/>
              <a:rect l="l" t="t" r="r" b="b"/>
              <a:pathLst>
                <a:path w="2514600" h="1219200">
                  <a:moveTo>
                    <a:pt x="1257300" y="0"/>
                  </a:moveTo>
                  <a:lnTo>
                    <a:pt x="0" y="609600"/>
                  </a:lnTo>
                  <a:lnTo>
                    <a:pt x="1257300" y="1219200"/>
                  </a:lnTo>
                  <a:lnTo>
                    <a:pt x="2514600" y="60960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4343400"/>
              <a:ext cx="2514600" cy="1219200"/>
            </a:xfrm>
            <a:custGeom>
              <a:avLst/>
              <a:gdLst/>
              <a:ahLst/>
              <a:cxnLst/>
              <a:rect l="l" t="t" r="r" b="b"/>
              <a:pathLst>
                <a:path w="2514600" h="1219200">
                  <a:moveTo>
                    <a:pt x="0" y="609600"/>
                  </a:moveTo>
                  <a:lnTo>
                    <a:pt x="1257300" y="0"/>
                  </a:lnTo>
                  <a:lnTo>
                    <a:pt x="2514600" y="609600"/>
                  </a:lnTo>
                  <a:lnTo>
                    <a:pt x="1257300" y="1219200"/>
                  </a:lnTo>
                  <a:lnTo>
                    <a:pt x="0" y="609600"/>
                  </a:lnTo>
                  <a:close/>
                </a:path>
                <a:path w="2514600" h="1219200">
                  <a:moveTo>
                    <a:pt x="0" y="0"/>
                  </a:moveTo>
                  <a:lnTo>
                    <a:pt x="0" y="0"/>
                  </a:lnTo>
                </a:path>
                <a:path w="2514600" h="1219200">
                  <a:moveTo>
                    <a:pt x="2514600" y="1219200"/>
                  </a:moveTo>
                  <a:lnTo>
                    <a:pt x="2514600" y="1219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4800" y="4635500"/>
            <a:ext cx="1343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980" marR="5080" indent="-462280">
              <a:lnSpc>
                <a:spcPct val="100000"/>
              </a:lnSpc>
              <a:spcBef>
                <a:spcPts val="100"/>
              </a:spcBef>
            </a:pPr>
            <a:r>
              <a:rPr sz="2000" spc="-155" dirty="0">
                <a:latin typeface="Arial"/>
                <a:cs typeface="Arial"/>
              </a:rPr>
              <a:t>c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-6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tin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spc="-20" dirty="0">
                <a:latin typeface="Arial"/>
                <a:cs typeface="Arial"/>
              </a:rPr>
              <a:t>ati</a:t>
            </a:r>
            <a:r>
              <a:rPr sz="2000" spc="-35" dirty="0">
                <a:latin typeface="Arial"/>
                <a:cs typeface="Arial"/>
              </a:rPr>
              <a:t>o</a:t>
            </a:r>
            <a:r>
              <a:rPr sz="2000" spc="-45" dirty="0">
                <a:latin typeface="Arial"/>
                <a:cs typeface="Arial"/>
              </a:rPr>
              <a:t>n  </a:t>
            </a:r>
            <a:r>
              <a:rPr sz="2000" spc="-30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61539" y="1952625"/>
            <a:ext cx="171450" cy="714375"/>
            <a:chOff x="2161539" y="1952625"/>
            <a:chExt cx="171450" cy="714375"/>
          </a:xfrm>
        </p:grpSpPr>
        <p:sp>
          <p:nvSpPr>
            <p:cNvPr id="9" name="object 9"/>
            <p:cNvSpPr/>
            <p:nvPr/>
          </p:nvSpPr>
          <p:spPr>
            <a:xfrm>
              <a:off x="2244089" y="1981200"/>
              <a:ext cx="2540" cy="525780"/>
            </a:xfrm>
            <a:custGeom>
              <a:avLst/>
              <a:gdLst/>
              <a:ahLst/>
              <a:cxnLst/>
              <a:rect l="l" t="t" r="r" b="b"/>
              <a:pathLst>
                <a:path w="2539" h="525780">
                  <a:moveTo>
                    <a:pt x="1270" y="-28575"/>
                  </a:moveTo>
                  <a:lnTo>
                    <a:pt x="1270" y="554354"/>
                  </a:lnTo>
                </a:path>
              </a:pathLst>
            </a:custGeom>
            <a:ln w="596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1539" y="2494280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19">
                  <a:moveTo>
                    <a:pt x="171450" y="0"/>
                  </a:moveTo>
                  <a:lnTo>
                    <a:pt x="0" y="1270"/>
                  </a:lnTo>
                  <a:lnTo>
                    <a:pt x="86360" y="1727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19200" y="2667000"/>
            <a:ext cx="2057400" cy="39878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370"/>
              </a:spcBef>
            </a:pPr>
            <a:r>
              <a:rPr sz="2000" spc="-35" dirty="0">
                <a:latin typeface="Arial"/>
                <a:cs typeface="Arial"/>
              </a:rPr>
              <a:t>initialisation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000" y="3352800"/>
            <a:ext cx="2057400" cy="39878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370"/>
              </a:spcBef>
            </a:pPr>
            <a:r>
              <a:rPr sz="2000" spc="-50" dirty="0">
                <a:latin typeface="Arial"/>
                <a:cs typeface="Arial"/>
              </a:rPr>
              <a:t>increment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10400" y="3465829"/>
            <a:ext cx="413384" cy="1511935"/>
            <a:chOff x="7010400" y="3465829"/>
            <a:chExt cx="413384" cy="1511935"/>
          </a:xfrm>
        </p:grpSpPr>
        <p:sp>
          <p:nvSpPr>
            <p:cNvPr id="14" name="object 14"/>
            <p:cNvSpPr/>
            <p:nvPr/>
          </p:nvSpPr>
          <p:spPr>
            <a:xfrm>
              <a:off x="7162800" y="3552189"/>
              <a:ext cx="232410" cy="1397000"/>
            </a:xfrm>
            <a:custGeom>
              <a:avLst/>
              <a:gdLst/>
              <a:ahLst/>
              <a:cxnLst/>
              <a:rect l="l" t="t" r="r" b="b"/>
              <a:pathLst>
                <a:path w="232409" h="1397000">
                  <a:moveTo>
                    <a:pt x="0" y="1397000"/>
                  </a:moveTo>
                  <a:lnTo>
                    <a:pt x="232409" y="1397000"/>
                  </a:lnTo>
                  <a:lnTo>
                    <a:pt x="232409" y="0"/>
                  </a:lnTo>
                  <a:lnTo>
                    <a:pt x="762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0400" y="3465829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20">
                  <a:moveTo>
                    <a:pt x="171450" y="0"/>
                  </a:moveTo>
                  <a:lnTo>
                    <a:pt x="0" y="86360"/>
                  </a:lnTo>
                  <a:lnTo>
                    <a:pt x="171450" y="1727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159000" y="3065779"/>
            <a:ext cx="2822575" cy="3030220"/>
            <a:chOff x="2159000" y="3065779"/>
            <a:chExt cx="2822575" cy="3030220"/>
          </a:xfrm>
        </p:grpSpPr>
        <p:sp>
          <p:nvSpPr>
            <p:cNvPr id="17" name="object 17"/>
            <p:cNvSpPr/>
            <p:nvPr/>
          </p:nvSpPr>
          <p:spPr>
            <a:xfrm>
              <a:off x="2247900" y="3065779"/>
              <a:ext cx="0" cy="1117600"/>
            </a:xfrm>
            <a:custGeom>
              <a:avLst/>
              <a:gdLst/>
              <a:ahLst/>
              <a:cxnLst/>
              <a:rect l="l" t="t" r="r" b="b"/>
              <a:pathLst>
                <a:path h="1117600">
                  <a:moveTo>
                    <a:pt x="0" y="0"/>
                  </a:moveTo>
                  <a:lnTo>
                    <a:pt x="0" y="111760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61540" y="4171949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19" h="171450">
                  <a:moveTo>
                    <a:pt x="172720" y="0"/>
                  </a:moveTo>
                  <a:lnTo>
                    <a:pt x="0" y="0"/>
                  </a:lnTo>
                  <a:lnTo>
                    <a:pt x="86360" y="171450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5360" y="5562600"/>
              <a:ext cx="2540" cy="373380"/>
            </a:xfrm>
            <a:custGeom>
              <a:avLst/>
              <a:gdLst/>
              <a:ahLst/>
              <a:cxnLst/>
              <a:rect l="l" t="t" r="r" b="b"/>
              <a:pathLst>
                <a:path w="2539" h="373379">
                  <a:moveTo>
                    <a:pt x="1269" y="-28575"/>
                  </a:moveTo>
                  <a:lnTo>
                    <a:pt x="1269" y="401955"/>
                  </a:lnTo>
                </a:path>
              </a:pathLst>
            </a:custGeom>
            <a:ln w="59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9000" y="5923279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20">
                  <a:moveTo>
                    <a:pt x="0" y="0"/>
                  </a:moveTo>
                  <a:lnTo>
                    <a:pt x="85089" y="172720"/>
                  </a:lnTo>
                  <a:lnTo>
                    <a:pt x="17145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5200" y="4949189"/>
              <a:ext cx="1135380" cy="3810"/>
            </a:xfrm>
            <a:custGeom>
              <a:avLst/>
              <a:gdLst/>
              <a:ahLst/>
              <a:cxnLst/>
              <a:rect l="l" t="t" r="r" b="b"/>
              <a:pathLst>
                <a:path w="1135379" h="3810">
                  <a:moveTo>
                    <a:pt x="0" y="3810"/>
                  </a:moveTo>
                  <a:lnTo>
                    <a:pt x="113537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29150" y="48641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0" y="171450"/>
                  </a:lnTo>
                  <a:lnTo>
                    <a:pt x="171450" y="8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7900" y="3552189"/>
              <a:ext cx="2705100" cy="631190"/>
            </a:xfrm>
            <a:custGeom>
              <a:avLst/>
              <a:gdLst/>
              <a:ahLst/>
              <a:cxnLst/>
              <a:rect l="l" t="t" r="r" b="b"/>
              <a:pathLst>
                <a:path w="2705100" h="631189">
                  <a:moveTo>
                    <a:pt x="2705100" y="0"/>
                  </a:moveTo>
                  <a:lnTo>
                    <a:pt x="0" y="0"/>
                  </a:lnTo>
                  <a:lnTo>
                    <a:pt x="0" y="63119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62810" y="417194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89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33140" y="4942840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3170" y="5443220"/>
            <a:ext cx="46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"/>
                <a:cs typeface="Arial"/>
              </a:rPr>
              <a:t>f</a:t>
            </a:r>
            <a:r>
              <a:rPr sz="1800" spc="-14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019" y="170179"/>
            <a:ext cx="19119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 marR="5080" indent="-125730">
              <a:lnSpc>
                <a:spcPct val="100000"/>
              </a:lnSpc>
              <a:spcBef>
                <a:spcPts val="100"/>
              </a:spcBef>
            </a:pPr>
            <a:r>
              <a:rPr sz="4000" spc="-844" dirty="0"/>
              <a:t>S</a:t>
            </a:r>
            <a:r>
              <a:rPr sz="4000" spc="-90" dirty="0"/>
              <a:t>election  </a:t>
            </a:r>
            <a:r>
              <a:rPr sz="4000" spc="-200" dirty="0"/>
              <a:t>(Branch)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1480820"/>
            <a:ext cx="3663950" cy="389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b="1" spc="-185" dirty="0">
                <a:latin typeface="Trebuchet MS"/>
                <a:cs typeface="Trebuchet MS"/>
              </a:rPr>
              <a:t>Selection</a:t>
            </a:r>
            <a:r>
              <a:rPr sz="3200" b="1" spc="-295" dirty="0">
                <a:latin typeface="Trebuchet MS"/>
                <a:cs typeface="Trebuchet MS"/>
              </a:rPr>
              <a:t> </a:t>
            </a:r>
            <a:r>
              <a:rPr sz="3200" b="1" spc="-210" dirty="0">
                <a:latin typeface="Trebuchet MS"/>
                <a:cs typeface="Trebuchet MS"/>
              </a:rPr>
              <a:t>structure:  </a:t>
            </a:r>
            <a:r>
              <a:rPr sz="3200" spc="-210" dirty="0">
                <a:latin typeface="Arial"/>
                <a:cs typeface="Arial"/>
              </a:rPr>
              <a:t>makes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35" dirty="0">
                <a:latin typeface="Arial"/>
                <a:cs typeface="Arial"/>
              </a:rPr>
              <a:t>decision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55" dirty="0">
                <a:latin typeface="Arial"/>
                <a:cs typeface="Arial"/>
              </a:rPr>
              <a:t>then </a:t>
            </a:r>
            <a:r>
              <a:rPr sz="3200" spc="-155" dirty="0">
                <a:latin typeface="Arial"/>
                <a:cs typeface="Arial"/>
              </a:rPr>
              <a:t>takes </a:t>
            </a:r>
            <a:r>
              <a:rPr sz="3200" spc="-180" dirty="0">
                <a:latin typeface="Arial"/>
                <a:cs typeface="Arial"/>
              </a:rPr>
              <a:t>an  </a:t>
            </a:r>
            <a:r>
              <a:rPr sz="3200" spc="-75" dirty="0">
                <a:latin typeface="Arial"/>
                <a:cs typeface="Arial"/>
              </a:rPr>
              <a:t>appropriate </a:t>
            </a:r>
            <a:r>
              <a:rPr sz="3200" spc="-85" dirty="0">
                <a:latin typeface="Arial"/>
                <a:cs typeface="Arial"/>
              </a:rPr>
              <a:t>action  </a:t>
            </a:r>
            <a:r>
              <a:rPr sz="3200" spc="-200" dirty="0">
                <a:latin typeface="Arial"/>
                <a:cs typeface="Arial"/>
              </a:rPr>
              <a:t>based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dirty="0">
                <a:latin typeface="Arial"/>
                <a:cs typeface="Arial"/>
              </a:rPr>
              <a:t>that  </a:t>
            </a:r>
            <a:r>
              <a:rPr sz="3200" spc="-135" dirty="0">
                <a:latin typeface="Arial"/>
                <a:cs typeface="Arial"/>
              </a:rPr>
              <a:t>decision</a:t>
            </a:r>
            <a:endParaRPr sz="3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4200" baseline="2976" dirty="0">
                <a:latin typeface="Arial"/>
                <a:cs typeface="Arial"/>
              </a:rPr>
              <a:t>– </a:t>
            </a:r>
            <a:r>
              <a:rPr sz="2800" spc="-160" dirty="0">
                <a:latin typeface="Arial"/>
                <a:cs typeface="Arial"/>
              </a:rPr>
              <a:t>Also </a:t>
            </a:r>
            <a:r>
              <a:rPr sz="2800" spc="-110" dirty="0">
                <a:latin typeface="Arial"/>
                <a:cs typeface="Arial"/>
              </a:rPr>
              <a:t>called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endParaRPr sz="2800" dirty="0">
              <a:latin typeface="Arial"/>
              <a:cs typeface="Arial"/>
            </a:endParaRPr>
          </a:p>
          <a:p>
            <a:pPr marL="488315" algn="ctr">
              <a:lnSpc>
                <a:spcPct val="100000"/>
              </a:lnSpc>
            </a:pPr>
            <a:r>
              <a:rPr sz="2800" b="1" spc="-155" dirty="0">
                <a:latin typeface="Trebuchet MS"/>
                <a:cs typeface="Trebuchet MS"/>
              </a:rPr>
              <a:t>decision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175" dirty="0">
                <a:latin typeface="Trebuchet MS"/>
                <a:cs typeface="Trebuchet MS"/>
              </a:rPr>
              <a:t>structure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6109" y="228600"/>
            <a:ext cx="429514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6220" y="394970"/>
            <a:ext cx="173608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25" dirty="0"/>
              <a:t>For</a:t>
            </a:r>
            <a:r>
              <a:rPr sz="4000" spc="-300" dirty="0"/>
              <a:t> </a:t>
            </a:r>
            <a:r>
              <a:rPr sz="4000" spc="-85" dirty="0"/>
              <a:t>loop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81127" y="838201"/>
            <a:ext cx="8315325" cy="6019800"/>
            <a:chOff x="681127" y="1138327"/>
            <a:chExt cx="8315325" cy="5572125"/>
          </a:xfrm>
        </p:grpSpPr>
        <p:sp>
          <p:nvSpPr>
            <p:cNvPr id="4" name="object 4"/>
            <p:cNvSpPr/>
            <p:nvPr/>
          </p:nvSpPr>
          <p:spPr>
            <a:xfrm>
              <a:off x="685799" y="1143000"/>
              <a:ext cx="8305800" cy="5562600"/>
            </a:xfrm>
            <a:custGeom>
              <a:avLst/>
              <a:gdLst/>
              <a:ahLst/>
              <a:cxnLst/>
              <a:rect l="l" t="t" r="r" b="b"/>
              <a:pathLst>
                <a:path w="8305800" h="5562600">
                  <a:moveTo>
                    <a:pt x="8305800" y="0"/>
                  </a:moveTo>
                  <a:lnTo>
                    <a:pt x="0" y="0"/>
                  </a:lnTo>
                  <a:lnTo>
                    <a:pt x="0" y="5562600"/>
                  </a:lnTo>
                  <a:lnTo>
                    <a:pt x="8305800" y="556260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799" y="1143000"/>
              <a:ext cx="8305800" cy="5562600"/>
            </a:xfrm>
            <a:custGeom>
              <a:avLst/>
              <a:gdLst/>
              <a:ahLst/>
              <a:cxnLst/>
              <a:rect l="l" t="t" r="r" b="b"/>
              <a:pathLst>
                <a:path w="8305800" h="5562600">
                  <a:moveTo>
                    <a:pt x="4152900" y="5562600"/>
                  </a:moveTo>
                  <a:lnTo>
                    <a:pt x="0" y="5562600"/>
                  </a:lnTo>
                  <a:lnTo>
                    <a:pt x="0" y="0"/>
                  </a:lnTo>
                  <a:lnTo>
                    <a:pt x="8305800" y="0"/>
                  </a:lnTo>
                  <a:lnTo>
                    <a:pt x="8305800" y="5562600"/>
                  </a:lnTo>
                  <a:lnTo>
                    <a:pt x="4152900" y="5562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799" y="838200"/>
            <a:ext cx="8072755" cy="545854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2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3200"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solidFill>
                  <a:srgbClr val="0000FF"/>
                </a:solidFill>
                <a:latin typeface="Courier New"/>
                <a:cs typeface="Courier New"/>
              </a:rPr>
              <a:t>main()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2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b="1" spc="-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3200"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count;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987425" algn="l"/>
              </a:tabLst>
            </a:pPr>
            <a:r>
              <a:rPr sz="3200" b="1" spc="-5" dirty="0">
                <a:solidFill>
                  <a:srgbClr val="0000FF"/>
                </a:solidFill>
                <a:latin typeface="Courier New"/>
                <a:cs typeface="Courier New"/>
              </a:rPr>
              <a:t>for	</a:t>
            </a:r>
            <a:r>
              <a:rPr sz="3200" b="1" spc="-5" dirty="0">
                <a:solidFill>
                  <a:srgbClr val="FF0E0E"/>
                </a:solidFill>
                <a:latin typeface="Courier New"/>
                <a:cs typeface="Courier New"/>
              </a:rPr>
              <a:t>(</a:t>
            </a:r>
            <a:r>
              <a:rPr sz="3200" b="1" spc="-5" dirty="0">
                <a:latin typeface="Courier New"/>
                <a:cs typeface="Courier New"/>
              </a:rPr>
              <a:t>count=1; count&lt;=10;</a:t>
            </a:r>
            <a:r>
              <a:rPr sz="3200" b="1" spc="-80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count++</a:t>
            </a:r>
            <a:r>
              <a:rPr sz="3200" b="1" spc="-5" dirty="0">
                <a:solidFill>
                  <a:srgbClr val="FF0E0E"/>
                </a:solidFill>
                <a:latin typeface="Courier New"/>
                <a:cs typeface="Courier New"/>
              </a:rPr>
              <a:t>)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b="1" dirty="0">
                <a:solidFill>
                  <a:srgbClr val="FF0E0E"/>
                </a:solidFill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3200" b="1" spc="-5" dirty="0">
                <a:latin typeface="Courier New"/>
                <a:cs typeface="Courier New"/>
              </a:rPr>
              <a:t>cout</a:t>
            </a:r>
            <a:r>
              <a:rPr sz="3200" b="1" spc="-15" dirty="0">
                <a:latin typeface="Courier New"/>
                <a:cs typeface="Courier New"/>
              </a:rPr>
              <a:t> </a:t>
            </a:r>
            <a:r>
              <a:rPr sz="3200" b="1" spc="-5" dirty="0">
                <a:latin typeface="Courier New"/>
                <a:cs typeface="Courier New"/>
              </a:rPr>
              <a:t>&lt;&lt;count&lt;&lt;“,”;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 marL="926465" marR="3967479">
              <a:lnSpc>
                <a:spcPct val="110700"/>
              </a:lnSpc>
            </a:pPr>
            <a:r>
              <a:rPr sz="3200" b="1" spc="-5" dirty="0" err="1">
                <a:latin typeface="Courier New"/>
                <a:cs typeface="Courier New"/>
              </a:rPr>
              <a:t>cout</a:t>
            </a:r>
            <a:r>
              <a:rPr sz="3200" b="1" spc="-5" dirty="0" smtClean="0">
                <a:latin typeface="Courier New"/>
                <a:cs typeface="Courier New"/>
              </a:rPr>
              <a:t>&lt;&lt;“</a:t>
            </a:r>
            <a:r>
              <a:rPr lang="en-US" sz="3200" b="1" spc="-5" dirty="0" smtClean="0">
                <a:latin typeface="Courier New"/>
                <a:cs typeface="Courier New"/>
              </a:rPr>
              <a:t>HELL;</a:t>
            </a:r>
          </a:p>
          <a:p>
            <a:pPr marL="926465" marR="3967479">
              <a:lnSpc>
                <a:spcPct val="1107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Return 0;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3200" b="1" dirty="0">
                <a:solidFill>
                  <a:srgbClr val="FF0E0E"/>
                </a:solidFill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770" y="342900"/>
            <a:ext cx="3092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5" dirty="0"/>
              <a:t>Do-While</a:t>
            </a:r>
            <a:r>
              <a:rPr sz="4000" spc="-275" dirty="0"/>
              <a:t> </a:t>
            </a:r>
            <a:r>
              <a:rPr sz="4000" spc="-229" dirty="0"/>
              <a:t>Loop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53160"/>
            <a:ext cx="141605" cy="9804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pc="-80" dirty="0"/>
              <a:t>do </a:t>
            </a:r>
            <a:r>
              <a:rPr spc="-60" dirty="0"/>
              <a:t>statement </a:t>
            </a:r>
            <a:r>
              <a:rPr spc="-45" dirty="0"/>
              <a:t>while</a:t>
            </a:r>
            <a:r>
              <a:rPr spc="-295" dirty="0"/>
              <a:t> </a:t>
            </a:r>
            <a:r>
              <a:rPr spc="-120" dirty="0"/>
              <a:t>(expression)</a:t>
            </a:r>
          </a:p>
          <a:p>
            <a:pPr marL="12700" marR="5080">
              <a:lnSpc>
                <a:spcPct val="100000"/>
              </a:lnSpc>
              <a:spcBef>
                <a:spcPts val="640"/>
              </a:spcBef>
            </a:pPr>
            <a:r>
              <a:rPr spc="-85" dirty="0"/>
              <a:t>Do-while </a:t>
            </a:r>
            <a:r>
              <a:rPr spc="-135" dirty="0"/>
              <a:t>is </a:t>
            </a:r>
            <a:r>
              <a:rPr spc="-150" dirty="0"/>
              <a:t>an </a:t>
            </a:r>
            <a:r>
              <a:rPr spc="-45" dirty="0"/>
              <a:t>exit </a:t>
            </a:r>
            <a:r>
              <a:rPr spc="-35" dirty="0"/>
              <a:t>control </a:t>
            </a:r>
            <a:r>
              <a:rPr spc="-60" dirty="0"/>
              <a:t>loop. </a:t>
            </a:r>
            <a:r>
              <a:rPr spc="-210" dirty="0"/>
              <a:t>Based </a:t>
            </a:r>
            <a:r>
              <a:rPr spc="-80" dirty="0"/>
              <a:t>on </a:t>
            </a:r>
            <a:r>
              <a:rPr spc="-204" dirty="0"/>
              <a:t>a </a:t>
            </a:r>
            <a:r>
              <a:rPr spc="-50" dirty="0"/>
              <a:t>condition,  </a:t>
            </a:r>
            <a:r>
              <a:rPr spc="-30" dirty="0"/>
              <a:t>the</a:t>
            </a:r>
            <a:r>
              <a:rPr spc="-135" dirty="0"/>
              <a:t> </a:t>
            </a:r>
            <a:r>
              <a:rPr spc="-35" dirty="0"/>
              <a:t>control</a:t>
            </a:r>
            <a:r>
              <a:rPr spc="-130" dirty="0"/>
              <a:t> </a:t>
            </a:r>
            <a:r>
              <a:rPr spc="-135" dirty="0"/>
              <a:t>is </a:t>
            </a:r>
            <a:r>
              <a:rPr spc="-60" dirty="0"/>
              <a:t>transferred</a:t>
            </a:r>
            <a:r>
              <a:rPr spc="-135" dirty="0"/>
              <a:t> </a:t>
            </a:r>
            <a:r>
              <a:rPr spc="-155" dirty="0"/>
              <a:t>back</a:t>
            </a:r>
            <a:r>
              <a:rPr spc="-135" dirty="0"/>
              <a:t> </a:t>
            </a:r>
            <a:r>
              <a:rPr spc="35" dirty="0"/>
              <a:t>to</a:t>
            </a:r>
            <a:r>
              <a:rPr spc="-140" dirty="0"/>
              <a:t> </a:t>
            </a:r>
            <a:r>
              <a:rPr spc="-204" dirty="0"/>
              <a:t>a</a:t>
            </a:r>
            <a:r>
              <a:rPr spc="-135" dirty="0"/>
              <a:t> </a:t>
            </a:r>
            <a:r>
              <a:rPr spc="-55" dirty="0"/>
              <a:t>particular</a:t>
            </a:r>
            <a:r>
              <a:rPr spc="-130" dirty="0"/>
              <a:t> </a:t>
            </a:r>
            <a:r>
              <a:rPr spc="-15" dirty="0"/>
              <a:t>point</a:t>
            </a:r>
            <a:r>
              <a:rPr spc="-135" dirty="0"/>
              <a:t> </a:t>
            </a:r>
            <a:r>
              <a:rPr spc="-35" dirty="0"/>
              <a:t>in</a:t>
            </a:r>
            <a:r>
              <a:rPr spc="-130" dirty="0"/>
              <a:t> </a:t>
            </a:r>
            <a:r>
              <a:rPr spc="-30" dirty="0"/>
              <a:t>the  </a:t>
            </a:r>
            <a:r>
              <a:rPr spc="-85" dirty="0"/>
              <a:t>program.</a:t>
            </a:r>
          </a:p>
          <a:p>
            <a:pPr marL="127000">
              <a:lnSpc>
                <a:spcPct val="100000"/>
              </a:lnSpc>
              <a:spcBef>
                <a:spcPts val="700"/>
              </a:spcBef>
            </a:pPr>
            <a:r>
              <a:rPr sz="4200" baseline="2976" dirty="0"/>
              <a:t>–</a:t>
            </a:r>
            <a:r>
              <a:rPr sz="4200" spc="-135" baseline="2976" dirty="0"/>
              <a:t> </a:t>
            </a:r>
            <a:r>
              <a:rPr sz="2800" spc="-120" dirty="0"/>
              <a:t>Similar</a:t>
            </a:r>
            <a:r>
              <a:rPr sz="2800" spc="-160" dirty="0"/>
              <a:t> </a:t>
            </a:r>
            <a:r>
              <a:rPr sz="2800" spc="35" dirty="0"/>
              <a:t>to</a:t>
            </a:r>
            <a:r>
              <a:rPr sz="2800" spc="-150" dirty="0"/>
              <a:t> </a:t>
            </a:r>
            <a:r>
              <a:rPr sz="2800" spc="-40" dirty="0"/>
              <a:t>the</a:t>
            </a:r>
            <a:r>
              <a:rPr sz="2800" spc="-145" dirty="0"/>
              <a:t> </a:t>
            </a:r>
            <a:r>
              <a:rPr sz="2800" spc="-55" dirty="0"/>
              <a:t>while</a:t>
            </a:r>
            <a:r>
              <a:rPr sz="2800" spc="-140" dirty="0"/>
              <a:t> </a:t>
            </a:r>
            <a:r>
              <a:rPr sz="2800" spc="-65" dirty="0"/>
              <a:t>loop</a:t>
            </a:r>
            <a:r>
              <a:rPr sz="2800" spc="-165" dirty="0"/>
              <a:t> </a:t>
            </a:r>
            <a:r>
              <a:rPr sz="2800" spc="-114" dirty="0"/>
              <a:t>except</a:t>
            </a:r>
            <a:r>
              <a:rPr sz="2800" spc="-140" dirty="0"/>
              <a:t> </a:t>
            </a:r>
            <a:r>
              <a:rPr sz="2800" spc="-5" dirty="0"/>
              <a:t>that</a:t>
            </a:r>
            <a:r>
              <a:rPr sz="2800" spc="-150" dirty="0"/>
              <a:t> </a:t>
            </a:r>
            <a:r>
              <a:rPr sz="2800" spc="-55" dirty="0"/>
              <a:t>condition</a:t>
            </a:r>
            <a:r>
              <a:rPr sz="2800" spc="-150" dirty="0"/>
              <a:t> </a:t>
            </a:r>
            <a:r>
              <a:rPr sz="2800" spc="-45" dirty="0"/>
              <a:t>in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278889" y="3434079"/>
            <a:ext cx="7308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do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while</a:t>
            </a:r>
            <a:r>
              <a:rPr sz="2800" spc="-145" dirty="0">
                <a:latin typeface="Arial"/>
                <a:cs typeface="Arial"/>
              </a:rPr>
              <a:t> is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check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end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loop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not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start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886200"/>
            <a:ext cx="7315200" cy="236728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r>
              <a:rPr sz="2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E0E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004569">
              <a:lnSpc>
                <a:spcPct val="100000"/>
              </a:lnSpc>
              <a:spcBef>
                <a:spcPts val="359"/>
              </a:spcBef>
            </a:pPr>
            <a:r>
              <a:rPr sz="2800" b="1" spc="-5" dirty="0">
                <a:latin typeface="Courier New"/>
                <a:cs typeface="Courier New"/>
              </a:rPr>
              <a:t>action1;</a:t>
            </a:r>
            <a:endParaRPr sz="2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359"/>
              </a:spcBef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004569" marR="1456055" indent="-701040">
              <a:lnSpc>
                <a:spcPct val="110700"/>
              </a:lnSpc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(condition is true)</a:t>
            </a:r>
            <a:r>
              <a:rPr sz="2800" b="1" spc="-5" dirty="0">
                <a:latin typeface="Courier New"/>
                <a:cs typeface="Courier New"/>
              </a:rPr>
              <a:t>;  action2;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270" y="419100"/>
            <a:ext cx="1699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75" dirty="0"/>
              <a:t>Do</a:t>
            </a:r>
            <a:r>
              <a:rPr sz="4000" spc="-290" dirty="0"/>
              <a:t> </a:t>
            </a:r>
            <a:r>
              <a:rPr sz="4000" spc="-190" dirty="0"/>
              <a:t>Flow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476500" y="3810000"/>
            <a:ext cx="4191000" cy="368300"/>
          </a:xfrm>
          <a:custGeom>
            <a:avLst/>
            <a:gdLst/>
            <a:ahLst/>
            <a:cxnLst/>
            <a:rect l="l" t="t" r="r" b="b"/>
            <a:pathLst>
              <a:path w="4191000" h="368300">
                <a:moveTo>
                  <a:pt x="0" y="0"/>
                </a:moveTo>
                <a:lnTo>
                  <a:pt x="4191000" y="0"/>
                </a:lnTo>
                <a:lnTo>
                  <a:pt x="4191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6500" y="3810000"/>
            <a:ext cx="4191000" cy="3683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60"/>
              </a:spcBef>
            </a:pPr>
            <a:r>
              <a:rPr sz="1800" spc="-30" dirty="0">
                <a:latin typeface="Arial"/>
                <a:cs typeface="Arial"/>
              </a:rPr>
              <a:t>condititional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38537" y="4948237"/>
            <a:ext cx="2066925" cy="771525"/>
            <a:chOff x="3538537" y="4948237"/>
            <a:chExt cx="2066925" cy="771525"/>
          </a:xfrm>
        </p:grpSpPr>
        <p:sp>
          <p:nvSpPr>
            <p:cNvPr id="6" name="object 6"/>
            <p:cNvSpPr/>
            <p:nvPr/>
          </p:nvSpPr>
          <p:spPr>
            <a:xfrm>
              <a:off x="3543300" y="49530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1028700" y="0"/>
                  </a:moveTo>
                  <a:lnTo>
                    <a:pt x="0" y="381000"/>
                  </a:lnTo>
                  <a:lnTo>
                    <a:pt x="1028700" y="762000"/>
                  </a:lnTo>
                  <a:lnTo>
                    <a:pt x="2057400" y="38100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3300" y="4953000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1028700" y="0"/>
                  </a:lnTo>
                  <a:lnTo>
                    <a:pt x="2057400" y="381000"/>
                  </a:lnTo>
                  <a:lnTo>
                    <a:pt x="1028700" y="762000"/>
                  </a:lnTo>
                  <a:lnTo>
                    <a:pt x="0" y="381000"/>
                  </a:lnTo>
                  <a:close/>
                </a:path>
                <a:path w="2057400" h="762000">
                  <a:moveTo>
                    <a:pt x="0" y="0"/>
                  </a:moveTo>
                  <a:lnTo>
                    <a:pt x="0" y="0"/>
                  </a:lnTo>
                </a:path>
                <a:path w="2057400" h="762000">
                  <a:moveTo>
                    <a:pt x="2057400" y="762000"/>
                  </a:moveTo>
                  <a:lnTo>
                    <a:pt x="20574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60520" y="5184140"/>
            <a:ext cx="8235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while(…)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86909" y="3035300"/>
            <a:ext cx="2441575" cy="3365500"/>
            <a:chOff x="4486909" y="3035300"/>
            <a:chExt cx="2441575" cy="3365500"/>
          </a:xfrm>
        </p:grpSpPr>
        <p:sp>
          <p:nvSpPr>
            <p:cNvPr id="10" name="object 10"/>
            <p:cNvSpPr/>
            <p:nvPr/>
          </p:nvSpPr>
          <p:spPr>
            <a:xfrm>
              <a:off x="5600699" y="3994150"/>
              <a:ext cx="1299210" cy="1339850"/>
            </a:xfrm>
            <a:custGeom>
              <a:avLst/>
              <a:gdLst/>
              <a:ahLst/>
              <a:cxnLst/>
              <a:rect l="l" t="t" r="r" b="b"/>
              <a:pathLst>
                <a:path w="1299209" h="1339850">
                  <a:moveTo>
                    <a:pt x="0" y="1339850"/>
                  </a:moveTo>
                  <a:lnTo>
                    <a:pt x="1299209" y="1339850"/>
                  </a:lnTo>
                  <a:lnTo>
                    <a:pt x="1299209" y="0"/>
                  </a:lnTo>
                  <a:lnTo>
                    <a:pt x="122682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7499" y="3907789"/>
              <a:ext cx="171450" cy="172720"/>
            </a:xfrm>
            <a:custGeom>
              <a:avLst/>
              <a:gdLst/>
              <a:ahLst/>
              <a:cxnLst/>
              <a:rect l="l" t="t" r="r" b="b"/>
              <a:pathLst>
                <a:path w="171450" h="172720">
                  <a:moveTo>
                    <a:pt x="171450" y="0"/>
                  </a:moveTo>
                  <a:lnTo>
                    <a:pt x="0" y="86360"/>
                  </a:lnTo>
                  <a:lnTo>
                    <a:pt x="171450" y="1727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9" y="5715000"/>
              <a:ext cx="0" cy="525780"/>
            </a:xfrm>
            <a:custGeom>
              <a:avLst/>
              <a:gdLst/>
              <a:ahLst/>
              <a:cxnLst/>
              <a:rect l="l" t="t" r="r" b="b"/>
              <a:pathLst>
                <a:path h="525779">
                  <a:moveTo>
                    <a:pt x="0" y="0"/>
                  </a:moveTo>
                  <a:lnTo>
                    <a:pt x="0" y="5257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6909" y="62293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89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9" y="4178300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79">
                  <a:moveTo>
                    <a:pt x="0" y="0"/>
                  </a:moveTo>
                  <a:lnTo>
                    <a:pt x="0" y="6146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6909" y="47815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89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1999" y="3035300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79">
                  <a:moveTo>
                    <a:pt x="0" y="0"/>
                  </a:moveTo>
                  <a:lnTo>
                    <a:pt x="0" y="61468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86909" y="36385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089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485640" y="1828800"/>
            <a:ext cx="171450" cy="838200"/>
            <a:chOff x="4485640" y="1828800"/>
            <a:chExt cx="171450" cy="838200"/>
          </a:xfrm>
        </p:grpSpPr>
        <p:sp>
          <p:nvSpPr>
            <p:cNvPr id="19" name="object 19"/>
            <p:cNvSpPr/>
            <p:nvPr/>
          </p:nvSpPr>
          <p:spPr>
            <a:xfrm>
              <a:off x="4572000" y="1828800"/>
              <a:ext cx="0" cy="678180"/>
            </a:xfrm>
            <a:custGeom>
              <a:avLst/>
              <a:gdLst/>
              <a:ahLst/>
              <a:cxnLst/>
              <a:rect l="l" t="t" r="r" b="b"/>
              <a:pathLst>
                <a:path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5640" y="249555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6360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66740" y="5323840"/>
            <a:ext cx="41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r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73929" y="5704840"/>
            <a:ext cx="45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f</a:t>
            </a:r>
            <a:r>
              <a:rPr sz="1800" spc="-5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200" dirty="0">
                <a:latin typeface="Arial"/>
                <a:cs typeface="Arial"/>
              </a:rPr>
              <a:t>s</a:t>
            </a:r>
            <a:r>
              <a:rPr sz="1800" spc="-11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6200" y="2667000"/>
            <a:ext cx="1371600" cy="3683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800" spc="-55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71520" y="6449526"/>
            <a:ext cx="2597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https://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www.facebook.com/AniLK0221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497840"/>
            <a:ext cx="38119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Nesting </a:t>
            </a:r>
            <a:r>
              <a:rPr spc="-5" dirty="0"/>
              <a:t>of</a:t>
            </a:r>
            <a:r>
              <a:rPr spc="-335" dirty="0"/>
              <a:t> </a:t>
            </a:r>
            <a:r>
              <a:rPr spc="-29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3914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85" dirty="0">
                <a:latin typeface="Arial"/>
                <a:cs typeface="Arial"/>
              </a:rPr>
              <a:t>A </a:t>
            </a:r>
            <a:r>
              <a:rPr sz="3200" spc="-70" dirty="0">
                <a:latin typeface="Arial"/>
                <a:cs typeface="Arial"/>
              </a:rPr>
              <a:t>loop </a:t>
            </a:r>
            <a:r>
              <a:rPr sz="3200" spc="-200" dirty="0">
                <a:latin typeface="Arial"/>
                <a:cs typeface="Arial"/>
              </a:rPr>
              <a:t>can </a:t>
            </a:r>
            <a:r>
              <a:rPr sz="3200" spc="-155" dirty="0">
                <a:latin typeface="Arial"/>
                <a:cs typeface="Arial"/>
              </a:rPr>
              <a:t>be </a:t>
            </a:r>
            <a:r>
              <a:rPr sz="3200" spc="-120" dirty="0">
                <a:latin typeface="Arial"/>
                <a:cs typeface="Arial"/>
              </a:rPr>
              <a:t>inside </a:t>
            </a:r>
            <a:r>
              <a:rPr sz="3200" spc="-75" dirty="0">
                <a:latin typeface="Arial"/>
                <a:cs typeface="Arial"/>
              </a:rPr>
              <a:t>another loop. </a:t>
            </a:r>
            <a:r>
              <a:rPr sz="3200" spc="-390" dirty="0">
                <a:latin typeface="Arial"/>
                <a:cs typeface="Arial"/>
              </a:rPr>
              <a:t>C++ </a:t>
            </a:r>
            <a:r>
              <a:rPr sz="3200" spc="-200" dirty="0">
                <a:latin typeface="Arial"/>
                <a:cs typeface="Arial"/>
              </a:rPr>
              <a:t>can  </a:t>
            </a:r>
            <a:r>
              <a:rPr sz="3200" spc="-175" dirty="0">
                <a:latin typeface="Arial"/>
                <a:cs typeface="Arial"/>
              </a:rPr>
              <a:t>have </a:t>
            </a:r>
            <a:r>
              <a:rPr sz="3200" spc="-35" dirty="0">
                <a:latin typeface="Arial"/>
                <a:cs typeface="Arial"/>
              </a:rPr>
              <a:t>at </a:t>
            </a:r>
            <a:r>
              <a:rPr sz="3200" spc="-120" dirty="0">
                <a:latin typeface="Arial"/>
                <a:cs typeface="Arial"/>
              </a:rPr>
              <a:t>least </a:t>
            </a:r>
            <a:r>
              <a:rPr sz="3200" spc="-165" dirty="0">
                <a:latin typeface="Arial"/>
                <a:cs typeface="Arial"/>
              </a:rPr>
              <a:t>256 </a:t>
            </a:r>
            <a:r>
              <a:rPr sz="3200" spc="-145" dirty="0">
                <a:latin typeface="Arial"/>
                <a:cs typeface="Arial"/>
              </a:rPr>
              <a:t>levels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nesting.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819400"/>
            <a:ext cx="8001000" cy="37846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for(init;condition;increment)</a:t>
            </a:r>
            <a:endParaRPr sz="2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59"/>
              </a:spcBef>
            </a:pPr>
            <a:r>
              <a:rPr sz="2800" b="1" dirty="0">
                <a:solidFill>
                  <a:srgbClr val="FF0E0E"/>
                </a:solidFill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59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for(init;condition;increment)</a:t>
            </a:r>
            <a:endParaRPr sz="2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59"/>
              </a:spcBef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800" b="1" spc="-5" dirty="0">
                <a:latin typeface="Courier New"/>
                <a:cs typeface="Courier New"/>
              </a:rPr>
              <a:t>statement(s);</a:t>
            </a:r>
            <a:endParaRPr sz="2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50"/>
              </a:spcBef>
            </a:pPr>
            <a:r>
              <a:rPr sz="2800" b="1" spc="-5" dirty="0">
                <a:latin typeface="Courier New"/>
                <a:cs typeface="Courier New"/>
              </a:rPr>
              <a:t>statement(s);</a:t>
            </a:r>
            <a:endParaRPr sz="28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1189" y="342900"/>
            <a:ext cx="3481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35" dirty="0"/>
              <a:t>Break</a:t>
            </a:r>
            <a:r>
              <a:rPr sz="4000" spc="-280" dirty="0"/>
              <a:t> </a:t>
            </a:r>
            <a:r>
              <a:rPr sz="4000" spc="-140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1830" y="1197609"/>
            <a:ext cx="165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05" dirty="0">
                <a:latin typeface="UnDotum"/>
                <a:cs typeface="UnDotum"/>
              </a:rPr>
              <a:t></a:t>
            </a:r>
            <a:endParaRPr sz="30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3310" y="1236979"/>
            <a:ext cx="6997065" cy="8483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795"/>
              </a:spcBef>
              <a:tabLst>
                <a:tab pos="6533515" algn="l"/>
              </a:tabLst>
            </a:pPr>
            <a:r>
              <a:rPr sz="3000" spc="-445" dirty="0">
                <a:latin typeface="Arial"/>
                <a:cs typeface="Arial"/>
              </a:rPr>
              <a:t>G</a:t>
            </a:r>
            <a:r>
              <a:rPr sz="3000" spc="-210" dirty="0">
                <a:latin typeface="Arial"/>
                <a:cs typeface="Arial"/>
              </a:rPr>
              <a:t>oe</a:t>
            </a:r>
            <a:r>
              <a:rPr sz="3000" spc="-185" dirty="0">
                <a:latin typeface="Arial"/>
                <a:cs typeface="Arial"/>
              </a:rPr>
              <a:t>s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330" dirty="0">
                <a:latin typeface="Arial"/>
                <a:cs typeface="Arial"/>
              </a:rPr>
              <a:t>s</a:t>
            </a:r>
            <a:r>
              <a:rPr sz="3000" spc="160" dirty="0">
                <a:latin typeface="Arial"/>
                <a:cs typeface="Arial"/>
              </a:rPr>
              <a:t>t</a:t>
            </a:r>
            <a:r>
              <a:rPr sz="3000" spc="45" dirty="0">
                <a:latin typeface="Arial"/>
                <a:cs typeface="Arial"/>
              </a:rPr>
              <a:t>r</a:t>
            </a:r>
            <a:r>
              <a:rPr sz="3000" spc="-150" dirty="0">
                <a:latin typeface="Arial"/>
                <a:cs typeface="Arial"/>
              </a:rPr>
              <a:t>a</a:t>
            </a:r>
            <a:r>
              <a:rPr sz="3000" spc="-70" dirty="0">
                <a:latin typeface="Arial"/>
                <a:cs typeface="Arial"/>
              </a:rPr>
              <a:t>i</a:t>
            </a:r>
            <a:r>
              <a:rPr sz="3000" spc="-260" dirty="0">
                <a:latin typeface="Arial"/>
                <a:cs typeface="Arial"/>
              </a:rPr>
              <a:t>g</a:t>
            </a:r>
            <a:r>
              <a:rPr sz="3000" spc="-105" dirty="0">
                <a:latin typeface="Arial"/>
                <a:cs typeface="Arial"/>
              </a:rPr>
              <a:t>h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spc="-90" dirty="0">
                <a:latin typeface="Arial"/>
                <a:cs typeface="Arial"/>
              </a:rPr>
              <a:t>o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170" dirty="0">
                <a:latin typeface="Arial"/>
                <a:cs typeface="Arial"/>
              </a:rPr>
              <a:t>t</a:t>
            </a:r>
            <a:r>
              <a:rPr sz="3000" spc="-105" dirty="0">
                <a:latin typeface="Arial"/>
                <a:cs typeface="Arial"/>
              </a:rPr>
              <a:t>h</a:t>
            </a:r>
            <a:r>
              <a:rPr sz="3000" spc="-180" dirty="0">
                <a:latin typeface="Arial"/>
                <a:cs typeface="Arial"/>
              </a:rPr>
              <a:t>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e</a:t>
            </a:r>
            <a:r>
              <a:rPr sz="3000" spc="-145" dirty="0">
                <a:latin typeface="Arial"/>
                <a:cs typeface="Arial"/>
              </a:rPr>
              <a:t>n</a:t>
            </a:r>
            <a:r>
              <a:rPr sz="3000" spc="-95" dirty="0">
                <a:latin typeface="Arial"/>
                <a:cs typeface="Arial"/>
              </a:rPr>
              <a:t>d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o</a:t>
            </a:r>
            <a:r>
              <a:rPr sz="3000" spc="80" dirty="0">
                <a:latin typeface="Arial"/>
                <a:cs typeface="Arial"/>
              </a:rPr>
              <a:t>f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10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3000" spc="-9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000" spc="-85" dirty="0">
                <a:latin typeface="Arial"/>
                <a:cs typeface="Arial"/>
              </a:rPr>
              <a:t>,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3000" spc="-10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3000" spc="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30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3000" spc="-18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0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o</a:t>
            </a:r>
            <a:r>
              <a:rPr sz="3000" spc="45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7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3000" spc="-8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3000" spc="40" dirty="0">
                <a:solidFill>
                  <a:srgbClr val="0000FF"/>
                </a:solidFill>
                <a:latin typeface="Arial"/>
                <a:cs typeface="Arial"/>
              </a:rPr>
              <a:t>r  </a:t>
            </a:r>
            <a:r>
              <a:rPr sz="3000" spc="-65" dirty="0">
                <a:latin typeface="Arial"/>
                <a:cs typeface="Arial"/>
              </a:rPr>
              <a:t>loop </a:t>
            </a:r>
            <a:r>
              <a:rPr sz="3000" spc="-25" dirty="0">
                <a:latin typeface="Arial"/>
                <a:cs typeface="Arial"/>
              </a:rPr>
              <a:t>or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5" dirty="0">
                <a:solidFill>
                  <a:srgbClr val="0000FF"/>
                </a:solidFill>
                <a:latin typeface="Arial"/>
                <a:cs typeface="Arial"/>
              </a:rPr>
              <a:t>switch </a:t>
            </a:r>
            <a:r>
              <a:rPr sz="3000" spc="-70" dirty="0">
                <a:latin typeface="Arial"/>
                <a:cs typeface="Arial"/>
              </a:rPr>
              <a:t>statement</a:t>
            </a:r>
            <a:r>
              <a:rPr sz="3000" spc="-35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block,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3527" y="2205127"/>
            <a:ext cx="7400925" cy="4657725"/>
            <a:chOff x="833527" y="2205127"/>
            <a:chExt cx="7400925" cy="4657725"/>
          </a:xfrm>
        </p:grpSpPr>
        <p:sp>
          <p:nvSpPr>
            <p:cNvPr id="6" name="object 6"/>
            <p:cNvSpPr/>
            <p:nvPr/>
          </p:nvSpPr>
          <p:spPr>
            <a:xfrm>
              <a:off x="838200" y="2209799"/>
              <a:ext cx="7391400" cy="4648200"/>
            </a:xfrm>
            <a:custGeom>
              <a:avLst/>
              <a:gdLst/>
              <a:ahLst/>
              <a:cxnLst/>
              <a:rect l="l" t="t" r="r" b="b"/>
              <a:pathLst>
                <a:path w="7391400" h="4648200">
                  <a:moveTo>
                    <a:pt x="0" y="0"/>
                  </a:moveTo>
                  <a:lnTo>
                    <a:pt x="7391400" y="0"/>
                  </a:lnTo>
                  <a:lnTo>
                    <a:pt x="7391400" y="4648200"/>
                  </a:lnTo>
                  <a:lnTo>
                    <a:pt x="0" y="464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209799"/>
              <a:ext cx="7391400" cy="4648200"/>
            </a:xfrm>
            <a:custGeom>
              <a:avLst/>
              <a:gdLst/>
              <a:ahLst/>
              <a:cxnLst/>
              <a:rect l="l" t="t" r="r" b="b"/>
              <a:pathLst>
                <a:path w="7391400" h="4648200">
                  <a:moveTo>
                    <a:pt x="0" y="0"/>
                  </a:moveTo>
                  <a:lnTo>
                    <a:pt x="7391400" y="0"/>
                  </a:lnTo>
                  <a:lnTo>
                    <a:pt x="7391400" y="4648200"/>
                  </a:lnTo>
                </a:path>
                <a:path w="7391400" h="4648200">
                  <a:moveTo>
                    <a:pt x="0" y="4648200"/>
                  </a:moveTo>
                  <a:lnTo>
                    <a:pt x="0" y="0"/>
                  </a:lnTo>
                </a:path>
                <a:path w="7391400" h="46482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0269" y="2162810"/>
            <a:ext cx="5623560" cy="476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614805">
              <a:lnSpc>
                <a:spcPct val="110600"/>
              </a:lnSpc>
              <a:spcBef>
                <a:spcPts val="100"/>
              </a:spcBef>
            </a:pPr>
            <a:r>
              <a:rPr sz="2600" b="1" spc="-5" dirty="0">
                <a:latin typeface="Courier New"/>
                <a:cs typeface="Courier New"/>
              </a:rPr>
              <a:t>#include&lt;iostream.h&gt;  int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main(){</a:t>
            </a:r>
            <a:endParaRPr sz="2600" dirty="0">
              <a:latin typeface="Courier New"/>
              <a:cs typeface="Courier New"/>
            </a:endParaRPr>
          </a:p>
          <a:p>
            <a:pPr marL="38100" marR="2011045">
              <a:lnSpc>
                <a:spcPct val="110700"/>
              </a:lnSpc>
              <a:spcBef>
                <a:spcPts val="5"/>
              </a:spcBef>
            </a:pPr>
            <a:r>
              <a:rPr sz="2600" b="1" spc="-5" dirty="0">
                <a:latin typeface="Courier New"/>
                <a:cs typeface="Courier New"/>
              </a:rPr>
              <a:t>int n;  for(n=10;n&gt;0;n--){  cout&lt;&lt;n&lt;&lt;“,”;</a:t>
            </a:r>
            <a:endParaRPr sz="26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latin typeface="Courier New"/>
                <a:cs typeface="Courier New"/>
              </a:rPr>
              <a:t>if(n==5){</a:t>
            </a:r>
            <a:endParaRPr sz="2600">
              <a:latin typeface="Courier New"/>
              <a:cs typeface="Courier New"/>
            </a:endParaRPr>
          </a:p>
          <a:p>
            <a:pPr marL="38100" marR="31115">
              <a:lnSpc>
                <a:spcPct val="110600"/>
              </a:lnSpc>
              <a:spcBef>
                <a:spcPts val="10"/>
              </a:spcBef>
            </a:pPr>
            <a:r>
              <a:rPr sz="2600" b="1" spc="-5" dirty="0">
                <a:latin typeface="Courier New"/>
                <a:cs typeface="Courier New"/>
              </a:rPr>
              <a:t>cout&lt;&lt;“count down aborted!”;  break;}}</a:t>
            </a:r>
            <a:endParaRPr sz="26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return</a:t>
            </a:r>
            <a:r>
              <a:rPr sz="2600" b="1" spc="-10" dirty="0">
                <a:solidFill>
                  <a:srgbClr val="1E487C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0;}</a:t>
            </a:r>
            <a:endParaRPr sz="2600" dirty="0">
              <a:latin typeface="Courier New"/>
              <a:cs typeface="Courier New"/>
            </a:endParaRPr>
          </a:p>
          <a:p>
            <a:pPr marL="38100" marR="30480">
              <a:lnSpc>
                <a:spcPct val="63800"/>
              </a:lnSpc>
              <a:spcBef>
                <a:spcPts val="2280"/>
              </a:spcBef>
            </a:pPr>
            <a:r>
              <a:rPr sz="3900" b="1" spc="-7" baseline="17094" dirty="0">
                <a:solidFill>
                  <a:srgbClr val="1E487C"/>
                </a:solidFill>
                <a:latin typeface="Courier New"/>
                <a:cs typeface="Courier New"/>
              </a:rPr>
              <a:t>O/P</a:t>
            </a:r>
            <a:r>
              <a:rPr sz="3900" b="1" baseline="17094" dirty="0">
                <a:solidFill>
                  <a:srgbClr val="1E487C"/>
                </a:solidFill>
                <a:latin typeface="Courier New"/>
                <a:cs typeface="Courier New"/>
              </a:rPr>
              <a:t>:</a:t>
            </a:r>
            <a:r>
              <a:rPr sz="3900" b="1" spc="-7" baseline="17094" dirty="0">
                <a:solidFill>
                  <a:srgbClr val="1E487C"/>
                </a:solidFill>
                <a:latin typeface="Courier New"/>
                <a:cs typeface="Courier New"/>
              </a:rPr>
              <a:t> 10,9,8</a:t>
            </a:r>
            <a:r>
              <a:rPr sz="3900" b="1" spc="-254" baseline="17094" dirty="0">
                <a:solidFill>
                  <a:srgbClr val="1E487C"/>
                </a:solidFill>
                <a:latin typeface="Courier New"/>
                <a:cs typeface="Courier New"/>
              </a:rPr>
              <a:t>,</a:t>
            </a:r>
            <a:r>
              <a:rPr sz="1200" spc="-505" dirty="0">
                <a:solidFill>
                  <a:srgbClr val="888888"/>
                </a:solidFill>
                <a:latin typeface="Arial"/>
                <a:cs typeface="Arial"/>
              </a:rPr>
              <a:t>h</a:t>
            </a:r>
            <a:r>
              <a:rPr sz="3900" b="1" spc="-1589" baseline="17094" dirty="0">
                <a:solidFill>
                  <a:srgbClr val="1E487C"/>
                </a:solidFill>
                <a:latin typeface="Courier New"/>
                <a:cs typeface="Courier New"/>
              </a:rPr>
              <a:t>7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1200" spc="-280" dirty="0">
                <a:solidFill>
                  <a:srgbClr val="888888"/>
                </a:solidFill>
                <a:latin typeface="Arial"/>
                <a:cs typeface="Arial"/>
              </a:rPr>
              <a:t>p</a:t>
            </a:r>
            <a:r>
              <a:rPr sz="3900" b="1" spc="-1912" baseline="17094" dirty="0">
                <a:solidFill>
                  <a:srgbClr val="1E487C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: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1200" spc="-33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3900" b="1" spc="-1852" baseline="17094" dirty="0">
                <a:solidFill>
                  <a:srgbClr val="1E487C"/>
                </a:solidFill>
                <a:latin typeface="Courier New"/>
                <a:cs typeface="Courier New"/>
              </a:rPr>
              <a:t>6</a:t>
            </a: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w</a:t>
            </a:r>
            <a:r>
              <a:rPr sz="1200" spc="-500" dirty="0">
                <a:solidFill>
                  <a:srgbClr val="888888"/>
                </a:solidFill>
                <a:latin typeface="Arial"/>
                <a:cs typeface="Arial"/>
              </a:rPr>
              <a:t>w</a:t>
            </a:r>
            <a:r>
              <a:rPr sz="3900" b="1" spc="-1627" baseline="17094" dirty="0">
                <a:solidFill>
                  <a:srgbClr val="1E487C"/>
                </a:solidFill>
                <a:latin typeface="Courier New"/>
                <a:cs typeface="Courier New"/>
              </a:rPr>
              <a:t>,</a:t>
            </a:r>
            <a:r>
              <a:rPr sz="1200" spc="-20" dirty="0">
                <a:solidFill>
                  <a:srgbClr val="888888"/>
                </a:solidFill>
                <a:latin typeface="Arial"/>
                <a:cs typeface="Arial"/>
              </a:rPr>
              <a:t>w</a:t>
            </a: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.</a:t>
            </a:r>
            <a:r>
              <a:rPr sz="3900" b="1" spc="-2182" baseline="17094" dirty="0">
                <a:solidFill>
                  <a:srgbClr val="1E487C"/>
                </a:solidFill>
                <a:latin typeface="Courier New"/>
                <a:cs typeface="Courier New"/>
              </a:rPr>
              <a:t>5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sz="1200" spc="10" dirty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sz="1200" spc="-170" dirty="0">
                <a:solidFill>
                  <a:srgbClr val="888888"/>
                </a:solidFill>
                <a:latin typeface="Arial"/>
                <a:cs typeface="Arial"/>
              </a:rPr>
              <a:t>c</a:t>
            </a:r>
            <a:r>
              <a:rPr sz="3900" b="1" spc="-2100" baseline="17094" dirty="0">
                <a:solidFill>
                  <a:srgbClr val="1E487C"/>
                </a:solidFill>
                <a:latin typeface="Courier New"/>
                <a:cs typeface="Courier New"/>
              </a:rPr>
              <a:t>,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eb</a:t>
            </a:r>
            <a:r>
              <a:rPr sz="1200" spc="-610" dirty="0">
                <a:solidFill>
                  <a:srgbClr val="888888"/>
                </a:solidFill>
                <a:latin typeface="Arial"/>
                <a:cs typeface="Arial"/>
              </a:rPr>
              <a:t>o</a:t>
            </a:r>
            <a:r>
              <a:rPr sz="3900" b="1" spc="-1425" baseline="17094" dirty="0">
                <a:solidFill>
                  <a:srgbClr val="1E487C"/>
                </a:solidFill>
                <a:latin typeface="Courier New"/>
                <a:cs typeface="Courier New"/>
              </a:rPr>
              <a:t>c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o</a:t>
            </a:r>
            <a:r>
              <a:rPr sz="1200" spc="-320" dirty="0">
                <a:solidFill>
                  <a:srgbClr val="888888"/>
                </a:solidFill>
                <a:latin typeface="Arial"/>
                <a:cs typeface="Arial"/>
              </a:rPr>
              <a:t>k</a:t>
            </a:r>
            <a:r>
              <a:rPr sz="3900" b="1" spc="-1867" baseline="17094" dirty="0">
                <a:solidFill>
                  <a:srgbClr val="1E487C"/>
                </a:solidFill>
                <a:latin typeface="Courier New"/>
                <a:cs typeface="Courier New"/>
              </a:rPr>
              <a:t>o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c</a:t>
            </a:r>
            <a:r>
              <a:rPr sz="1200" spc="-370" dirty="0">
                <a:solidFill>
                  <a:srgbClr val="888888"/>
                </a:solidFill>
                <a:latin typeface="Arial"/>
                <a:cs typeface="Arial"/>
              </a:rPr>
              <a:t>o</a:t>
            </a:r>
            <a:r>
              <a:rPr sz="3900" b="1" spc="-1792" baseline="17094" dirty="0">
                <a:solidFill>
                  <a:srgbClr val="1E487C"/>
                </a:solidFill>
                <a:latin typeface="Courier New"/>
                <a:cs typeface="Courier New"/>
              </a:rPr>
              <a:t>u</a:t>
            </a:r>
            <a:r>
              <a:rPr sz="1200" spc="5" dirty="0">
                <a:solidFill>
                  <a:srgbClr val="888888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888888"/>
                </a:solidFill>
                <a:latin typeface="Arial"/>
                <a:cs typeface="Arial"/>
              </a:rPr>
              <a:t>/</a:t>
            </a:r>
            <a:r>
              <a:rPr sz="3900" b="1" spc="-2107" baseline="17094" dirty="0">
                <a:solidFill>
                  <a:srgbClr val="1E487C"/>
                </a:solidFill>
                <a:latin typeface="Courier New"/>
                <a:cs typeface="Courier New"/>
              </a:rPr>
              <a:t>n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sz="1200" spc="-65" dirty="0">
                <a:solidFill>
                  <a:srgbClr val="888888"/>
                </a:solidFill>
                <a:latin typeface="Arial"/>
                <a:cs typeface="Arial"/>
              </a:rPr>
              <a:t>n</a:t>
            </a:r>
            <a:r>
              <a:rPr sz="3900" b="1" spc="-2250" baseline="17094" dirty="0">
                <a:solidFill>
                  <a:srgbClr val="1E487C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iL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0</a:t>
            </a:r>
            <a:r>
              <a:rPr sz="1200" spc="-15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r>
              <a:rPr sz="3900" b="1" spc="-2302" baseline="17094" dirty="0">
                <a:solidFill>
                  <a:srgbClr val="1E487C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r>
              <a:rPr sz="12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900" b="1" spc="-7" baseline="17094" dirty="0">
                <a:solidFill>
                  <a:srgbClr val="1E487C"/>
                </a:solidFill>
                <a:latin typeface="Courier New"/>
                <a:cs typeface="Courier New"/>
              </a:rPr>
              <a:t>own  </a:t>
            </a: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aborted!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939" y="265429"/>
            <a:ext cx="41802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60" dirty="0"/>
              <a:t>Continue</a:t>
            </a:r>
            <a:r>
              <a:rPr sz="4000" spc="-240" dirty="0"/>
              <a:t> </a:t>
            </a:r>
            <a:r>
              <a:rPr sz="4000" spc="-140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4230" y="969009"/>
            <a:ext cx="165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05" dirty="0">
                <a:latin typeface="UnDotum"/>
                <a:cs typeface="UnDotum"/>
              </a:rPr>
              <a:t></a:t>
            </a:r>
            <a:endParaRPr sz="30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710" y="1008379"/>
            <a:ext cx="7310755" cy="8483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795"/>
              </a:spcBef>
            </a:pPr>
            <a:r>
              <a:rPr sz="3000" spc="-260" dirty="0">
                <a:latin typeface="Arial"/>
                <a:cs typeface="Arial"/>
              </a:rPr>
              <a:t>Goes </a:t>
            </a:r>
            <a:r>
              <a:rPr sz="3000" spc="-70" dirty="0">
                <a:latin typeface="Arial"/>
                <a:cs typeface="Arial"/>
              </a:rPr>
              <a:t>straight </a:t>
            </a:r>
            <a:r>
              <a:rPr sz="3000" spc="-180" dirty="0">
                <a:latin typeface="Arial"/>
                <a:cs typeface="Arial"/>
              </a:rPr>
              <a:t>back </a:t>
            </a:r>
            <a:r>
              <a:rPr sz="3000" spc="40" dirty="0">
                <a:latin typeface="Arial"/>
                <a:cs typeface="Arial"/>
              </a:rPr>
              <a:t>to </a:t>
            </a:r>
            <a:r>
              <a:rPr sz="3000" spc="-40" dirty="0">
                <a:latin typeface="Arial"/>
                <a:cs typeface="Arial"/>
              </a:rPr>
              <a:t>the </a:t>
            </a:r>
            <a:r>
              <a:rPr sz="3000" spc="-35" dirty="0">
                <a:latin typeface="Arial"/>
                <a:cs typeface="Arial"/>
              </a:rPr>
              <a:t>start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95" dirty="0">
                <a:solidFill>
                  <a:srgbClr val="0000FF"/>
                </a:solidFill>
                <a:latin typeface="Arial"/>
                <a:cs typeface="Arial"/>
              </a:rPr>
              <a:t>do</a:t>
            </a:r>
            <a:r>
              <a:rPr sz="3000" spc="-95" dirty="0">
                <a:latin typeface="Arial"/>
                <a:cs typeface="Arial"/>
              </a:rPr>
              <a:t>, </a:t>
            </a:r>
            <a:r>
              <a:rPr sz="3000" spc="-55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3000" spc="-6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or  </a:t>
            </a:r>
            <a:r>
              <a:rPr sz="3000" spc="10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3000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loop,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3527" y="2000657"/>
            <a:ext cx="7934325" cy="4408805"/>
            <a:chOff x="833527" y="2000657"/>
            <a:chExt cx="7934325" cy="4408805"/>
          </a:xfrm>
        </p:grpSpPr>
        <p:sp>
          <p:nvSpPr>
            <p:cNvPr id="6" name="object 6"/>
            <p:cNvSpPr/>
            <p:nvPr/>
          </p:nvSpPr>
          <p:spPr>
            <a:xfrm>
              <a:off x="838200" y="2005330"/>
              <a:ext cx="7924800" cy="4399280"/>
            </a:xfrm>
            <a:custGeom>
              <a:avLst/>
              <a:gdLst/>
              <a:ahLst/>
              <a:cxnLst/>
              <a:rect l="l" t="t" r="r" b="b"/>
              <a:pathLst>
                <a:path w="7924800" h="4399280">
                  <a:moveTo>
                    <a:pt x="0" y="0"/>
                  </a:moveTo>
                  <a:lnTo>
                    <a:pt x="7924800" y="0"/>
                  </a:lnTo>
                  <a:lnTo>
                    <a:pt x="7924800" y="4399280"/>
                  </a:lnTo>
                  <a:lnTo>
                    <a:pt x="0" y="439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2005330"/>
              <a:ext cx="7924800" cy="4399280"/>
            </a:xfrm>
            <a:custGeom>
              <a:avLst/>
              <a:gdLst/>
              <a:ahLst/>
              <a:cxnLst/>
              <a:rect l="l" t="t" r="r" b="b"/>
              <a:pathLst>
                <a:path w="7924800" h="4399280">
                  <a:moveTo>
                    <a:pt x="0" y="0"/>
                  </a:moveTo>
                  <a:lnTo>
                    <a:pt x="7924800" y="0"/>
                  </a:lnTo>
                  <a:lnTo>
                    <a:pt x="7924800" y="4399280"/>
                  </a:lnTo>
                  <a:lnTo>
                    <a:pt x="0" y="4399280"/>
                  </a:lnTo>
                  <a:lnTo>
                    <a:pt x="0" y="0"/>
                  </a:lnTo>
                  <a:close/>
                </a:path>
                <a:path w="7924800" h="4399280">
                  <a:moveTo>
                    <a:pt x="0" y="0"/>
                  </a:moveTo>
                  <a:lnTo>
                    <a:pt x="0" y="0"/>
                  </a:lnTo>
                </a:path>
                <a:path w="7924800" h="4399280">
                  <a:moveTo>
                    <a:pt x="7924800" y="4399280"/>
                  </a:moveTo>
                  <a:lnTo>
                    <a:pt x="7924800" y="439928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5669" y="1955799"/>
            <a:ext cx="577088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7525">
              <a:lnSpc>
                <a:spcPct val="110900"/>
              </a:lnSpc>
              <a:spcBef>
                <a:spcPts val="100"/>
              </a:spcBef>
            </a:pPr>
            <a:r>
              <a:rPr sz="2600" b="1" spc="-5" dirty="0">
                <a:latin typeface="Courier New"/>
                <a:cs typeface="Courier New"/>
              </a:rPr>
              <a:t>#include&lt;iostream.h&gt;  int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main()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dirty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12700" marR="2183765">
              <a:lnSpc>
                <a:spcPct val="110700"/>
              </a:lnSpc>
              <a:spcBef>
                <a:spcPts val="5"/>
              </a:spcBef>
            </a:pPr>
            <a:r>
              <a:rPr sz="2600" b="1" spc="-5" dirty="0">
                <a:latin typeface="Courier New"/>
                <a:cs typeface="Courier New"/>
              </a:rPr>
              <a:t>int n;  for(n=10;n&gt;0;n--){  if(n==5)continue;  cout&lt;&lt;n&lt;&lt;“,”;}  cout &lt;&lt;</a:t>
            </a:r>
            <a:r>
              <a:rPr sz="2600" b="1" spc="-45" dirty="0"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“FIRE!“;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return</a:t>
            </a:r>
            <a:r>
              <a:rPr sz="2600" b="1" spc="-10" dirty="0">
                <a:solidFill>
                  <a:srgbClr val="1E487C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0;}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O/P:</a:t>
            </a:r>
            <a:r>
              <a:rPr sz="2600" b="1" spc="-90" dirty="0">
                <a:solidFill>
                  <a:srgbClr val="1E487C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1E487C"/>
                </a:solidFill>
                <a:latin typeface="Courier New"/>
                <a:cs typeface="Courier New"/>
              </a:rPr>
              <a:t>10,9,8,7,6,4,3,2,1,FIRE!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529" y="497840"/>
            <a:ext cx="21850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15" dirty="0"/>
              <a:t>S</a:t>
            </a:r>
            <a:r>
              <a:rPr spc="-140" dirty="0"/>
              <a:t>u</a:t>
            </a:r>
            <a:r>
              <a:rPr spc="-160" dirty="0"/>
              <a:t>m</a:t>
            </a:r>
            <a:r>
              <a:rPr spc="-155" dirty="0"/>
              <a:t>m</a:t>
            </a:r>
            <a:r>
              <a:rPr spc="-140" dirty="0"/>
              <a:t>ar</a:t>
            </a:r>
            <a:r>
              <a:rPr spc="-21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557020"/>
            <a:ext cx="151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714" dirty="0">
                <a:latin typeface="UnDotum"/>
                <a:cs typeface="UnDotum"/>
              </a:rPr>
              <a:t></a:t>
            </a:r>
            <a:endParaRPr sz="27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10" y="1592579"/>
            <a:ext cx="7565390" cy="43307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1177290">
              <a:lnSpc>
                <a:spcPts val="2910"/>
              </a:lnSpc>
              <a:spcBef>
                <a:spcPts val="470"/>
              </a:spcBef>
            </a:pPr>
            <a:r>
              <a:rPr sz="2700" spc="-145" dirty="0">
                <a:latin typeface="Arial"/>
                <a:cs typeface="Arial"/>
              </a:rPr>
              <a:t>Programs: </a:t>
            </a:r>
            <a:r>
              <a:rPr sz="2700" spc="-100" dirty="0">
                <a:latin typeface="Arial"/>
                <a:cs typeface="Arial"/>
              </a:rPr>
              <a:t>step-by-step </a:t>
            </a:r>
            <a:r>
              <a:rPr sz="2700" spc="-70" dirty="0">
                <a:latin typeface="Arial"/>
                <a:cs typeface="Arial"/>
              </a:rPr>
              <a:t>instructions </a:t>
            </a:r>
            <a:r>
              <a:rPr sz="2700" dirty="0">
                <a:latin typeface="Arial"/>
                <a:cs typeface="Arial"/>
              </a:rPr>
              <a:t>that </a:t>
            </a:r>
            <a:r>
              <a:rPr sz="2700" spc="5" dirty="0">
                <a:latin typeface="Arial"/>
                <a:cs typeface="Arial"/>
              </a:rPr>
              <a:t>tell</a:t>
            </a:r>
            <a:r>
              <a:rPr sz="2700" spc="-405" dirty="0">
                <a:latin typeface="Arial"/>
                <a:cs typeface="Arial"/>
              </a:rPr>
              <a:t> </a:t>
            </a:r>
            <a:r>
              <a:rPr sz="2700" spc="-210" dirty="0">
                <a:latin typeface="Arial"/>
                <a:cs typeface="Arial"/>
              </a:rPr>
              <a:t>a  </a:t>
            </a:r>
            <a:r>
              <a:rPr sz="2700" spc="-70" dirty="0">
                <a:latin typeface="Arial"/>
                <a:cs typeface="Arial"/>
              </a:rPr>
              <a:t>computer </a:t>
            </a:r>
            <a:r>
              <a:rPr sz="2700" spc="-65" dirty="0">
                <a:latin typeface="Arial"/>
                <a:cs typeface="Arial"/>
              </a:rPr>
              <a:t>how </a:t>
            </a:r>
            <a:r>
              <a:rPr sz="2700" spc="30" dirty="0">
                <a:latin typeface="Arial"/>
                <a:cs typeface="Arial"/>
              </a:rPr>
              <a:t>to </a:t>
            </a:r>
            <a:r>
              <a:rPr sz="2700" spc="-40" dirty="0">
                <a:latin typeface="Arial"/>
                <a:cs typeface="Arial"/>
              </a:rPr>
              <a:t>perform</a:t>
            </a:r>
            <a:r>
              <a:rPr sz="2700" spc="-405" dirty="0">
                <a:latin typeface="Arial"/>
                <a:cs typeface="Arial"/>
              </a:rPr>
              <a:t>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125" dirty="0">
                <a:latin typeface="Arial"/>
                <a:cs typeface="Arial"/>
              </a:rPr>
              <a:t>task</a:t>
            </a:r>
            <a:endParaRPr sz="2700">
              <a:latin typeface="Arial"/>
              <a:cs typeface="Arial"/>
            </a:endParaRPr>
          </a:p>
          <a:p>
            <a:pPr marL="12700" marR="1276985">
              <a:lnSpc>
                <a:spcPts val="2910"/>
              </a:lnSpc>
              <a:spcBef>
                <a:spcPts val="680"/>
              </a:spcBef>
            </a:pPr>
            <a:r>
              <a:rPr sz="2700" spc="-135" dirty="0">
                <a:latin typeface="Arial"/>
                <a:cs typeface="Arial"/>
              </a:rPr>
              <a:t>Programmers </a:t>
            </a:r>
            <a:r>
              <a:rPr sz="2700" spc="-185" dirty="0">
                <a:latin typeface="Arial"/>
                <a:cs typeface="Arial"/>
              </a:rPr>
              <a:t>use </a:t>
            </a:r>
            <a:r>
              <a:rPr sz="2700" spc="-95" dirty="0">
                <a:latin typeface="Arial"/>
                <a:cs typeface="Arial"/>
              </a:rPr>
              <a:t>programming </a:t>
            </a:r>
            <a:r>
              <a:rPr sz="2700" spc="-170" dirty="0">
                <a:latin typeface="Arial"/>
                <a:cs typeface="Arial"/>
              </a:rPr>
              <a:t>languages </a:t>
            </a:r>
            <a:r>
              <a:rPr sz="2700" spc="30" dirty="0">
                <a:latin typeface="Arial"/>
                <a:cs typeface="Arial"/>
              </a:rPr>
              <a:t>to  </a:t>
            </a:r>
            <a:r>
              <a:rPr sz="2700" spc="-100" dirty="0">
                <a:latin typeface="Arial"/>
                <a:cs typeface="Arial"/>
              </a:rPr>
              <a:t>communicate </a:t>
            </a:r>
            <a:r>
              <a:rPr sz="2700" spc="10" dirty="0">
                <a:latin typeface="Arial"/>
                <a:cs typeface="Arial"/>
              </a:rPr>
              <a:t>with </a:t>
            </a:r>
            <a:r>
              <a:rPr sz="2700" spc="-35" dirty="0">
                <a:latin typeface="Arial"/>
                <a:cs typeface="Arial"/>
              </a:rPr>
              <a:t>the</a:t>
            </a:r>
            <a:r>
              <a:rPr sz="2700" spc="-340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computer</a:t>
            </a:r>
            <a:endParaRPr sz="2700">
              <a:latin typeface="Arial"/>
              <a:cs typeface="Arial"/>
            </a:endParaRPr>
          </a:p>
          <a:p>
            <a:pPr marL="334010" indent="-283210">
              <a:lnSpc>
                <a:spcPct val="100000"/>
              </a:lnSpc>
              <a:spcBef>
                <a:spcPts val="270"/>
              </a:spcBef>
              <a:buFont typeface="UnDotum"/>
              <a:buChar char=""/>
              <a:tabLst>
                <a:tab pos="333375" algn="l"/>
                <a:tab pos="334010" algn="l"/>
              </a:tabLst>
            </a:pPr>
            <a:r>
              <a:rPr sz="2400" spc="-90" dirty="0">
                <a:latin typeface="Arial"/>
                <a:cs typeface="Arial"/>
              </a:rPr>
              <a:t>First </a:t>
            </a:r>
            <a:r>
              <a:rPr sz="2400" spc="-85" dirty="0">
                <a:latin typeface="Arial"/>
                <a:cs typeface="Arial"/>
              </a:rPr>
              <a:t>programming </a:t>
            </a:r>
            <a:r>
              <a:rPr sz="2400" spc="-150" dirty="0">
                <a:latin typeface="Arial"/>
                <a:cs typeface="Arial"/>
              </a:rPr>
              <a:t>languages </a:t>
            </a:r>
            <a:r>
              <a:rPr sz="2400" spc="-70" dirty="0">
                <a:latin typeface="Arial"/>
                <a:cs typeface="Arial"/>
              </a:rPr>
              <a:t>were </a:t>
            </a:r>
            <a:r>
              <a:rPr sz="2400" spc="-110" dirty="0">
                <a:latin typeface="Arial"/>
                <a:cs typeface="Arial"/>
              </a:rPr>
              <a:t>machine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languages</a:t>
            </a:r>
            <a:endParaRPr sz="2400">
              <a:latin typeface="Arial"/>
              <a:cs typeface="Arial"/>
            </a:endParaRPr>
          </a:p>
          <a:p>
            <a:pPr marL="333375" marR="498475" indent="-283210">
              <a:lnSpc>
                <a:spcPts val="2590"/>
              </a:lnSpc>
              <a:spcBef>
                <a:spcPts val="635"/>
              </a:spcBef>
              <a:buFont typeface="UnDotum"/>
              <a:buChar char=""/>
              <a:tabLst>
                <a:tab pos="333375" algn="l"/>
                <a:tab pos="334010" algn="l"/>
              </a:tabLst>
            </a:pPr>
            <a:r>
              <a:rPr sz="2400" spc="-100" dirty="0">
                <a:latin typeface="Arial"/>
                <a:cs typeface="Arial"/>
              </a:rPr>
              <a:t>High-level </a:t>
            </a:r>
            <a:r>
              <a:rPr sz="2400" spc="-150" dirty="0">
                <a:latin typeface="Arial"/>
                <a:cs typeface="Arial"/>
              </a:rPr>
              <a:t>languages 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0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80" dirty="0">
                <a:latin typeface="Arial"/>
                <a:cs typeface="Arial"/>
              </a:rPr>
              <a:t>create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procedure-  </a:t>
            </a:r>
            <a:r>
              <a:rPr sz="2400" spc="-45" dirty="0">
                <a:latin typeface="Arial"/>
                <a:cs typeface="Arial"/>
              </a:rPr>
              <a:t>oriented </a:t>
            </a:r>
            <a:r>
              <a:rPr sz="2400" spc="-105" dirty="0">
                <a:latin typeface="Arial"/>
                <a:cs typeface="Arial"/>
              </a:rPr>
              <a:t>programs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50" dirty="0">
                <a:latin typeface="Arial"/>
                <a:cs typeface="Arial"/>
              </a:rPr>
              <a:t>object-oriented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programs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910"/>
              </a:lnSpc>
              <a:spcBef>
                <a:spcPts val="685"/>
              </a:spcBef>
            </a:pPr>
            <a:r>
              <a:rPr sz="2700" spc="-55" dirty="0">
                <a:latin typeface="Arial"/>
                <a:cs typeface="Arial"/>
              </a:rPr>
              <a:t>Algorithm: </a:t>
            </a:r>
            <a:r>
              <a:rPr sz="2700" spc="-100" dirty="0">
                <a:latin typeface="Arial"/>
                <a:cs typeface="Arial"/>
              </a:rPr>
              <a:t>step-by-step </a:t>
            </a:r>
            <a:r>
              <a:rPr sz="2700" spc="-70" dirty="0">
                <a:latin typeface="Arial"/>
                <a:cs typeface="Arial"/>
              </a:rPr>
              <a:t>instructions </a:t>
            </a:r>
            <a:r>
              <a:rPr sz="2700" spc="-5" dirty="0">
                <a:latin typeface="Arial"/>
                <a:cs typeface="Arial"/>
              </a:rPr>
              <a:t>that </a:t>
            </a:r>
            <a:r>
              <a:rPr sz="2700" spc="-125" dirty="0">
                <a:latin typeface="Arial"/>
                <a:cs typeface="Arial"/>
              </a:rPr>
              <a:t>accomplish</a:t>
            </a:r>
            <a:r>
              <a:rPr sz="2700" spc="-490" dirty="0">
                <a:latin typeface="Arial"/>
                <a:cs typeface="Arial"/>
              </a:rPr>
              <a:t> </a:t>
            </a:r>
            <a:r>
              <a:rPr sz="2700" spc="-210" dirty="0">
                <a:latin typeface="Arial"/>
                <a:cs typeface="Arial"/>
              </a:rPr>
              <a:t>a  </a:t>
            </a:r>
            <a:r>
              <a:rPr sz="2700" spc="-125" dirty="0">
                <a:latin typeface="Arial"/>
                <a:cs typeface="Arial"/>
              </a:rPr>
              <a:t>task </a:t>
            </a:r>
            <a:r>
              <a:rPr sz="2700" spc="-30" dirty="0">
                <a:latin typeface="Arial"/>
                <a:cs typeface="Arial"/>
              </a:rPr>
              <a:t>(not </a:t>
            </a:r>
            <a:r>
              <a:rPr sz="2700" spc="10" dirty="0">
                <a:latin typeface="Arial"/>
                <a:cs typeface="Arial"/>
              </a:rPr>
              <a:t>written </a:t>
            </a:r>
            <a:r>
              <a:rPr sz="2700" spc="-35" dirty="0">
                <a:latin typeface="Arial"/>
                <a:cs typeface="Arial"/>
              </a:rPr>
              <a:t>in </a:t>
            </a:r>
            <a:r>
              <a:rPr sz="2700" spc="-210" dirty="0">
                <a:latin typeface="Arial"/>
                <a:cs typeface="Arial"/>
              </a:rPr>
              <a:t>a </a:t>
            </a:r>
            <a:r>
              <a:rPr sz="2700" spc="-95" dirty="0">
                <a:latin typeface="Arial"/>
                <a:cs typeface="Arial"/>
              </a:rPr>
              <a:t>programming</a:t>
            </a:r>
            <a:r>
              <a:rPr sz="2700" spc="-480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language)</a:t>
            </a:r>
            <a:endParaRPr sz="2700">
              <a:latin typeface="Arial"/>
              <a:cs typeface="Arial"/>
            </a:endParaRPr>
          </a:p>
          <a:p>
            <a:pPr marL="333375" marR="298450" indent="-283210">
              <a:lnSpc>
                <a:spcPts val="2590"/>
              </a:lnSpc>
              <a:spcBef>
                <a:spcPts val="595"/>
              </a:spcBef>
              <a:buFont typeface="UnDotum"/>
              <a:buChar char=""/>
              <a:tabLst>
                <a:tab pos="333375" algn="l"/>
                <a:tab pos="334010" algn="l"/>
              </a:tabLst>
            </a:pPr>
            <a:r>
              <a:rPr sz="2400" spc="-75" dirty="0">
                <a:latin typeface="Arial"/>
                <a:cs typeface="Arial"/>
              </a:rPr>
              <a:t>Algorithms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contain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more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following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control  </a:t>
            </a:r>
            <a:r>
              <a:rPr sz="2400" spc="-65" dirty="0">
                <a:latin typeface="Arial"/>
                <a:cs typeface="Arial"/>
              </a:rPr>
              <a:t>structures: </a:t>
            </a:r>
            <a:r>
              <a:rPr sz="2400" spc="-135" dirty="0">
                <a:latin typeface="Arial"/>
                <a:cs typeface="Arial"/>
              </a:rPr>
              <a:t>sequence, </a:t>
            </a:r>
            <a:r>
              <a:rPr sz="2400" spc="-80" dirty="0">
                <a:latin typeface="Arial"/>
                <a:cs typeface="Arial"/>
              </a:rPr>
              <a:t>selection,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repetition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2382520"/>
            <a:ext cx="151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714" dirty="0">
                <a:latin typeface="UnDotum"/>
                <a:cs typeface="UnDotum"/>
              </a:rPr>
              <a:t></a:t>
            </a:r>
            <a:endParaRPr sz="27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4347209"/>
            <a:ext cx="1511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714" dirty="0">
                <a:latin typeface="UnDotum"/>
                <a:cs typeface="UnDotum"/>
              </a:rPr>
              <a:t></a:t>
            </a:r>
            <a:endParaRPr sz="27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497840"/>
            <a:ext cx="4946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Summary</a:t>
            </a:r>
            <a:r>
              <a:rPr spc="-275" dirty="0"/>
              <a:t> </a:t>
            </a:r>
            <a:r>
              <a:rPr spc="-12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33220"/>
            <a:ext cx="7818755" cy="364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225" dirty="0">
                <a:latin typeface="Arial"/>
                <a:cs typeface="Arial"/>
              </a:rPr>
              <a:t>Sequence </a:t>
            </a:r>
            <a:r>
              <a:rPr sz="3200" spc="-60" dirty="0">
                <a:latin typeface="Arial"/>
                <a:cs typeface="Arial"/>
              </a:rPr>
              <a:t>structure: </a:t>
            </a:r>
            <a:r>
              <a:rPr sz="3200" spc="-185" dirty="0">
                <a:latin typeface="Arial"/>
                <a:cs typeface="Arial"/>
              </a:rPr>
              <a:t>process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instructions,  </a:t>
            </a:r>
            <a:r>
              <a:rPr sz="3200" spc="-130" dirty="0">
                <a:latin typeface="Arial"/>
                <a:cs typeface="Arial"/>
              </a:rPr>
              <a:t>one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after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another,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in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order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listed</a:t>
            </a:r>
            <a:endParaRPr sz="3200">
              <a:latin typeface="Arial"/>
              <a:cs typeface="Arial"/>
            </a:endParaRPr>
          </a:p>
          <a:p>
            <a:pPr marL="355600" marR="69342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Repetition </a:t>
            </a:r>
            <a:r>
              <a:rPr sz="3200" spc="-60" dirty="0">
                <a:latin typeface="Arial"/>
                <a:cs typeface="Arial"/>
              </a:rPr>
              <a:t>structure: </a:t>
            </a:r>
            <a:r>
              <a:rPr sz="3200" spc="-85" dirty="0">
                <a:latin typeface="Arial"/>
                <a:cs typeface="Arial"/>
              </a:rPr>
              <a:t>repeat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25" dirty="0">
                <a:latin typeface="Arial"/>
                <a:cs typeface="Arial"/>
              </a:rPr>
              <a:t>or</a:t>
            </a:r>
            <a:r>
              <a:rPr sz="3200" spc="-53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more  </a:t>
            </a:r>
            <a:r>
              <a:rPr sz="3200" spc="-80" dirty="0">
                <a:latin typeface="Arial"/>
                <a:cs typeface="Arial"/>
              </a:rPr>
              <a:t>instructions </a:t>
            </a:r>
            <a:r>
              <a:rPr sz="3200" dirty="0">
                <a:latin typeface="Arial"/>
                <a:cs typeface="Arial"/>
              </a:rPr>
              <a:t>until </a:t>
            </a:r>
            <a:r>
              <a:rPr sz="3200" spc="-190" dirty="0">
                <a:latin typeface="Arial"/>
                <a:cs typeface="Arial"/>
              </a:rPr>
              <a:t>some </a:t>
            </a:r>
            <a:r>
              <a:rPr sz="3200" spc="-60" dirty="0">
                <a:latin typeface="Arial"/>
                <a:cs typeface="Arial"/>
              </a:rPr>
              <a:t>condition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55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met</a:t>
            </a:r>
            <a:endParaRPr sz="3200">
              <a:latin typeface="Arial"/>
              <a:cs typeface="Arial"/>
            </a:endParaRPr>
          </a:p>
          <a:p>
            <a:pPr marL="355600" marR="22987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Arial"/>
                <a:cs typeface="Arial"/>
              </a:rPr>
              <a:t>Selection </a:t>
            </a:r>
            <a:r>
              <a:rPr sz="3200" spc="-60" dirty="0">
                <a:latin typeface="Arial"/>
                <a:cs typeface="Arial"/>
              </a:rPr>
              <a:t>structure: </a:t>
            </a:r>
            <a:r>
              <a:rPr sz="3200" spc="-95" dirty="0">
                <a:latin typeface="Arial"/>
                <a:cs typeface="Arial"/>
              </a:rPr>
              <a:t>directs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80" dirty="0">
                <a:latin typeface="Arial"/>
                <a:cs typeface="Arial"/>
              </a:rPr>
              <a:t>computer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to  </a:t>
            </a:r>
            <a:r>
              <a:rPr sz="3200" spc="-180" dirty="0">
                <a:latin typeface="Arial"/>
                <a:cs typeface="Arial"/>
              </a:rPr>
              <a:t>make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decision, </a:t>
            </a:r>
            <a:r>
              <a:rPr sz="3200" spc="-155" dirty="0">
                <a:latin typeface="Arial"/>
                <a:cs typeface="Arial"/>
              </a:rPr>
              <a:t>and </a:t>
            </a:r>
            <a:r>
              <a:rPr sz="3200" spc="-55" dirty="0">
                <a:latin typeface="Arial"/>
                <a:cs typeface="Arial"/>
              </a:rPr>
              <a:t>then </a:t>
            </a:r>
            <a:r>
              <a:rPr sz="3200" spc="35" dirty="0">
                <a:latin typeface="Arial"/>
                <a:cs typeface="Arial"/>
              </a:rPr>
              <a:t>to </a:t>
            </a:r>
            <a:r>
              <a:rPr sz="3200" spc="-135" dirty="0">
                <a:latin typeface="Arial"/>
                <a:cs typeface="Arial"/>
              </a:rPr>
              <a:t>select </a:t>
            </a:r>
            <a:r>
              <a:rPr sz="3200" spc="-175" dirty="0">
                <a:latin typeface="Arial"/>
                <a:cs typeface="Arial"/>
              </a:rPr>
              <a:t>an  </a:t>
            </a:r>
            <a:r>
              <a:rPr sz="3200" spc="-75" dirty="0">
                <a:latin typeface="Arial"/>
                <a:cs typeface="Arial"/>
              </a:rPr>
              <a:t>appropriate </a:t>
            </a:r>
            <a:r>
              <a:rPr sz="3200" spc="-85" dirty="0">
                <a:latin typeface="Arial"/>
                <a:cs typeface="Arial"/>
              </a:rPr>
              <a:t>action </a:t>
            </a:r>
            <a:r>
              <a:rPr sz="3200" spc="-200" dirty="0">
                <a:latin typeface="Arial"/>
                <a:cs typeface="Arial"/>
              </a:rPr>
              <a:t>based </a:t>
            </a:r>
            <a:r>
              <a:rPr sz="3200" spc="-95" dirty="0">
                <a:latin typeface="Arial"/>
                <a:cs typeface="Arial"/>
              </a:rPr>
              <a:t>on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decision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330" y="261620"/>
            <a:ext cx="3980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Repetition</a:t>
            </a:r>
            <a:r>
              <a:rPr spc="-260" dirty="0"/>
              <a:t> </a:t>
            </a:r>
            <a:r>
              <a:rPr spc="-215" dirty="0"/>
              <a:t>(Loop)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6020"/>
            <a:ext cx="4137025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b="1" spc="-170" dirty="0">
                <a:latin typeface="Trebuchet MS"/>
                <a:cs typeface="Trebuchet MS"/>
              </a:rPr>
              <a:t>Repetition </a:t>
            </a:r>
            <a:r>
              <a:rPr sz="3200" b="1" spc="-210" dirty="0">
                <a:latin typeface="Trebuchet MS"/>
                <a:cs typeface="Trebuchet MS"/>
              </a:rPr>
              <a:t>structure:  </a:t>
            </a:r>
            <a:r>
              <a:rPr sz="3200" spc="-95" dirty="0">
                <a:latin typeface="Arial"/>
                <a:cs typeface="Arial"/>
              </a:rPr>
              <a:t>directs </a:t>
            </a:r>
            <a:r>
              <a:rPr sz="3200" spc="-80" dirty="0">
                <a:latin typeface="Arial"/>
                <a:cs typeface="Arial"/>
              </a:rPr>
              <a:t>computer </a:t>
            </a:r>
            <a:r>
              <a:rPr sz="3200" spc="35" dirty="0">
                <a:latin typeface="Arial"/>
                <a:cs typeface="Arial"/>
              </a:rPr>
              <a:t>to  </a:t>
            </a:r>
            <a:r>
              <a:rPr sz="3200" spc="-85" dirty="0">
                <a:latin typeface="Arial"/>
                <a:cs typeface="Arial"/>
              </a:rPr>
              <a:t>repeat </a:t>
            </a:r>
            <a:r>
              <a:rPr sz="3200" spc="-130" dirty="0">
                <a:latin typeface="Arial"/>
                <a:cs typeface="Arial"/>
              </a:rPr>
              <a:t>one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90" dirty="0">
                <a:latin typeface="Arial"/>
                <a:cs typeface="Arial"/>
              </a:rPr>
              <a:t>more  </a:t>
            </a:r>
            <a:r>
              <a:rPr sz="3200" spc="-80" dirty="0">
                <a:latin typeface="Arial"/>
                <a:cs typeface="Arial"/>
              </a:rPr>
              <a:t>instructions </a:t>
            </a:r>
            <a:r>
              <a:rPr sz="3200" dirty="0">
                <a:latin typeface="Arial"/>
                <a:cs typeface="Arial"/>
              </a:rPr>
              <a:t>until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some  </a:t>
            </a:r>
            <a:r>
              <a:rPr sz="3200" spc="-60" dirty="0">
                <a:latin typeface="Arial"/>
                <a:cs typeface="Arial"/>
              </a:rPr>
              <a:t>condition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met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4200" baseline="2976" dirty="0">
                <a:latin typeface="Arial"/>
                <a:cs typeface="Arial"/>
              </a:rPr>
              <a:t>– </a:t>
            </a:r>
            <a:r>
              <a:rPr sz="2800" spc="-160" dirty="0">
                <a:latin typeface="Arial"/>
                <a:cs typeface="Arial"/>
              </a:rPr>
              <a:t>Also </a:t>
            </a:r>
            <a:r>
              <a:rPr sz="2800" spc="-110" dirty="0">
                <a:latin typeface="Arial"/>
                <a:cs typeface="Arial"/>
              </a:rPr>
              <a:t>called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b="1" spc="-110" dirty="0">
                <a:latin typeface="Trebuchet MS"/>
                <a:cs typeface="Trebuchet MS"/>
              </a:rPr>
              <a:t>loop</a:t>
            </a:r>
            <a:r>
              <a:rPr sz="2800" b="1" spc="-30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</a:pPr>
            <a:r>
              <a:rPr sz="2800" b="1" spc="-155" dirty="0">
                <a:latin typeface="Trebuchet MS"/>
                <a:cs typeface="Trebuchet MS"/>
              </a:rPr>
              <a:t>iteration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1143000"/>
            <a:ext cx="378587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71520" y="6449526"/>
            <a:ext cx="25971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https://</a:t>
            </a:r>
            <a:r>
              <a:rPr sz="1200" spc="-5" dirty="0">
                <a:solidFill>
                  <a:srgbClr val="888888"/>
                </a:solidFill>
                <a:latin typeface="Arial"/>
                <a:cs typeface="Arial"/>
                <a:hlinkClick r:id="rId2"/>
              </a:rPr>
              <a:t>www.facebook.com/AniLK0221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479" y="623570"/>
            <a:ext cx="2655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5" dirty="0"/>
              <a:t>Flow</a:t>
            </a:r>
            <a:r>
              <a:rPr sz="4000" spc="-285" dirty="0"/>
              <a:t> </a:t>
            </a:r>
            <a:r>
              <a:rPr sz="4000" spc="-120" dirty="0"/>
              <a:t>Control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6709409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50" dirty="0">
                <a:latin typeface="Arial"/>
                <a:cs typeface="Arial"/>
              </a:rPr>
              <a:t>How </a:t>
            </a:r>
            <a:r>
              <a:rPr sz="3200" spc="-40" dirty="0">
                <a:latin typeface="Arial"/>
                <a:cs typeface="Arial"/>
              </a:rPr>
              <a:t>the </a:t>
            </a:r>
            <a:r>
              <a:rPr sz="3200" spc="-80" dirty="0">
                <a:latin typeface="Arial"/>
                <a:cs typeface="Arial"/>
              </a:rPr>
              <a:t>computer </a:t>
            </a:r>
            <a:r>
              <a:rPr sz="3200" spc="-180" dirty="0">
                <a:latin typeface="Arial"/>
                <a:cs typeface="Arial"/>
              </a:rPr>
              <a:t>moves </a:t>
            </a:r>
            <a:r>
              <a:rPr sz="3200" spc="-65" dirty="0">
                <a:latin typeface="Arial"/>
                <a:cs typeface="Arial"/>
              </a:rPr>
              <a:t>through</a:t>
            </a:r>
            <a:r>
              <a:rPr sz="3200" spc="-47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  </a:t>
            </a:r>
            <a:r>
              <a:rPr sz="3200" spc="-105" dirty="0"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4" dirty="0">
                <a:latin typeface="Arial"/>
                <a:cs typeface="Arial"/>
              </a:rPr>
              <a:t>Many </a:t>
            </a:r>
            <a:r>
              <a:rPr sz="3200" spc="-130" dirty="0">
                <a:latin typeface="Arial"/>
                <a:cs typeface="Arial"/>
              </a:rPr>
              <a:t>keywords </a:t>
            </a:r>
            <a:r>
              <a:rPr sz="3200" spc="-135" dirty="0">
                <a:latin typeface="Arial"/>
                <a:cs typeface="Arial"/>
              </a:rPr>
              <a:t>are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20" dirty="0">
                <a:latin typeface="Arial"/>
                <a:cs typeface="Arial"/>
              </a:rPr>
              <a:t>"flow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control"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3886200"/>
            <a:ext cx="8382000" cy="1397819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3629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90170" marR="903605">
              <a:lnSpc>
                <a:spcPts val="3450"/>
              </a:lnSpc>
              <a:spcBef>
                <a:spcPts val="250"/>
              </a:spcBef>
            </a:pP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break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case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continue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default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do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else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spc="5" dirty="0">
                <a:solidFill>
                  <a:srgbClr val="FF0E0E"/>
                </a:solidFill>
                <a:latin typeface="Times New Roman"/>
                <a:cs typeface="Times New Roman"/>
              </a:rPr>
              <a:t>for</a:t>
            </a:r>
            <a:r>
              <a:rPr sz="3200" spc="5" dirty="0">
                <a:latin typeface="Times New Roman"/>
                <a:cs typeface="Times New Roman"/>
              </a:rPr>
              <a:t>,  </a:t>
            </a: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goto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dirty="0">
                <a:solidFill>
                  <a:srgbClr val="FF0E0E"/>
                </a:solidFill>
                <a:latin typeface="Times New Roman"/>
                <a:cs typeface="Times New Roman"/>
              </a:rPr>
              <a:t>return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b="1" spc="-5" dirty="0">
                <a:solidFill>
                  <a:srgbClr val="FF0E0E"/>
                </a:solidFill>
                <a:latin typeface="Times New Roman"/>
                <a:cs typeface="Times New Roman"/>
              </a:rPr>
              <a:t>switch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E0E"/>
                </a:solidFill>
                <a:latin typeface="Times New Roman"/>
                <a:cs typeface="Times New Roman"/>
              </a:rPr>
              <a:t>while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57700" y="4876800"/>
            <a:ext cx="228600" cy="685800"/>
            <a:chOff x="4457700" y="4876800"/>
            <a:chExt cx="228600" cy="685800"/>
          </a:xfrm>
        </p:grpSpPr>
        <p:sp>
          <p:nvSpPr>
            <p:cNvPr id="3" name="object 3"/>
            <p:cNvSpPr/>
            <p:nvPr/>
          </p:nvSpPr>
          <p:spPr>
            <a:xfrm>
              <a:off x="4572000" y="4876800"/>
              <a:ext cx="0" cy="472440"/>
            </a:xfrm>
            <a:custGeom>
              <a:avLst/>
              <a:gdLst/>
              <a:ahLst/>
              <a:cxnLst/>
              <a:rect l="l" t="t" r="r" b="b"/>
              <a:pathLst>
                <a:path h="472439">
                  <a:moveTo>
                    <a:pt x="0" y="0"/>
                  </a:moveTo>
                  <a:lnTo>
                    <a:pt x="0" y="47244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57700" y="5334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457700" y="3733800"/>
            <a:ext cx="228600" cy="685800"/>
            <a:chOff x="4457700" y="3733800"/>
            <a:chExt cx="228600" cy="685800"/>
          </a:xfrm>
        </p:grpSpPr>
        <p:sp>
          <p:nvSpPr>
            <p:cNvPr id="6" name="object 6"/>
            <p:cNvSpPr/>
            <p:nvPr/>
          </p:nvSpPr>
          <p:spPr>
            <a:xfrm>
              <a:off x="4572000" y="3733800"/>
              <a:ext cx="0" cy="472440"/>
            </a:xfrm>
            <a:custGeom>
              <a:avLst/>
              <a:gdLst/>
              <a:ahLst/>
              <a:cxnLst/>
              <a:rect l="l" t="t" r="r" b="b"/>
              <a:pathLst>
                <a:path h="472439">
                  <a:moveTo>
                    <a:pt x="0" y="0"/>
                  </a:moveTo>
                  <a:lnTo>
                    <a:pt x="0" y="47243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7700" y="4191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57700" y="2590800"/>
            <a:ext cx="228600" cy="685800"/>
            <a:chOff x="4457700" y="2590800"/>
            <a:chExt cx="228600" cy="685800"/>
          </a:xfrm>
        </p:grpSpPr>
        <p:sp>
          <p:nvSpPr>
            <p:cNvPr id="9" name="object 9"/>
            <p:cNvSpPr/>
            <p:nvPr/>
          </p:nvSpPr>
          <p:spPr>
            <a:xfrm>
              <a:off x="4572000" y="2590800"/>
              <a:ext cx="0" cy="472440"/>
            </a:xfrm>
            <a:custGeom>
              <a:avLst/>
              <a:gdLst/>
              <a:ahLst/>
              <a:cxnLst/>
              <a:rect l="l" t="t" r="r" b="b"/>
              <a:pathLst>
                <a:path h="472439">
                  <a:moveTo>
                    <a:pt x="0" y="0"/>
                  </a:moveTo>
                  <a:lnTo>
                    <a:pt x="0" y="47243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7700" y="30480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1143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24579" y="623570"/>
            <a:ext cx="2578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5" dirty="0"/>
              <a:t>Normal</a:t>
            </a:r>
            <a:r>
              <a:rPr sz="4000" spc="-295" dirty="0"/>
              <a:t> </a:t>
            </a:r>
            <a:r>
              <a:rPr sz="4000" spc="-5" dirty="0"/>
              <a:t>flow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1752600" y="2133600"/>
            <a:ext cx="5638800" cy="3683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2600" y="3276600"/>
            <a:ext cx="5638800" cy="3683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2;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2600" y="4419600"/>
            <a:ext cx="5638800" cy="3683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3;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2600" y="5562600"/>
            <a:ext cx="5638800" cy="36830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spc="-65" dirty="0">
                <a:latin typeface="Arial"/>
                <a:cs typeface="Arial"/>
              </a:rPr>
              <a:t>Statement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4;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4420" y="265429"/>
            <a:ext cx="2598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0" dirty="0"/>
              <a:t>Flow</a:t>
            </a:r>
            <a:r>
              <a:rPr sz="4000" spc="-275" dirty="0"/>
              <a:t> </a:t>
            </a:r>
            <a:r>
              <a:rPr sz="4000" spc="-55" dirty="0"/>
              <a:t>control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1840" y="1154429"/>
            <a:ext cx="3399154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UnDotum"/>
              <a:buChar char=""/>
              <a:tabLst>
                <a:tab pos="367665" algn="l"/>
                <a:tab pos="368300" algn="l"/>
              </a:tabLst>
            </a:pPr>
            <a:r>
              <a:rPr sz="3200" spc="-145" dirty="0">
                <a:latin typeface="Arial"/>
                <a:cs typeface="Arial"/>
              </a:rPr>
              <a:t>Selection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(Branch)</a:t>
            </a:r>
            <a:endParaRPr sz="32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3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40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2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-95" dirty="0">
                <a:latin typeface="Arial"/>
                <a:cs typeface="Arial"/>
              </a:rPr>
              <a:t>if-else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3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-114" dirty="0">
                <a:latin typeface="Arial"/>
                <a:cs typeface="Arial"/>
              </a:rPr>
              <a:t>nested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2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-75" dirty="0">
                <a:latin typeface="Arial"/>
                <a:cs typeface="Arial"/>
              </a:rPr>
              <a:t>(goto)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3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-80" dirty="0">
                <a:latin typeface="Arial"/>
                <a:cs typeface="Arial"/>
              </a:rPr>
              <a:t>switch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30"/>
              </a:spcBef>
              <a:buFont typeface="UnDotum"/>
              <a:buChar char=""/>
              <a:tabLst>
                <a:tab pos="367665" algn="l"/>
                <a:tab pos="368300" algn="l"/>
              </a:tabLst>
            </a:pPr>
            <a:r>
              <a:rPr sz="3200" spc="-90" dirty="0">
                <a:latin typeface="Arial"/>
                <a:cs typeface="Arial"/>
              </a:rPr>
              <a:t>Repetition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(Loop)</a:t>
            </a:r>
            <a:endParaRPr sz="32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2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-55" dirty="0">
                <a:latin typeface="Arial"/>
                <a:cs typeface="Arial"/>
              </a:rPr>
              <a:t>while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2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-70" dirty="0">
                <a:latin typeface="Arial"/>
                <a:cs typeface="Arial"/>
              </a:rPr>
              <a:t>do-while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3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-160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68350" lvl="1" indent="-285750">
              <a:lnSpc>
                <a:spcPct val="100000"/>
              </a:lnSpc>
              <a:spcBef>
                <a:spcPts val="20"/>
              </a:spcBef>
              <a:buFont typeface="UnDotum"/>
              <a:buChar char=""/>
              <a:tabLst>
                <a:tab pos="768350" algn="l"/>
              </a:tabLst>
            </a:pPr>
            <a:r>
              <a:rPr sz="2800" spc="-110" dirty="0">
                <a:latin typeface="Arial"/>
                <a:cs typeface="Arial"/>
              </a:rPr>
              <a:t>nesting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770" y="342900"/>
            <a:ext cx="4869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30" dirty="0"/>
              <a:t>Conditional</a:t>
            </a:r>
            <a:r>
              <a:rPr sz="4000" spc="-270" dirty="0"/>
              <a:t> </a:t>
            </a:r>
            <a:r>
              <a:rPr sz="4000" spc="-165" dirty="0"/>
              <a:t>Statements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226820"/>
            <a:ext cx="609663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if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else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30" dirty="0">
                <a:latin typeface="Arial"/>
                <a:cs typeface="Arial"/>
              </a:rPr>
              <a:t>nested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(if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–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else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if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–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else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55" dirty="0">
                <a:latin typeface="Arial"/>
                <a:cs typeface="Arial"/>
              </a:rPr>
              <a:t>if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–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else)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Arial"/>
                <a:cs typeface="Arial"/>
              </a:rPr>
              <a:t>statement </a:t>
            </a:r>
            <a:r>
              <a:rPr sz="3200" spc="-155" dirty="0">
                <a:latin typeface="Arial"/>
                <a:cs typeface="Arial"/>
              </a:rPr>
              <a:t>blocks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260" dirty="0">
                <a:latin typeface="Arial"/>
                <a:cs typeface="Arial"/>
              </a:rPr>
              <a:t>(</a:t>
            </a:r>
            <a:r>
              <a:rPr sz="3200" spc="-260" dirty="0">
                <a:solidFill>
                  <a:srgbClr val="FF0E0E"/>
                </a:solidFill>
                <a:latin typeface="Arial"/>
                <a:cs typeface="Arial"/>
              </a:rPr>
              <a:t>{</a:t>
            </a:r>
            <a:r>
              <a:rPr sz="3200" spc="-260" dirty="0">
                <a:latin typeface="Arial"/>
                <a:cs typeface="Arial"/>
              </a:rPr>
              <a:t>…</a:t>
            </a:r>
            <a:r>
              <a:rPr sz="3200" spc="-260" dirty="0">
                <a:solidFill>
                  <a:srgbClr val="FF0E0E"/>
                </a:solidFill>
                <a:latin typeface="Arial"/>
                <a:cs typeface="Arial"/>
              </a:rPr>
              <a:t>}</a:t>
            </a:r>
            <a:r>
              <a:rPr sz="3200" spc="-26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(goto)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latin typeface="Arial"/>
                <a:cs typeface="Arial"/>
              </a:rPr>
              <a:t>switch </a:t>
            </a:r>
            <a:r>
              <a:rPr sz="3200" spc="-210" dirty="0">
                <a:latin typeface="Arial"/>
                <a:cs typeface="Arial"/>
              </a:rPr>
              <a:t>(case, </a:t>
            </a:r>
            <a:r>
              <a:rPr sz="3200" spc="-60" dirty="0">
                <a:latin typeface="Arial"/>
                <a:cs typeface="Arial"/>
              </a:rPr>
              <a:t>default,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break)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6309" y="623570"/>
            <a:ext cx="295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" dirty="0"/>
              <a:t>i</a:t>
            </a:r>
            <a:r>
              <a:rPr sz="4000" spc="105" dirty="0"/>
              <a:t>f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557020"/>
            <a:ext cx="4097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Arial"/>
                <a:cs typeface="Arial"/>
              </a:rPr>
              <a:t>if(condition)statement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743200"/>
            <a:ext cx="6019800" cy="949960"/>
          </a:xfrm>
          <a:prstGeom prst="rect">
            <a:avLst/>
          </a:prstGeom>
          <a:solidFill>
            <a:srgbClr val="4E80BC"/>
          </a:solidFill>
          <a:ln w="93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0"/>
              </a:spcBef>
            </a:pPr>
            <a:r>
              <a:rPr sz="2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E0E"/>
                </a:solidFill>
                <a:latin typeface="Courier New"/>
                <a:cs typeface="Courier New"/>
              </a:rPr>
              <a:t>(x==100)</a:t>
            </a:r>
            <a:endParaRPr sz="2800">
              <a:latin typeface="Courier New"/>
              <a:cs typeface="Courier New"/>
            </a:endParaRPr>
          </a:p>
          <a:p>
            <a:pPr marL="89535">
              <a:lnSpc>
                <a:spcPct val="100000"/>
              </a:lnSpc>
              <a:spcBef>
                <a:spcPts val="359"/>
              </a:spcBef>
            </a:pPr>
            <a:r>
              <a:rPr sz="2800" b="1" spc="-5" dirty="0">
                <a:latin typeface="Courier New"/>
                <a:cs typeface="Courier New"/>
              </a:rPr>
              <a:t>cout&lt;&lt;“x is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100”;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580" y="3844290"/>
            <a:ext cx="7038340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762635" indent="-342900">
              <a:lnSpc>
                <a:spcPct val="100000"/>
              </a:lnSpc>
              <a:spcBef>
                <a:spcPts val="100"/>
              </a:spcBef>
              <a:buClr>
                <a:srgbClr val="7F007F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condition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true,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statement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is  </a:t>
            </a:r>
            <a:r>
              <a:rPr sz="3200" spc="-130" dirty="0">
                <a:latin typeface="Arial"/>
                <a:cs typeface="Arial"/>
              </a:rPr>
              <a:t>executed.</a:t>
            </a:r>
            <a:endParaRPr sz="32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790"/>
              </a:spcBef>
              <a:buClr>
                <a:srgbClr val="7F007F"/>
              </a:buClr>
              <a:buSzPct val="75000"/>
              <a:buFont typeface="UnDotum"/>
              <a:buChar char=""/>
              <a:tabLst>
                <a:tab pos="381000" algn="l"/>
              </a:tabLst>
            </a:pPr>
            <a:r>
              <a:rPr sz="3200" dirty="0">
                <a:latin typeface="Arial"/>
                <a:cs typeface="Arial"/>
              </a:rPr>
              <a:t>If</a:t>
            </a:r>
            <a:r>
              <a:rPr sz="3200" spc="-65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60" dirty="0">
                <a:latin typeface="Arial"/>
                <a:cs typeface="Arial"/>
              </a:rPr>
              <a:t>condition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30" dirty="0">
                <a:latin typeface="Arial"/>
                <a:cs typeface="Arial"/>
              </a:rPr>
              <a:t>false, </a:t>
            </a:r>
            <a:r>
              <a:rPr sz="3200" spc="-75" dirty="0">
                <a:latin typeface="Arial"/>
                <a:cs typeface="Arial"/>
              </a:rPr>
              <a:t>statement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0" dirty="0">
                <a:latin typeface="Arial"/>
                <a:cs typeface="Arial"/>
              </a:rPr>
              <a:t>not  </a:t>
            </a:r>
            <a:r>
              <a:rPr sz="3200" spc="-130" dirty="0">
                <a:latin typeface="Arial"/>
                <a:cs typeface="Arial"/>
              </a:rPr>
              <a:t>executed.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888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1590</Words>
  <Application>Microsoft Office PowerPoint</Application>
  <PresentationFormat>On-screen Show (4:3)</PresentationFormat>
  <Paragraphs>316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Control Structures</vt:lpstr>
      <vt:lpstr>Sequence</vt:lpstr>
      <vt:lpstr>Selection  (Branch)</vt:lpstr>
      <vt:lpstr>Repetition (Loop)</vt:lpstr>
      <vt:lpstr>Flow Control</vt:lpstr>
      <vt:lpstr>Normal flow</vt:lpstr>
      <vt:lpstr>Flow control</vt:lpstr>
      <vt:lpstr>Conditional Statements</vt:lpstr>
      <vt:lpstr>if</vt:lpstr>
      <vt:lpstr>if flow</vt:lpstr>
      <vt:lpstr>if else</vt:lpstr>
      <vt:lpstr>if else flow</vt:lpstr>
      <vt:lpstr>Statement Blocks</vt:lpstr>
      <vt:lpstr>Nested if statements</vt:lpstr>
      <vt:lpstr>Nested if s if(a&gt;=b &amp;&amp; a&gt;=c)</vt:lpstr>
      <vt:lpstr>Nested if flow</vt:lpstr>
      <vt:lpstr>goto</vt:lpstr>
      <vt:lpstr>Switch Statement</vt:lpstr>
      <vt:lpstr>Switch flow</vt:lpstr>
      <vt:lpstr>Switch statement</vt:lpstr>
      <vt:lpstr>Switch statement</vt:lpstr>
      <vt:lpstr>Switch statement</vt:lpstr>
      <vt:lpstr>Loops and iterations</vt:lpstr>
      <vt:lpstr>Loops and iterations</vt:lpstr>
      <vt:lpstr>Loops and iterations</vt:lpstr>
      <vt:lpstr>While Loop</vt:lpstr>
      <vt:lpstr>While loop</vt:lpstr>
      <vt:lpstr>For loop</vt:lpstr>
      <vt:lpstr>for loop</vt:lpstr>
      <vt:lpstr>For loop</vt:lpstr>
      <vt:lpstr>Do-While Loop</vt:lpstr>
      <vt:lpstr>Do Flow</vt:lpstr>
      <vt:lpstr>Nesting of Loops</vt:lpstr>
      <vt:lpstr>Break Statement</vt:lpstr>
      <vt:lpstr>Continue Statement</vt:lpstr>
      <vt:lpstr>Summary</vt:lpstr>
      <vt:lpstr>Summary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admin</dc:creator>
  <cp:lastModifiedBy>admin</cp:lastModifiedBy>
  <cp:revision>2</cp:revision>
  <dcterms:created xsi:type="dcterms:W3CDTF">2020-09-05T08:10:47Z</dcterms:created>
  <dcterms:modified xsi:type="dcterms:W3CDTF">2020-09-07T06:11:18Z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2020-09-05T00:00:00Z</vt:filetime>
  </property>
</Properties>
</file>