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193D898E-074A-4EFA-B4B1-5C2B171C8A06}"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444960"/>
            <a:ext cx="8520120" cy="6231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6"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7"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9CE4E5F9-51C8-4423-8470-6F8B726BD0DE}"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444960"/>
            <a:ext cx="8520120" cy="6231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9"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0"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1"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2"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 name="PlaceHolder 6"/>
          <p:cNvSpPr>
            <a:spLocks noGrp="1"/>
          </p:cNvSpPr>
          <p:nvPr>
            <p:ph type="sldNum" idx="1"/>
          </p:nvPr>
        </p:nvSpPr>
        <p:spPr/>
        <p:txBody>
          <a:bodyPr/>
          <a:p>
            <a:fld id="{8B32B6E2-B290-4025-8F87-5AB94C3AA52F}"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444960"/>
            <a:ext cx="8520120" cy="6231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4"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5"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6"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7"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8"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9"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 name="PlaceHolder 8"/>
          <p:cNvSpPr>
            <a:spLocks noGrp="1"/>
          </p:cNvSpPr>
          <p:nvPr>
            <p:ph type="sldNum" idx="1"/>
          </p:nvPr>
        </p:nvSpPr>
        <p:spPr/>
        <p:txBody>
          <a:bodyPr/>
          <a:p>
            <a:fld id="{B7B3891F-415B-41DE-B111-6A9426A5C498}"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D4C52AEF-94E2-4D4D-B6F8-50D1B34C8755}"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444960"/>
            <a:ext cx="8520120" cy="6231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44"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sldNum" idx="2"/>
          </p:nvPr>
        </p:nvSpPr>
        <p:spPr/>
        <p:txBody>
          <a:bodyPr/>
          <a:p>
            <a:fld id="{F56050BA-7DB2-4EE2-889B-08699D720233}"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44960"/>
            <a:ext cx="8520120" cy="6231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46"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sldNum" idx="2"/>
          </p:nvPr>
        </p:nvSpPr>
        <p:spPr/>
        <p:txBody>
          <a:bodyPr/>
          <a:p>
            <a:fld id="{D3BF0986-7165-4F7F-B6D4-F16D612E13FC}"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6231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48"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9"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sldNum" idx="2"/>
          </p:nvPr>
        </p:nvSpPr>
        <p:spPr/>
        <p:txBody>
          <a:bodyPr/>
          <a:p>
            <a:fld id="{DCD98066-064E-4455-BEE0-30A162830683}"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44960"/>
            <a:ext cx="8520120" cy="6231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 name="PlaceHolder 2"/>
          <p:cNvSpPr>
            <a:spLocks noGrp="1"/>
          </p:cNvSpPr>
          <p:nvPr>
            <p:ph type="sldNum" idx="2"/>
          </p:nvPr>
        </p:nvSpPr>
        <p:spPr/>
        <p:txBody>
          <a:bodyPr/>
          <a:p>
            <a:fld id="{BAF9F6B8-88FB-4ECF-A455-F4D2A817951B}"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11760" y="444960"/>
            <a:ext cx="8520120" cy="289008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sldNum" idx="2"/>
          </p:nvPr>
        </p:nvSpPr>
        <p:spPr/>
        <p:txBody>
          <a:bodyPr/>
          <a:p>
            <a:fld id="{A1DFF376-6774-496C-B6C0-61B3282C8AC4}"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444960"/>
            <a:ext cx="8520120" cy="6231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53"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4"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5"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FD3E8074-6CFC-426D-92A7-9C7E3E8E45D9}"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44960"/>
            <a:ext cx="8520120" cy="6231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5"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sldNum" idx="1"/>
          </p:nvPr>
        </p:nvSpPr>
        <p:spPr/>
        <p:txBody>
          <a:bodyPr/>
          <a:p>
            <a:fld id="{5F192007-E546-4E77-8775-4191C9E5A49C}"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444960"/>
            <a:ext cx="8520120" cy="6231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57"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8"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9"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05EE9295-8583-48C9-8B65-4ED67A1EB38C}"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444960"/>
            <a:ext cx="8520120" cy="6231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1"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2"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3"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E7008408-4CA6-4036-9304-ADE057A84EA5}"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6231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5"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6"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sldNum" idx="2"/>
          </p:nvPr>
        </p:nvSpPr>
        <p:spPr/>
        <p:txBody>
          <a:bodyPr/>
          <a:p>
            <a:fld id="{DBEB68E2-3F0F-40B5-9974-4A90CD60DE2F}"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44960"/>
            <a:ext cx="8520120" cy="6231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8"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9"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0"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1"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 name="PlaceHolder 6"/>
          <p:cNvSpPr>
            <a:spLocks noGrp="1"/>
          </p:cNvSpPr>
          <p:nvPr>
            <p:ph type="sldNum" idx="2"/>
          </p:nvPr>
        </p:nvSpPr>
        <p:spPr/>
        <p:txBody>
          <a:bodyPr/>
          <a:p>
            <a:fld id="{D08C8056-5688-4B8F-8E1A-E30B23417968}"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44960"/>
            <a:ext cx="8520120" cy="6231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73"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4"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5"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6"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7"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8"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 name="PlaceHolder 8"/>
          <p:cNvSpPr>
            <a:spLocks noGrp="1"/>
          </p:cNvSpPr>
          <p:nvPr>
            <p:ph type="sldNum" idx="2"/>
          </p:nvPr>
        </p:nvSpPr>
        <p:spPr/>
        <p:txBody>
          <a:bodyPr/>
          <a:p>
            <a:fld id="{AA161CC8-6F2C-4CC9-9C48-0FB961DD7318}"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44960"/>
            <a:ext cx="8520120" cy="6231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7"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sldNum" idx="1"/>
          </p:nvPr>
        </p:nvSpPr>
        <p:spPr/>
        <p:txBody>
          <a:bodyPr/>
          <a:p>
            <a:fld id="{A1C77651-8714-40B5-9C4A-EDBC431E8D00}"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444960"/>
            <a:ext cx="8520120" cy="6231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9"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0"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D7068AF5-D702-41CD-9930-C14D4A212D6F}"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6231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 name="PlaceHolder 2"/>
          <p:cNvSpPr>
            <a:spLocks noGrp="1"/>
          </p:cNvSpPr>
          <p:nvPr>
            <p:ph type="sldNum" idx="1"/>
          </p:nvPr>
        </p:nvSpPr>
        <p:spPr/>
        <p:txBody>
          <a:bodyPr/>
          <a:p>
            <a:fld id="{863DB26C-3C61-47F6-BD10-20C073B5A566}"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11760" y="444960"/>
            <a:ext cx="8520120" cy="289008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sldNum" idx="1"/>
          </p:nvPr>
        </p:nvSpPr>
        <p:spPr/>
        <p:txBody>
          <a:bodyPr/>
          <a:p>
            <a:fld id="{9AB6089E-846C-4BD1-A3B4-0AB97B684B70}"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44960"/>
            <a:ext cx="8520120" cy="6231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4"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5"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3C5E8F26-802A-4E8F-A17E-91D79ED004C1}"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444960"/>
            <a:ext cx="8520120" cy="6231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8"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9"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0"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C489C75D-039C-45C8-A307-0A222600D288}"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444960"/>
            <a:ext cx="8520120" cy="6231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2"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3"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4"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8D88C1D9-135F-4A0A-B5C7-63C0338F546E}"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10;p2"/>
          <p:cNvSpPr/>
          <p:nvPr/>
        </p:nvSpPr>
        <p:spPr>
          <a:xfrm>
            <a:off x="80640" y="2651040"/>
            <a:ext cx="8982360" cy="2411280"/>
          </a:xfrm>
          <a:prstGeom prst="rect">
            <a:avLst/>
          </a:prstGeom>
          <a:solidFill>
            <a:schemeClr val="accent2"/>
          </a:solidFill>
          <a:ln w="0">
            <a:noFill/>
          </a:ln>
        </p:spPr>
        <p:style>
          <a:lnRef idx="0"/>
          <a:fillRef idx="0"/>
          <a:effectRef idx="0"/>
          <a:fontRef idx="minor"/>
        </p:style>
        <p:txBody>
          <a:bodyPr tIns="91440" bIns="91440" anchor="ctr">
            <a:noAutofit/>
          </a:bodyPr>
          <a:p>
            <a:pPr>
              <a:lnSpc>
                <a:spcPct val="100000"/>
              </a:lnSpc>
              <a:tabLst>
                <a:tab algn="l" pos="0"/>
              </a:tabLst>
            </a:pPr>
            <a:endParaRPr b="0" lang="en-IN" sz="1400" spc="-1" strike="noStrike">
              <a:solidFill>
                <a:srgbClr val="000000"/>
              </a:solidFill>
              <a:latin typeface="Arial"/>
            </a:endParaRPr>
          </a:p>
        </p:txBody>
      </p:sp>
      <p:sp>
        <p:nvSpPr>
          <p:cNvPr id="1" name="PlaceHolder 1"/>
          <p:cNvSpPr>
            <a:spLocks noGrp="1"/>
          </p:cNvSpPr>
          <p:nvPr>
            <p:ph type="title"/>
          </p:nvPr>
        </p:nvSpPr>
        <p:spPr>
          <a:xfrm>
            <a:off x="486000" y="264600"/>
            <a:ext cx="8183520" cy="1473120"/>
          </a:xfrm>
          <a:prstGeom prst="rect">
            <a:avLst/>
          </a:prstGeom>
          <a:noFill/>
          <a:ln w="0">
            <a:noFill/>
          </a:ln>
        </p:spPr>
        <p:txBody>
          <a:bodyPr tIns="91440" bIns="91440" anchor="b">
            <a:normAutofit/>
          </a:bodyPr>
          <a:p>
            <a:pPr indent="0">
              <a:buNone/>
            </a:pPr>
            <a:r>
              <a:rPr b="0" lang="en-IN" sz="4200" spc="-1" strike="noStrike">
                <a:solidFill>
                  <a:srgbClr val="000000"/>
                </a:solidFill>
                <a:latin typeface="Arial"/>
              </a:rPr>
              <a:t>Click to edit the title text format</a:t>
            </a:r>
            <a:endParaRPr b="0" lang="en-IN" sz="4200" spc="-1" strike="noStrike">
              <a:solidFill>
                <a:srgbClr val="000000"/>
              </a:solidFill>
              <a:latin typeface="Arial"/>
            </a:endParaRPr>
          </a:p>
        </p:txBody>
      </p:sp>
      <p:sp>
        <p:nvSpPr>
          <p:cNvPr id="2" name="PlaceHolder 2"/>
          <p:cNvSpPr>
            <a:spLocks noGrp="1"/>
          </p:cNvSpPr>
          <p:nvPr>
            <p:ph type="sldNum" idx="1"/>
          </p:nvPr>
        </p:nvSpPr>
        <p:spPr>
          <a:xfrm>
            <a:off x="8498160" y="4688640"/>
            <a:ext cx="548280" cy="393120"/>
          </a:xfrm>
          <a:prstGeom prst="rect">
            <a:avLst/>
          </a:prstGeom>
          <a:noFill/>
          <a:ln w="0">
            <a:noFill/>
          </a:ln>
        </p:spPr>
        <p:txBody>
          <a:bodyPr tIns="91440" bIns="91440" anchor="ctr">
            <a:normAutofit/>
          </a:bodyPr>
          <a:lstStyle>
            <a:lvl1pPr indent="0" algn="r">
              <a:lnSpc>
                <a:spcPct val="100000"/>
              </a:lnSpc>
              <a:buNone/>
              <a:tabLst>
                <a:tab algn="l" pos="0"/>
              </a:tabLst>
              <a:defRPr b="0" lang="en-GB" sz="1000" spc="-1" strike="noStrike">
                <a:solidFill>
                  <a:schemeClr val="lt1"/>
                </a:solidFill>
                <a:latin typeface="Source Sans Pro"/>
                <a:ea typeface="Source Sans Pro"/>
              </a:defRPr>
            </a:lvl1pPr>
          </a:lstStyle>
          <a:p>
            <a:pPr indent="0" algn="r">
              <a:lnSpc>
                <a:spcPct val="100000"/>
              </a:lnSpc>
              <a:buNone/>
              <a:tabLst>
                <a:tab algn="l" pos="0"/>
              </a:tabLst>
            </a:pPr>
            <a:fld id="{9E371681-0730-46B9-B66D-988792E09CCF}" type="slidenum">
              <a:rPr b="0" lang="en-GB" sz="1000" spc="-1" strike="noStrike">
                <a:solidFill>
                  <a:schemeClr val="lt1"/>
                </a:solidFill>
                <a:latin typeface="Source Sans Pro"/>
                <a:ea typeface="Source Sans Pro"/>
              </a:rPr>
              <a:t>&lt;number&gt;</a:t>
            </a:fld>
            <a:endParaRPr b="0" lang="en-IN" sz="1000" spc="-1" strike="noStrike">
              <a:solidFill>
                <a:srgbClr val="000000"/>
              </a:solidFill>
              <a:latin typeface="Times New Roman"/>
            </a:endParaRPr>
          </a:p>
        </p:txBody>
      </p:sp>
      <p:sp>
        <p:nvSpPr>
          <p:cNvPr id="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623160"/>
          </a:xfrm>
          <a:prstGeom prst="rect">
            <a:avLst/>
          </a:prstGeom>
          <a:noFill/>
          <a:ln w="0">
            <a:noFill/>
          </a:ln>
        </p:spPr>
        <p:txBody>
          <a:bodyPr tIns="91440" bIns="91440" anchor="t">
            <a:normAutofit/>
          </a:bodyPr>
          <a:p>
            <a:pPr indent="0">
              <a:buNone/>
            </a:pPr>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41"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2" name="PlaceHolder 3"/>
          <p:cNvSpPr>
            <a:spLocks noGrp="1"/>
          </p:cNvSpPr>
          <p:nvPr>
            <p:ph type="sldNum" idx="2"/>
          </p:nvPr>
        </p:nvSpPr>
        <p:spPr>
          <a:xfrm>
            <a:off x="8498160" y="4688640"/>
            <a:ext cx="548280" cy="393120"/>
          </a:xfrm>
          <a:prstGeom prst="rect">
            <a:avLst/>
          </a:prstGeom>
          <a:noFill/>
          <a:ln w="0">
            <a:noFill/>
          </a:ln>
        </p:spPr>
        <p:txBody>
          <a:bodyPr tIns="91440" bIns="91440" anchor="ctr">
            <a:normAutofit/>
          </a:bodyPr>
          <a:lstStyle>
            <a:lvl1pPr indent="0" algn="r">
              <a:lnSpc>
                <a:spcPct val="100000"/>
              </a:lnSpc>
              <a:buNone/>
              <a:tabLst>
                <a:tab algn="l" pos="0"/>
              </a:tabLst>
              <a:defRPr b="0" lang="en-GB" sz="1000" spc="-1" strike="noStrike">
                <a:solidFill>
                  <a:schemeClr val="lt2"/>
                </a:solidFill>
                <a:latin typeface="Source Sans Pro"/>
                <a:ea typeface="Source Sans Pro"/>
              </a:defRPr>
            </a:lvl1pPr>
          </a:lstStyle>
          <a:p>
            <a:pPr indent="0" algn="r">
              <a:lnSpc>
                <a:spcPct val="100000"/>
              </a:lnSpc>
              <a:buNone/>
              <a:tabLst>
                <a:tab algn="l" pos="0"/>
              </a:tabLst>
            </a:pPr>
            <a:fld id="{0B6C9021-3492-4C92-A14F-83CB9388B9B7}" type="slidenum">
              <a:rPr b="0" lang="en-GB" sz="1000" spc="-1" strike="noStrike">
                <a:solidFill>
                  <a:schemeClr val="lt2"/>
                </a:solidFill>
                <a:latin typeface="Source Sans Pro"/>
                <a:ea typeface="Source Sans Pro"/>
              </a:rPr>
              <a:t>&lt;number&gt;</a:t>
            </a:fld>
            <a:endParaRPr b="0" lang="en-IN"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486000" y="264600"/>
            <a:ext cx="8183520" cy="1473120"/>
          </a:xfrm>
          <a:prstGeom prst="rect">
            <a:avLst/>
          </a:prstGeom>
          <a:noFill/>
          <a:ln w="0">
            <a:noFill/>
          </a:ln>
        </p:spPr>
        <p:txBody>
          <a:bodyPr tIns="91440" bIns="91440" anchor="b">
            <a:normAutofit/>
          </a:bodyPr>
          <a:p>
            <a:pPr indent="0">
              <a:lnSpc>
                <a:spcPct val="100000"/>
              </a:lnSpc>
              <a:buNone/>
              <a:tabLst>
                <a:tab algn="l" pos="0"/>
              </a:tabLst>
            </a:pPr>
            <a:r>
              <a:rPr b="0" lang="en-GB" sz="4200" spc="-1" strike="noStrike">
                <a:solidFill>
                  <a:schemeClr val="dk2"/>
                </a:solidFill>
                <a:latin typeface="Raleway"/>
                <a:ea typeface="Raleway"/>
              </a:rPr>
              <a:t>AI based Web scraping and Knowledge Graph</a:t>
            </a:r>
            <a:endParaRPr b="0" lang="en-IN"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
          <p:cNvSpPr txBox="1"/>
          <p:nvPr/>
        </p:nvSpPr>
        <p:spPr>
          <a:xfrm>
            <a:off x="110520" y="255600"/>
            <a:ext cx="9033480" cy="4506480"/>
          </a:xfrm>
          <a:prstGeom prst="rect">
            <a:avLst/>
          </a:prstGeom>
          <a:noFill/>
          <a:ln w="0">
            <a:noFill/>
          </a:ln>
        </p:spPr>
        <p:txBody>
          <a:bodyPr lIns="90000" rIns="90000" tIns="45000" bIns="45000" anchor="t">
            <a:noAutofit/>
          </a:bodyPr>
          <a:p>
            <a:pPr>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Lst>
            </a:pPr>
            <a:r>
              <a:rPr b="1" lang="en-IN" sz="1200" spc="-1" strike="noStrike">
                <a:solidFill>
                  <a:srgbClr val="000000"/>
                </a:solidFill>
                <a:latin typeface="Arial"/>
              </a:rPr>
              <a:t>Abstract</a:t>
            </a:r>
            <a:r>
              <a:rPr b="0" lang="en-IN" sz="1200" spc="-1" strike="noStrike">
                <a:solidFill>
                  <a:srgbClr val="000000"/>
                </a:solidFill>
                <a:latin typeface="Arial"/>
              </a:rPr>
              <a:t>:</a:t>
            </a:r>
            <a:br>
              <a:rPr sz="1200"/>
            </a:br>
            <a:endParaRPr b="0" lang="en-IN" sz="1200" spc="-1" strike="noStrike">
              <a:solidFill>
                <a:srgbClr val="000000"/>
              </a:solidFill>
              <a:latin typeface="Arial"/>
              <a:ea typeface="Arial"/>
            </a:endParaRPr>
          </a:p>
          <a:p>
            <a:pPr>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Lst>
            </a:pPr>
            <a:r>
              <a:rPr b="0" lang="en-IN" sz="1200" spc="-1" strike="noStrike">
                <a:solidFill>
                  <a:srgbClr val="000000"/>
                </a:solidFill>
                <a:latin typeface="Arial"/>
                <a:ea typeface="Arial"/>
              </a:rPr>
              <a:t>In today's fast-paced financial landscape, understanding customers comprehensively is crucial for financial institutions. Our project, "Integrated Customer Insight and Risk Assessment using AI-Powered Web Data Scraping," addresses this need by creating a 360-degree view of customers through the integration of external publicly available information and internal customer data. Leveraging advanced AI and ML techniques, our solution aims to calculate customer risk profiles and spending potential, aiding financial institutions in making informed decisions.</a:t>
            </a:r>
            <a:br>
              <a:rPr sz="1200"/>
            </a:br>
            <a:br>
              <a:rPr sz="1200"/>
            </a:br>
            <a:r>
              <a:rPr b="1" lang="en-IN" sz="1200" spc="-1" strike="noStrike">
                <a:solidFill>
                  <a:srgbClr val="000000"/>
                </a:solidFill>
                <a:latin typeface="Arial"/>
                <a:ea typeface="Arial"/>
              </a:rPr>
              <a:t>Solution Overview:</a:t>
            </a:r>
            <a:endParaRPr b="0" lang="en-IN" sz="1200" spc="-1" strike="noStrike">
              <a:solidFill>
                <a:srgbClr val="000000"/>
              </a:solidFill>
              <a:latin typeface="Arial"/>
              <a:ea typeface="Arial"/>
            </a:endParaRPr>
          </a:p>
          <a:p>
            <a:pPr>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Lst>
            </a:pPr>
            <a:endParaRPr b="0" lang="en-IN" sz="1200" spc="-1" strike="noStrike">
              <a:solidFill>
                <a:srgbClr val="000000"/>
              </a:solidFill>
              <a:latin typeface="Arial"/>
              <a:ea typeface="Arial"/>
            </a:endParaRPr>
          </a:p>
          <a:p>
            <a:pPr>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Lst>
            </a:pPr>
            <a:r>
              <a:rPr b="0" lang="en-IN" sz="1200" spc="-1" strike="noStrike">
                <a:solidFill>
                  <a:srgbClr val="000000"/>
                </a:solidFill>
                <a:latin typeface="Arial"/>
                <a:ea typeface="Arial"/>
              </a:rPr>
              <a:t>1. Data Collection:</a:t>
            </a:r>
            <a:endParaRPr b="0" lang="en-IN" sz="1200" spc="-1" strike="noStrike">
              <a:solidFill>
                <a:srgbClr val="000000"/>
              </a:solidFill>
              <a:latin typeface="Arial"/>
              <a:ea typeface="Arial"/>
            </a:endParaRPr>
          </a:p>
          <a:p>
            <a:pPr>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Lst>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We will develop a web scraping engine capable of collecting relevant financial news and information about customers from publicly available sources such as RBI (Reserve Bank of India). This will include news articles, press releases, and social media posts.</a:t>
            </a:r>
            <a:endParaRPr b="0" lang="en-IN" sz="1200" spc="-1" strike="noStrike">
              <a:solidFill>
                <a:srgbClr val="000000"/>
              </a:solidFill>
              <a:latin typeface="Arial"/>
              <a:ea typeface="Arial"/>
            </a:endParaRPr>
          </a:p>
          <a:p>
            <a:pPr>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Lst>
            </a:pPr>
            <a:endParaRPr b="0" lang="en-IN" sz="1200" spc="-1" strike="noStrike">
              <a:solidFill>
                <a:srgbClr val="000000"/>
              </a:solidFill>
              <a:latin typeface="Arial"/>
              <a:ea typeface="Arial"/>
            </a:endParaRPr>
          </a:p>
          <a:p>
            <a:pPr>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Lst>
            </a:pPr>
            <a:r>
              <a:rPr b="0" lang="en-IN" sz="1200" spc="-1" strike="noStrike">
                <a:solidFill>
                  <a:srgbClr val="000000"/>
                </a:solidFill>
                <a:latin typeface="Arial"/>
                <a:ea typeface="Arial"/>
              </a:rPr>
              <a:t>2. Data Integration:</a:t>
            </a:r>
            <a:endParaRPr b="0" lang="en-IN" sz="1200" spc="-1" strike="noStrike">
              <a:solidFill>
                <a:srgbClr val="000000"/>
              </a:solidFill>
              <a:latin typeface="Arial"/>
              <a:ea typeface="Arial"/>
            </a:endParaRPr>
          </a:p>
          <a:p>
            <a:pPr>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Lst>
            </a:pPr>
            <a:r>
              <a:rPr b="0" lang="en-IN" sz="1200" spc="-1" strike="noStrike">
                <a:solidFill>
                  <a:srgbClr val="000000"/>
                </a:solidFill>
                <a:latin typeface="Arial"/>
                <a:ea typeface="Arial"/>
              </a:rPr>
              <a:t>Our solution will integrate the collected external data with internal customer information, such as transaction history, credit scores, and account details. This combined dataset will serve as the foundation for customer insights.</a:t>
            </a:r>
            <a:endParaRPr b="0" lang="en-IN" sz="1200" spc="-1" strike="noStrike">
              <a:solidFill>
                <a:srgbClr val="000000"/>
              </a:solidFill>
              <a:latin typeface="Arial"/>
              <a:ea typeface="Arial"/>
            </a:endParaRPr>
          </a:p>
          <a:p>
            <a:pPr>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Lst>
            </a:pPr>
            <a:endParaRPr b="0" lang="en-IN" sz="1200" spc="-1" strike="noStrike">
              <a:solidFill>
                <a:srgbClr val="000000"/>
              </a:solidFill>
              <a:latin typeface="Arial"/>
              <a:ea typeface="Arial"/>
            </a:endParaRPr>
          </a:p>
          <a:p>
            <a:pPr>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Lst>
            </a:pPr>
            <a:r>
              <a:rPr b="0" lang="en-IN" sz="1200" spc="-1" strike="noStrike">
                <a:solidFill>
                  <a:srgbClr val="000000"/>
                </a:solidFill>
                <a:latin typeface="Arial"/>
                <a:ea typeface="Arial"/>
              </a:rPr>
              <a:t>3. Natural Language Processing (NLP):</a:t>
            </a:r>
            <a:endParaRPr b="0" lang="en-IN" sz="1200" spc="-1" strike="noStrike">
              <a:solidFill>
                <a:srgbClr val="000000"/>
              </a:solidFill>
              <a:latin typeface="Arial"/>
              <a:ea typeface="Arial"/>
            </a:endParaRPr>
          </a:p>
          <a:p>
            <a:pPr>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Lst>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Utilizing NLP techniques, we will process the textual data extracted from news articles and other sources. Named Entity Recognition (NER) and sentiment analysis will help identify key entities (like customer names), events, and sentiment related to customers.</a:t>
            </a:r>
            <a:br>
              <a:rPr sz="1200"/>
            </a:br>
            <a:br>
              <a:rPr sz="1200"/>
            </a:br>
            <a:r>
              <a:rPr b="0" lang="en-IN" sz="1200" spc="-1" strike="noStrike">
                <a:solidFill>
                  <a:srgbClr val="000000"/>
                </a:solidFill>
                <a:latin typeface="Arial"/>
                <a:ea typeface="Arial"/>
              </a:rPr>
              <a:t>4. Feature Engineering:</a:t>
            </a:r>
            <a:endParaRPr b="0" lang="en-IN" sz="1200" spc="-1" strike="noStrike">
              <a:solidFill>
                <a:srgbClr val="000000"/>
              </a:solidFill>
              <a:latin typeface="Arial"/>
              <a:ea typeface="Arial"/>
            </a:endParaRPr>
          </a:p>
          <a:p>
            <a:pPr>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Lst>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We will engineer a diverse set of features, including customer demographic data, transaction patterns, external sentiment scores, and financial market indicators. These features will enrich the customer profiles and contribute to risk assessment and spending potential prediction.</a:t>
            </a:r>
            <a:endParaRPr b="0" lang="en-IN" sz="1200" spc="-1" strike="noStrike">
              <a:solidFill>
                <a:srgbClr val="000000"/>
              </a:solidFill>
              <a:latin typeface="Arial"/>
              <a:ea typeface="Arial"/>
            </a:endParaRPr>
          </a:p>
          <a:p>
            <a:pPr>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Lst>
            </a:pPr>
            <a:endParaRPr b="0" lang="en-IN" sz="12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
          <p:cNvSpPr txBox="1"/>
          <p:nvPr/>
        </p:nvSpPr>
        <p:spPr>
          <a:xfrm>
            <a:off x="0" y="0"/>
            <a:ext cx="9033480" cy="5912280"/>
          </a:xfrm>
          <a:prstGeom prst="rect">
            <a:avLst/>
          </a:prstGeom>
          <a:noFill/>
          <a:ln w="0">
            <a:noFill/>
          </a:ln>
        </p:spPr>
        <p:txBody>
          <a:bodyPr lIns="90000" rIns="90000" tIns="45000" bIns="45000" anchor="t">
            <a:noAutofit/>
          </a:bodyPr>
          <a:p>
            <a:pPr>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Lst>
            </a:pPr>
            <a:r>
              <a:rPr b="1" lang="en-IN" sz="1200" spc="-1" strike="noStrike">
                <a:solidFill>
                  <a:srgbClr val="000000"/>
                </a:solidFill>
                <a:latin typeface="Arial"/>
                <a:ea typeface="Arial"/>
              </a:rPr>
              <a:t>Solution Overview contd:</a:t>
            </a:r>
            <a:endParaRPr b="0" lang="en-IN" sz="1200" spc="-1" strike="noStrike">
              <a:solidFill>
                <a:srgbClr val="000000"/>
              </a:solidFill>
              <a:latin typeface="Arial"/>
              <a:ea typeface="Arial"/>
            </a:endParaRPr>
          </a:p>
          <a:p>
            <a:pPr>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Lst>
            </a:pPr>
            <a:br>
              <a:rPr sz="1200"/>
            </a:br>
            <a:r>
              <a:rPr b="0" lang="en-IN" sz="1200" spc="-1" strike="noStrike">
                <a:solidFill>
                  <a:srgbClr val="000000"/>
                </a:solidFill>
                <a:latin typeface="Arial"/>
                <a:ea typeface="Arial"/>
              </a:rPr>
              <a:t>5.Risk Profile Calculation:</a:t>
            </a:r>
            <a:endParaRPr b="0" lang="en-IN" sz="1200" spc="-1" strike="noStrike">
              <a:solidFill>
                <a:srgbClr val="000000"/>
              </a:solidFill>
              <a:latin typeface="Arial"/>
              <a:ea typeface="Arial"/>
            </a:endParaRPr>
          </a:p>
          <a:p>
            <a:pPr>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Lst>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By analysing historical financial data, external sentiment, and market indicators, we will build a predictive model to calculate the risk profile of each customer. This model will assess the likelihood of default, bankruptcy, or other financial risks.</a:t>
            </a:r>
            <a:endParaRPr b="0" lang="en-IN" sz="1200" spc="-1" strike="noStrike">
              <a:solidFill>
                <a:srgbClr val="000000"/>
              </a:solidFill>
              <a:latin typeface="Arial"/>
              <a:ea typeface="Arial"/>
            </a:endParaRPr>
          </a:p>
          <a:p>
            <a:pPr>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Lst>
            </a:pPr>
            <a:endParaRPr b="0" lang="en-IN" sz="1200" spc="-1" strike="noStrike">
              <a:solidFill>
                <a:srgbClr val="000000"/>
              </a:solidFill>
              <a:latin typeface="Arial"/>
              <a:ea typeface="Arial"/>
            </a:endParaRPr>
          </a:p>
          <a:p>
            <a:pPr>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Lst>
            </a:pPr>
            <a:r>
              <a:rPr b="0" lang="en-IN" sz="1200" spc="-1" strike="noStrike">
                <a:solidFill>
                  <a:srgbClr val="000000"/>
                </a:solidFill>
                <a:latin typeface="Arial"/>
                <a:ea typeface="Arial"/>
              </a:rPr>
              <a:t>6. Spending Potential Prediction:</a:t>
            </a:r>
            <a:endParaRPr b="0" lang="en-IN" sz="1200" spc="-1" strike="noStrike">
              <a:solidFill>
                <a:srgbClr val="000000"/>
              </a:solidFill>
              <a:latin typeface="Arial"/>
              <a:ea typeface="Arial"/>
            </a:endParaRPr>
          </a:p>
          <a:p>
            <a:pPr>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Lst>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Leveraging customer spending history, economic indicators, and external data, we will develop a model to predict the future spending potential of customers. This will aid financial institutions in tailoring their products and services.</a:t>
            </a:r>
            <a:endParaRPr b="0" lang="en-IN" sz="1200" spc="-1" strike="noStrike">
              <a:solidFill>
                <a:srgbClr val="000000"/>
              </a:solidFill>
              <a:latin typeface="Arial"/>
              <a:ea typeface="Arial"/>
            </a:endParaRPr>
          </a:p>
          <a:p>
            <a:pPr>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Lst>
            </a:pPr>
            <a:endParaRPr b="0" lang="en-IN" sz="1200" spc="-1" strike="noStrike">
              <a:solidFill>
                <a:srgbClr val="000000"/>
              </a:solidFill>
              <a:latin typeface="Arial"/>
              <a:ea typeface="Arial"/>
            </a:endParaRPr>
          </a:p>
          <a:p>
            <a:r>
              <a:rPr b="0" lang="en-IN" sz="1200" spc="-1" strike="noStrike">
                <a:solidFill>
                  <a:srgbClr val="000000"/>
                </a:solidFill>
                <a:latin typeface="Arial"/>
                <a:ea typeface="Arial"/>
              </a:rPr>
              <a:t>7. Visualization and Reporting:</a:t>
            </a:r>
            <a:endParaRPr b="0" lang="en-IN" sz="1200" spc="-1" strike="noStrike">
              <a:solidFill>
                <a:srgbClr val="000000"/>
              </a:solidFill>
              <a:latin typeface="Arial"/>
              <a:ea typeface="Arial"/>
            </a:endParaRPr>
          </a:p>
          <a:p>
            <a:r>
              <a:rPr b="0" lang="en-IN" sz="1200" spc="-1" strike="noStrike">
                <a:solidFill>
                  <a:srgbClr val="000000"/>
                </a:solidFill>
                <a:latin typeface="Arial"/>
                <a:ea typeface="Arial"/>
              </a:rPr>
              <a:t> </a:t>
            </a:r>
            <a:r>
              <a:rPr b="0" lang="en-IN" sz="1200" spc="-1" strike="noStrike">
                <a:solidFill>
                  <a:srgbClr val="000000"/>
                </a:solidFill>
                <a:latin typeface="Arial"/>
                <a:ea typeface="Arial"/>
              </a:rPr>
              <a:t>We will create interactive dashboards that provide an intuitive visualization of customer insights, risk profiles, and spending potential. These visualizations will empower decision-makers with actionable information.</a:t>
            </a:r>
            <a:endParaRPr b="0" lang="en-IN" sz="1200" spc="-1" strike="noStrike">
              <a:solidFill>
                <a:srgbClr val="000000"/>
              </a:solidFill>
              <a:latin typeface="Arial"/>
              <a:ea typeface="Arial"/>
            </a:endParaRPr>
          </a:p>
          <a:p>
            <a:endParaRPr b="0" lang="en-IN" sz="1200" spc="-1" strike="noStrike">
              <a:solidFill>
                <a:srgbClr val="000000"/>
              </a:solidFill>
              <a:latin typeface="Arial"/>
              <a:ea typeface="Arial"/>
            </a:endParaRPr>
          </a:p>
          <a:p>
            <a:r>
              <a:rPr b="1" lang="en-IN" sz="1200" spc="-1" strike="noStrike">
                <a:solidFill>
                  <a:srgbClr val="000000"/>
                </a:solidFill>
                <a:latin typeface="Arial"/>
                <a:ea typeface="Arial"/>
              </a:rPr>
              <a:t>Expected Outcomes:</a:t>
            </a:r>
            <a:endParaRPr b="0" lang="en-IN" sz="1200" spc="-1" strike="noStrike">
              <a:solidFill>
                <a:srgbClr val="000000"/>
              </a:solidFill>
              <a:latin typeface="Arial"/>
              <a:ea typeface="Arial"/>
            </a:endParaRPr>
          </a:p>
          <a:p>
            <a:endParaRPr b="0" lang="en-IN" sz="1200" spc="-1" strike="noStrike">
              <a:solidFill>
                <a:srgbClr val="000000"/>
              </a:solidFill>
              <a:latin typeface="Arial"/>
              <a:ea typeface="Arial"/>
            </a:endParaRPr>
          </a:p>
          <a:p>
            <a:r>
              <a:rPr b="0" lang="en-IN" sz="1200" spc="-1" strike="noStrike">
                <a:solidFill>
                  <a:srgbClr val="000000"/>
                </a:solidFill>
                <a:latin typeface="Arial"/>
                <a:ea typeface="Arial"/>
              </a:rPr>
              <a:t>1. Comprehensive Customer Insights:</a:t>
            </a:r>
            <a:endParaRPr b="0" lang="en-IN" sz="1200" spc="-1" strike="noStrike">
              <a:solidFill>
                <a:srgbClr val="000000"/>
              </a:solidFill>
              <a:latin typeface="Arial"/>
              <a:ea typeface="Arial"/>
            </a:endParaRPr>
          </a:p>
          <a:p>
            <a:r>
              <a:rPr b="0" lang="en-IN" sz="1200" spc="-1" strike="noStrike">
                <a:solidFill>
                  <a:srgbClr val="000000"/>
                </a:solidFill>
                <a:latin typeface="Arial"/>
                <a:ea typeface="Arial"/>
              </a:rPr>
              <a:t> </a:t>
            </a:r>
            <a:r>
              <a:rPr b="0" lang="en-IN" sz="1200" spc="-1" strike="noStrike">
                <a:solidFill>
                  <a:srgbClr val="000000"/>
                </a:solidFill>
                <a:latin typeface="Arial"/>
                <a:ea typeface="Arial"/>
              </a:rPr>
              <a:t>Our solution will provide a holistic view of each customer by merging internal and external data, enabling financial institutions to make personalized recommendations.</a:t>
            </a:r>
            <a:endParaRPr b="0" lang="en-IN" sz="1200" spc="-1" strike="noStrike">
              <a:solidFill>
                <a:srgbClr val="000000"/>
              </a:solidFill>
              <a:latin typeface="Arial"/>
              <a:ea typeface="Arial"/>
            </a:endParaRPr>
          </a:p>
          <a:p>
            <a:endParaRPr b="0" lang="en-IN" sz="1200" spc="-1" strike="noStrike">
              <a:solidFill>
                <a:srgbClr val="000000"/>
              </a:solidFill>
              <a:latin typeface="Arial"/>
              <a:ea typeface="Arial"/>
            </a:endParaRPr>
          </a:p>
          <a:p>
            <a:r>
              <a:rPr b="0" lang="en-IN" sz="1200" spc="-1" strike="noStrike">
                <a:solidFill>
                  <a:srgbClr val="000000"/>
                </a:solidFill>
                <a:latin typeface="Arial"/>
                <a:ea typeface="Arial"/>
              </a:rPr>
              <a:t>2. Enhanced Risk Management:</a:t>
            </a:r>
            <a:endParaRPr b="0" lang="en-IN" sz="1200" spc="-1" strike="noStrike">
              <a:solidFill>
                <a:srgbClr val="000000"/>
              </a:solidFill>
              <a:latin typeface="Arial"/>
              <a:ea typeface="Arial"/>
            </a:endParaRPr>
          </a:p>
          <a:p>
            <a:r>
              <a:rPr b="0" lang="en-IN" sz="1200" spc="-1" strike="noStrike">
                <a:solidFill>
                  <a:srgbClr val="000000"/>
                </a:solidFill>
                <a:latin typeface="Arial"/>
                <a:ea typeface="Arial"/>
              </a:rPr>
              <a:t> </a:t>
            </a:r>
            <a:r>
              <a:rPr b="0" lang="en-IN" sz="1200" spc="-1" strike="noStrike">
                <a:solidFill>
                  <a:srgbClr val="000000"/>
                </a:solidFill>
                <a:latin typeface="Arial"/>
                <a:ea typeface="Arial"/>
              </a:rPr>
              <a:t>The AI-powered risk assessment model will assist in identifying potential financial risks associated with customers, leading to more effective risk management strategies.</a:t>
            </a:r>
            <a:endParaRPr b="0" lang="en-IN" sz="1200" spc="-1" strike="noStrike">
              <a:solidFill>
                <a:srgbClr val="000000"/>
              </a:solidFill>
              <a:latin typeface="Arial"/>
              <a:ea typeface="Arial"/>
            </a:endParaRPr>
          </a:p>
          <a:p>
            <a:endParaRPr b="0" lang="en-IN" sz="1200" spc="-1" strike="noStrike">
              <a:solidFill>
                <a:srgbClr val="000000"/>
              </a:solidFill>
              <a:latin typeface="Arial"/>
              <a:ea typeface="Arial"/>
            </a:endParaRPr>
          </a:p>
          <a:p>
            <a:r>
              <a:rPr b="0" lang="en-IN" sz="1200" spc="-1" strike="noStrike">
                <a:solidFill>
                  <a:srgbClr val="000000"/>
                </a:solidFill>
                <a:latin typeface="Arial"/>
                <a:ea typeface="Arial"/>
              </a:rPr>
              <a:t>3. Informed Decision Making:</a:t>
            </a:r>
            <a:endParaRPr b="0" lang="en-IN" sz="1200" spc="-1" strike="noStrike">
              <a:solidFill>
                <a:srgbClr val="000000"/>
              </a:solidFill>
              <a:latin typeface="Arial"/>
              <a:ea typeface="Arial"/>
            </a:endParaRPr>
          </a:p>
          <a:p>
            <a:r>
              <a:rPr b="0" lang="en-IN" sz="1200" spc="-1" strike="noStrike">
                <a:solidFill>
                  <a:srgbClr val="000000"/>
                </a:solidFill>
                <a:latin typeface="Arial"/>
                <a:ea typeface="Arial"/>
              </a:rPr>
              <a:t> </a:t>
            </a:r>
            <a:r>
              <a:rPr b="0" lang="en-IN" sz="1200" spc="-1" strike="noStrike">
                <a:solidFill>
                  <a:srgbClr val="000000"/>
                </a:solidFill>
                <a:latin typeface="Arial"/>
                <a:ea typeface="Arial"/>
              </a:rPr>
              <a:t>Predictions of spending potential will empower institutions to offer targeted products, improving customer satisfaction and loyalty.</a:t>
            </a:r>
            <a:endParaRPr b="0" lang="en-IN" sz="1200" spc="-1" strike="noStrike">
              <a:solidFill>
                <a:srgbClr val="000000"/>
              </a:solidFill>
              <a:latin typeface="Arial"/>
              <a:ea typeface="Arial"/>
            </a:endParaRPr>
          </a:p>
          <a:p>
            <a:endParaRPr b="0" lang="en-IN" sz="1200" spc="-1" strike="noStrike">
              <a:solidFill>
                <a:srgbClr val="000000"/>
              </a:solidFill>
              <a:latin typeface="Arial"/>
              <a:ea typeface="Arial"/>
            </a:endParaRPr>
          </a:p>
          <a:p>
            <a:r>
              <a:rPr b="0" lang="en-IN" sz="1200" spc="-1" strike="noStrike">
                <a:solidFill>
                  <a:srgbClr val="000000"/>
                </a:solidFill>
                <a:latin typeface="Arial"/>
                <a:ea typeface="Arial"/>
              </a:rPr>
              <a:t>4. Competitive Advantage:</a:t>
            </a:r>
            <a:endParaRPr b="0" lang="en-IN" sz="1200" spc="-1" strike="noStrike">
              <a:solidFill>
                <a:srgbClr val="000000"/>
              </a:solidFill>
              <a:latin typeface="Arial"/>
              <a:ea typeface="Arial"/>
            </a:endParaRPr>
          </a:p>
          <a:p>
            <a:r>
              <a:rPr b="0" lang="en-IN" sz="1200" spc="-1" strike="noStrike">
                <a:solidFill>
                  <a:srgbClr val="000000"/>
                </a:solidFill>
                <a:latin typeface="Arial"/>
                <a:ea typeface="Arial"/>
              </a:rPr>
              <a:t> </a:t>
            </a:r>
            <a:r>
              <a:rPr b="0" lang="en-IN" sz="1200" spc="-1" strike="noStrike">
                <a:solidFill>
                  <a:srgbClr val="000000"/>
                </a:solidFill>
                <a:latin typeface="Arial"/>
                <a:ea typeface="Arial"/>
              </a:rPr>
              <a:t>By leveraging cutting-edge AI technologies for web data scraping and analysis, financial institutions can gain a competitive edge in understanding customers and tailoring their services.</a:t>
            </a:r>
            <a:endParaRPr b="0" lang="en-IN" sz="1200" spc="-1" strike="noStrike">
              <a:solidFill>
                <a:srgbClr val="000000"/>
              </a:solidFill>
              <a:latin typeface="Arial"/>
              <a:ea typeface="Arial"/>
            </a:endParaRPr>
          </a:p>
          <a:p>
            <a:endParaRPr b="0" lang="en-IN" sz="1200" spc="-1" strike="noStrike">
              <a:solidFill>
                <a:srgbClr val="000000"/>
              </a:solidFill>
              <a:latin typeface="Arial"/>
              <a:ea typeface="Arial"/>
            </a:endParaRPr>
          </a:p>
          <a:p>
            <a:r>
              <a:rPr b="0" lang="en-IN" sz="1200" spc="-1" strike="noStrike">
                <a:solidFill>
                  <a:srgbClr val="000000"/>
                </a:solidFill>
                <a:latin typeface="Arial"/>
                <a:ea typeface="Arial"/>
              </a:rPr>
              <a:t>5. Ethical Considerations:</a:t>
            </a:r>
            <a:endParaRPr b="0" lang="en-IN" sz="1200" spc="-1" strike="noStrike">
              <a:solidFill>
                <a:srgbClr val="000000"/>
              </a:solidFill>
              <a:latin typeface="Arial"/>
              <a:ea typeface="Arial"/>
            </a:endParaRPr>
          </a:p>
          <a:p>
            <a:r>
              <a:rPr b="0" lang="en-IN" sz="1200" spc="-1" strike="noStrike">
                <a:solidFill>
                  <a:srgbClr val="000000"/>
                </a:solidFill>
                <a:latin typeface="Arial"/>
                <a:ea typeface="Arial"/>
              </a:rPr>
              <a:t> </a:t>
            </a:r>
            <a:r>
              <a:rPr b="0" lang="en-IN" sz="1200" spc="-1" strike="noStrike">
                <a:solidFill>
                  <a:srgbClr val="000000"/>
                </a:solidFill>
                <a:latin typeface="Arial"/>
                <a:ea typeface="Arial"/>
              </a:rPr>
              <a:t>We recognize the importance of privacy and data security. Our solution will adhere to all relevant data protection regulations and guidelines.</a:t>
            </a:r>
            <a:endParaRPr b="0" lang="en-IN" sz="1200" spc="-1" strike="noStrike">
              <a:solidFill>
                <a:srgbClr val="000000"/>
              </a:solidFill>
              <a:latin typeface="Arial"/>
              <a:ea typeface="Arial"/>
            </a:endParaRPr>
          </a:p>
          <a:p>
            <a:pPr>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Lst>
            </a:pPr>
            <a:endParaRPr b="0" lang="en-IN" sz="1200" spc="-1" strike="noStrike">
              <a:solidFill>
                <a:srgbClr val="000000"/>
              </a:solidFill>
              <a:latin typeface="Arial"/>
              <a:ea typeface="Arial"/>
            </a:endParaRPr>
          </a:p>
          <a:p>
            <a:pPr>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Lst>
            </a:pPr>
            <a:endParaRPr b="0" lang="en-IN" sz="1200" spc="-1" strike="noStrike">
              <a:solidFill>
                <a:srgbClr val="000000"/>
              </a:solidFill>
              <a:latin typeface="Arial"/>
              <a:ea typeface="Arial"/>
            </a:endParaRPr>
          </a:p>
          <a:p>
            <a:endParaRPr b="0" lang="en-IN" sz="1200" spc="-1" strike="noStrike">
              <a:solidFill>
                <a:srgbClr val="000000"/>
              </a:solidFill>
              <a:latin typeface="Arial"/>
              <a:ea typeface="Arial"/>
            </a:endParaRPr>
          </a:p>
          <a:p>
            <a:endParaRPr b="0" lang="en-IN" sz="12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
          <p:cNvSpPr txBox="1"/>
          <p:nvPr/>
        </p:nvSpPr>
        <p:spPr>
          <a:xfrm>
            <a:off x="0" y="255600"/>
            <a:ext cx="9033480" cy="3164400"/>
          </a:xfrm>
          <a:prstGeom prst="rect">
            <a:avLst/>
          </a:prstGeom>
          <a:noFill/>
          <a:ln w="0">
            <a:noFill/>
          </a:ln>
        </p:spPr>
        <p:txBody>
          <a:bodyPr lIns="90000" rIns="90000" tIns="45000" bIns="45000" anchor="t">
            <a:noAutofit/>
          </a:bodyPr>
          <a:p>
            <a:r>
              <a:rPr b="1" lang="en-IN" sz="1200" spc="-1" strike="noStrike">
                <a:solidFill>
                  <a:srgbClr val="000000"/>
                </a:solidFill>
                <a:latin typeface="Arial"/>
                <a:ea typeface="Arial"/>
              </a:rPr>
              <a:t>Conclusion:</a:t>
            </a:r>
            <a:endParaRPr b="0" lang="en-IN" sz="1200" spc="-1" strike="noStrike">
              <a:solidFill>
                <a:srgbClr val="000000"/>
              </a:solidFill>
              <a:latin typeface="Arial"/>
              <a:ea typeface="Arial"/>
            </a:endParaRPr>
          </a:p>
          <a:p>
            <a:endParaRPr b="0" lang="en-IN" sz="1200" spc="-1" strike="noStrike">
              <a:solidFill>
                <a:srgbClr val="000000"/>
              </a:solidFill>
              <a:latin typeface="Arial"/>
              <a:ea typeface="Arial"/>
            </a:endParaRPr>
          </a:p>
          <a:p>
            <a:r>
              <a:rPr b="0" lang="en-IN" sz="1200" spc="-1" strike="noStrike">
                <a:solidFill>
                  <a:srgbClr val="000000"/>
                </a:solidFill>
                <a:latin typeface="Arial"/>
                <a:ea typeface="Arial"/>
              </a:rPr>
              <a:t>"Integrated Customer Insight and Risk Assessment using AI-Powered Web Data Scraping" is a powerful solution that aligns with the theme of Data Con. It addresses the challenge of creating a 360-degree customer view by harnessing AI-driven web scraping and data analysis techniques. This project has the potential to revolutionize how financial institutions understand and engage with their customers, ultimately leading to better customer relationships and informed decision-making.</a:t>
            </a:r>
            <a:endParaRPr b="0" lang="en-IN" sz="1200" spc="-1" strike="noStrike">
              <a:solidFill>
                <a:srgbClr val="000000"/>
              </a:solidFill>
              <a:latin typeface="Arial"/>
              <a:ea typeface="Arial"/>
            </a:endParaRPr>
          </a:p>
          <a:p>
            <a:endParaRPr b="0" lang="en-IN" sz="12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Google Shape;63;p14"/>
          <p:cNvSpPr/>
          <p:nvPr/>
        </p:nvSpPr>
        <p:spPr>
          <a:xfrm>
            <a:off x="1401840" y="916560"/>
            <a:ext cx="2134080" cy="594360"/>
          </a:xfrm>
          <a:prstGeom prst="rect">
            <a:avLst/>
          </a:prstGeom>
          <a:solidFill>
            <a:srgbClr val="4a86e8"/>
          </a:solidFill>
          <a:ln w="9525">
            <a:solidFill>
              <a:srgbClr val="000000"/>
            </a:solidFill>
            <a:round/>
          </a:ln>
        </p:spPr>
        <p:style>
          <a:lnRef idx="0"/>
          <a:fillRef idx="0"/>
          <a:effectRef idx="0"/>
          <a:fontRef idx="minor"/>
        </p:style>
        <p:txBody>
          <a:bodyPr tIns="91440" bIns="91440" anchor="ctr">
            <a:noAutofit/>
          </a:bodyPr>
          <a:p>
            <a:pPr>
              <a:lnSpc>
                <a:spcPct val="100000"/>
              </a:lnSpc>
              <a:tabLst>
                <a:tab algn="l" pos="0"/>
              </a:tabLst>
            </a:pPr>
            <a:r>
              <a:rPr b="0" lang="en-GB" sz="1400" spc="-1" strike="noStrike">
                <a:solidFill>
                  <a:srgbClr val="000000"/>
                </a:solidFill>
                <a:latin typeface="Arial"/>
                <a:ea typeface="Arial"/>
              </a:rPr>
              <a:t>Import Python Libraries</a:t>
            </a:r>
            <a:endParaRPr b="0" lang="en-IN" sz="1400" spc="-1" strike="noStrike">
              <a:solidFill>
                <a:srgbClr val="000000"/>
              </a:solidFill>
              <a:latin typeface="Arial"/>
            </a:endParaRPr>
          </a:p>
        </p:txBody>
      </p:sp>
      <p:sp>
        <p:nvSpPr>
          <p:cNvPr id="84" name="Google Shape;64;p14"/>
          <p:cNvSpPr/>
          <p:nvPr/>
        </p:nvSpPr>
        <p:spPr>
          <a:xfrm>
            <a:off x="1401840" y="1843200"/>
            <a:ext cx="2134080" cy="594360"/>
          </a:xfrm>
          <a:prstGeom prst="rect">
            <a:avLst/>
          </a:prstGeom>
          <a:solidFill>
            <a:srgbClr val="4a86e8"/>
          </a:solidFill>
          <a:ln w="9525">
            <a:solidFill>
              <a:srgbClr val="000000"/>
            </a:solidFill>
            <a:round/>
          </a:ln>
        </p:spPr>
        <p:style>
          <a:lnRef idx="0"/>
          <a:fillRef idx="0"/>
          <a:effectRef idx="0"/>
          <a:fontRef idx="minor"/>
        </p:style>
        <p:txBody>
          <a:bodyPr tIns="91440" bIns="91440" anchor="ctr">
            <a:noAutofit/>
          </a:bodyPr>
          <a:p>
            <a:pPr>
              <a:lnSpc>
                <a:spcPct val="100000"/>
              </a:lnSpc>
              <a:tabLst>
                <a:tab algn="l" pos="0"/>
              </a:tabLst>
            </a:pPr>
            <a:r>
              <a:rPr b="0" lang="en-GB" sz="1400" spc="-1" strike="noStrike">
                <a:solidFill>
                  <a:srgbClr val="000000"/>
                </a:solidFill>
                <a:latin typeface="Arial"/>
                <a:ea typeface="Arial"/>
              </a:rPr>
              <a:t>Read List of URL’s and filter parameter from Resources.xlsx</a:t>
            </a:r>
            <a:endParaRPr b="0" lang="en-IN" sz="1400" spc="-1" strike="noStrike">
              <a:solidFill>
                <a:srgbClr val="000000"/>
              </a:solidFill>
              <a:latin typeface="Arial"/>
            </a:endParaRPr>
          </a:p>
        </p:txBody>
      </p:sp>
      <p:sp>
        <p:nvSpPr>
          <p:cNvPr id="85" name="Google Shape;65;p14"/>
          <p:cNvSpPr/>
          <p:nvPr/>
        </p:nvSpPr>
        <p:spPr>
          <a:xfrm>
            <a:off x="1401840" y="2769840"/>
            <a:ext cx="2134080" cy="594360"/>
          </a:xfrm>
          <a:prstGeom prst="rect">
            <a:avLst/>
          </a:prstGeom>
          <a:solidFill>
            <a:srgbClr val="4a86e8"/>
          </a:solidFill>
          <a:ln w="9525">
            <a:solidFill>
              <a:srgbClr val="000000"/>
            </a:solidFill>
            <a:round/>
          </a:ln>
        </p:spPr>
        <p:style>
          <a:lnRef idx="0"/>
          <a:fillRef idx="0"/>
          <a:effectRef idx="0"/>
          <a:fontRef idx="minor"/>
        </p:style>
        <p:txBody>
          <a:bodyPr tIns="91440" bIns="91440" anchor="ctr">
            <a:noAutofit/>
          </a:bodyPr>
          <a:p>
            <a:pPr>
              <a:lnSpc>
                <a:spcPct val="100000"/>
              </a:lnSpc>
              <a:tabLst>
                <a:tab algn="l" pos="0"/>
              </a:tabLst>
            </a:pPr>
            <a:r>
              <a:rPr b="0" lang="en-GB" sz="1400" spc="-1" strike="noStrike">
                <a:solidFill>
                  <a:srgbClr val="000000"/>
                </a:solidFill>
                <a:latin typeface="Arial"/>
                <a:ea typeface="Arial"/>
              </a:rPr>
              <a:t>Request Site</a:t>
            </a:r>
            <a:endParaRPr b="0" lang="en-IN" sz="1400" spc="-1" strike="noStrike">
              <a:solidFill>
                <a:srgbClr val="000000"/>
              </a:solidFill>
              <a:latin typeface="Arial"/>
            </a:endParaRPr>
          </a:p>
        </p:txBody>
      </p:sp>
      <p:sp>
        <p:nvSpPr>
          <p:cNvPr id="86" name="Google Shape;66;p14"/>
          <p:cNvSpPr/>
          <p:nvPr/>
        </p:nvSpPr>
        <p:spPr>
          <a:xfrm>
            <a:off x="5427360" y="219600"/>
            <a:ext cx="2134080" cy="623160"/>
          </a:xfrm>
          <a:prstGeom prst="rect">
            <a:avLst/>
          </a:prstGeom>
          <a:solidFill>
            <a:srgbClr val="4a86e8"/>
          </a:solidFill>
          <a:ln w="9525">
            <a:solidFill>
              <a:srgbClr val="000000"/>
            </a:solidFill>
            <a:round/>
          </a:ln>
        </p:spPr>
        <p:style>
          <a:lnRef idx="0"/>
          <a:fillRef idx="0"/>
          <a:effectRef idx="0"/>
          <a:fontRef idx="minor"/>
        </p:style>
        <p:txBody>
          <a:bodyPr tIns="91440" bIns="91440" anchor="ctr">
            <a:noAutofit/>
          </a:bodyPr>
          <a:p>
            <a:pPr marL="457200" indent="-457200">
              <a:lnSpc>
                <a:spcPct val="100000"/>
              </a:lnSpc>
              <a:tabLst>
                <a:tab algn="l" pos="0"/>
              </a:tabLst>
            </a:pPr>
            <a:r>
              <a:rPr b="0" lang="en-GB" sz="1400" spc="-1" strike="noStrike">
                <a:solidFill>
                  <a:srgbClr val="000000"/>
                </a:solidFill>
                <a:latin typeface="Arial"/>
                <a:ea typeface="Arial"/>
              </a:rPr>
              <a:t>Convert Raw Data to sentences and store in CSV file</a:t>
            </a:r>
            <a:endParaRPr b="0" lang="en-IN" sz="1400" spc="-1" strike="noStrike">
              <a:solidFill>
                <a:srgbClr val="000000"/>
              </a:solidFill>
              <a:latin typeface="Arial"/>
              <a:ea typeface="PingFang SC"/>
            </a:endParaRPr>
          </a:p>
        </p:txBody>
      </p:sp>
      <p:sp>
        <p:nvSpPr>
          <p:cNvPr id="87" name="Google Shape;67;p14"/>
          <p:cNvSpPr/>
          <p:nvPr/>
        </p:nvSpPr>
        <p:spPr>
          <a:xfrm>
            <a:off x="5461920" y="1139760"/>
            <a:ext cx="2134080" cy="623160"/>
          </a:xfrm>
          <a:prstGeom prst="rect">
            <a:avLst/>
          </a:prstGeom>
          <a:solidFill>
            <a:srgbClr val="4a86e8"/>
          </a:solidFill>
          <a:ln w="9525">
            <a:solidFill>
              <a:srgbClr val="000000"/>
            </a:solidFill>
            <a:round/>
          </a:ln>
        </p:spPr>
        <p:style>
          <a:lnRef idx="0"/>
          <a:fillRef idx="0"/>
          <a:effectRef idx="0"/>
          <a:fontRef idx="minor"/>
        </p:style>
        <p:txBody>
          <a:bodyPr tIns="91440" bIns="91440" anchor="ctr">
            <a:noAutofit/>
          </a:bodyPr>
          <a:p>
            <a:pPr>
              <a:lnSpc>
                <a:spcPct val="100000"/>
              </a:lnSpc>
              <a:tabLst>
                <a:tab algn="l" pos="0"/>
              </a:tabLst>
            </a:pPr>
            <a:r>
              <a:rPr b="0" lang="en-GB" sz="1400" spc="-1" strike="noStrike">
                <a:solidFill>
                  <a:srgbClr val="000000"/>
                </a:solidFill>
                <a:latin typeface="Arial"/>
                <a:ea typeface="Arial"/>
              </a:rPr>
              <a:t>Extract SOV from Sentences</a:t>
            </a:r>
            <a:endParaRPr b="0" lang="en-IN" sz="1400" spc="-1" strike="noStrike">
              <a:solidFill>
                <a:srgbClr val="000000"/>
              </a:solidFill>
              <a:latin typeface="Arial"/>
            </a:endParaRPr>
          </a:p>
        </p:txBody>
      </p:sp>
      <p:sp>
        <p:nvSpPr>
          <p:cNvPr id="88" name="Google Shape;68;p14"/>
          <p:cNvSpPr/>
          <p:nvPr/>
        </p:nvSpPr>
        <p:spPr>
          <a:xfrm>
            <a:off x="5425920" y="2076840"/>
            <a:ext cx="2134080" cy="623160"/>
          </a:xfrm>
          <a:prstGeom prst="rect">
            <a:avLst/>
          </a:prstGeom>
          <a:solidFill>
            <a:srgbClr val="4a86e8"/>
          </a:solidFill>
          <a:ln w="9525">
            <a:solidFill>
              <a:srgbClr val="000000"/>
            </a:solidFill>
            <a:round/>
          </a:ln>
        </p:spPr>
        <p:style>
          <a:lnRef idx="0"/>
          <a:fillRef idx="0"/>
          <a:effectRef idx="0"/>
          <a:fontRef idx="minor"/>
        </p:style>
        <p:txBody>
          <a:bodyPr tIns="91440" bIns="91440" anchor="ctr">
            <a:noAutofit/>
          </a:bodyPr>
          <a:p>
            <a:pPr>
              <a:lnSpc>
                <a:spcPct val="100000"/>
              </a:lnSpc>
              <a:tabLst>
                <a:tab algn="l" pos="0"/>
              </a:tabLst>
            </a:pPr>
            <a:r>
              <a:rPr b="0" lang="en-GB" sz="1400" spc="-1" strike="noStrike">
                <a:solidFill>
                  <a:srgbClr val="000000"/>
                </a:solidFill>
                <a:latin typeface="Arial"/>
                <a:ea typeface="Arial"/>
              </a:rPr>
              <a:t>Filter out desired relationships</a:t>
            </a:r>
            <a:endParaRPr b="0" lang="en-IN" sz="1400" spc="-1" strike="noStrike">
              <a:solidFill>
                <a:srgbClr val="000000"/>
              </a:solidFill>
              <a:latin typeface="Arial"/>
              <a:ea typeface="PingFang SC"/>
            </a:endParaRPr>
          </a:p>
        </p:txBody>
      </p:sp>
      <p:sp>
        <p:nvSpPr>
          <p:cNvPr id="89" name="Google Shape;69;p14"/>
          <p:cNvSpPr/>
          <p:nvPr/>
        </p:nvSpPr>
        <p:spPr>
          <a:xfrm>
            <a:off x="5427360" y="3060000"/>
            <a:ext cx="2134080" cy="623160"/>
          </a:xfrm>
          <a:prstGeom prst="rect">
            <a:avLst/>
          </a:prstGeom>
          <a:solidFill>
            <a:srgbClr val="4a86e8"/>
          </a:solidFill>
          <a:ln w="9525">
            <a:solidFill>
              <a:srgbClr val="000000"/>
            </a:solidFill>
            <a:round/>
          </a:ln>
        </p:spPr>
        <p:style>
          <a:lnRef idx="0"/>
          <a:fillRef idx="0"/>
          <a:effectRef idx="0"/>
          <a:fontRef idx="minor"/>
        </p:style>
        <p:txBody>
          <a:bodyPr tIns="91440" bIns="91440" anchor="ctr">
            <a:noAutofit/>
          </a:bodyPr>
          <a:p>
            <a:pPr>
              <a:lnSpc>
                <a:spcPct val="100000"/>
              </a:lnSpc>
              <a:tabLst>
                <a:tab algn="l" pos="0"/>
              </a:tabLst>
            </a:pPr>
            <a:r>
              <a:rPr b="0" lang="en-GB" sz="1400" spc="-1" strike="noStrike">
                <a:solidFill>
                  <a:srgbClr val="000000"/>
                </a:solidFill>
                <a:latin typeface="Arial"/>
                <a:ea typeface="Arial"/>
              </a:rPr>
              <a:t>Display data in graphical format</a:t>
            </a:r>
            <a:endParaRPr b="0" lang="en-IN" sz="1400" spc="-1" strike="noStrike">
              <a:solidFill>
                <a:srgbClr val="000000"/>
              </a:solidFill>
              <a:latin typeface="Arial"/>
            </a:endParaRPr>
          </a:p>
        </p:txBody>
      </p:sp>
      <p:sp>
        <p:nvSpPr>
          <p:cNvPr id="90" name="Google Shape;70;p14"/>
          <p:cNvSpPr/>
          <p:nvPr/>
        </p:nvSpPr>
        <p:spPr>
          <a:xfrm>
            <a:off x="1397880" y="4470120"/>
            <a:ext cx="2134080" cy="594360"/>
          </a:xfrm>
          <a:prstGeom prst="rect">
            <a:avLst/>
          </a:prstGeom>
          <a:solidFill>
            <a:srgbClr val="4a86e8"/>
          </a:solidFill>
          <a:ln w="9525">
            <a:solidFill>
              <a:srgbClr val="000000"/>
            </a:solidFill>
            <a:round/>
          </a:ln>
        </p:spPr>
        <p:style>
          <a:lnRef idx="0"/>
          <a:fillRef idx="0"/>
          <a:effectRef idx="0"/>
          <a:fontRef idx="minor"/>
        </p:style>
        <p:txBody>
          <a:bodyPr tIns="91440" bIns="91440" anchor="ctr">
            <a:noAutofit/>
          </a:bodyPr>
          <a:p>
            <a:pPr>
              <a:lnSpc>
                <a:spcPct val="100000"/>
              </a:lnSpc>
              <a:tabLst>
                <a:tab algn="l" pos="0"/>
              </a:tabLst>
            </a:pPr>
            <a:r>
              <a:rPr b="0" lang="en-GB" sz="1400" spc="-1" strike="noStrike">
                <a:solidFill>
                  <a:srgbClr val="000000"/>
                </a:solidFill>
                <a:latin typeface="Arial"/>
                <a:ea typeface="Arial"/>
              </a:rPr>
              <a:t>Create Text File to hold response data</a:t>
            </a:r>
            <a:endParaRPr b="0" lang="en-IN" sz="1400" spc="-1" strike="noStrike">
              <a:solidFill>
                <a:srgbClr val="000000"/>
              </a:solidFill>
              <a:latin typeface="Arial"/>
            </a:endParaRPr>
          </a:p>
        </p:txBody>
      </p:sp>
      <p:sp>
        <p:nvSpPr>
          <p:cNvPr id="91" name="Google Shape;71;p14"/>
          <p:cNvSpPr/>
          <p:nvPr/>
        </p:nvSpPr>
        <p:spPr>
          <a:xfrm>
            <a:off x="1401840" y="3660120"/>
            <a:ext cx="2134080" cy="594360"/>
          </a:xfrm>
          <a:prstGeom prst="rect">
            <a:avLst/>
          </a:prstGeom>
          <a:solidFill>
            <a:srgbClr val="4a86e8"/>
          </a:solidFill>
          <a:ln w="9525">
            <a:solidFill>
              <a:srgbClr val="000000"/>
            </a:solidFill>
            <a:round/>
          </a:ln>
        </p:spPr>
        <p:style>
          <a:lnRef idx="0"/>
          <a:fillRef idx="0"/>
          <a:effectRef idx="0"/>
          <a:fontRef idx="minor"/>
        </p:style>
        <p:txBody>
          <a:bodyPr tIns="91440" bIns="91440" anchor="ctr">
            <a:noAutofit/>
          </a:bodyPr>
          <a:p>
            <a:pPr>
              <a:lnSpc>
                <a:spcPct val="100000"/>
              </a:lnSpc>
              <a:tabLst>
                <a:tab algn="l" pos="0"/>
              </a:tabLst>
            </a:pPr>
            <a:r>
              <a:rPr b="0" lang="en-GB" sz="1400" spc="-1" strike="noStrike">
                <a:solidFill>
                  <a:srgbClr val="000000"/>
                </a:solidFill>
                <a:latin typeface="Arial"/>
                <a:ea typeface="Arial"/>
              </a:rPr>
              <a:t>Extract Data Elements from Response</a:t>
            </a:r>
            <a:endParaRPr b="0" lang="en-IN" sz="1400" spc="-1" strike="noStrike">
              <a:solidFill>
                <a:srgbClr val="000000"/>
              </a:solidFill>
              <a:latin typeface="Arial"/>
            </a:endParaRPr>
          </a:p>
        </p:txBody>
      </p:sp>
      <p:sp>
        <p:nvSpPr>
          <p:cNvPr id="92" name="Google Shape;72;p14"/>
          <p:cNvSpPr/>
          <p:nvPr/>
        </p:nvSpPr>
        <p:spPr>
          <a:xfrm>
            <a:off x="1620360" y="141840"/>
            <a:ext cx="1689120" cy="405720"/>
          </a:xfrm>
          <a:prstGeom prst="flowChartTerminator">
            <a:avLst/>
          </a:prstGeom>
          <a:solidFill>
            <a:srgbClr val="4a86e8"/>
          </a:solidFill>
          <a:ln w="9525">
            <a:solidFill>
              <a:srgbClr val="000000"/>
            </a:solidFill>
            <a:round/>
          </a:ln>
        </p:spPr>
        <p:style>
          <a:lnRef idx="0"/>
          <a:fillRef idx="0"/>
          <a:effectRef idx="0"/>
          <a:fontRef idx="minor"/>
        </p:style>
        <p:txBody>
          <a:bodyPr tIns="91440" bIns="91440" anchor="ctr">
            <a:noAutofit/>
          </a:bodyPr>
          <a:p>
            <a:pPr>
              <a:lnSpc>
                <a:spcPct val="100000"/>
              </a:lnSpc>
              <a:tabLst>
                <a:tab algn="l" pos="0"/>
              </a:tabLst>
            </a:pPr>
            <a:r>
              <a:rPr b="0" lang="en-GB" sz="1400" spc="-1" strike="noStrike">
                <a:solidFill>
                  <a:srgbClr val="000000"/>
                </a:solidFill>
                <a:latin typeface="Arial"/>
                <a:ea typeface="Arial"/>
              </a:rPr>
              <a:t>Start</a:t>
            </a:r>
            <a:endParaRPr b="0" lang="en-IN" sz="1400" spc="-1" strike="noStrike">
              <a:solidFill>
                <a:srgbClr val="000000"/>
              </a:solidFill>
              <a:latin typeface="Arial"/>
            </a:endParaRPr>
          </a:p>
        </p:txBody>
      </p:sp>
      <p:sp>
        <p:nvSpPr>
          <p:cNvPr id="93" name="Google Shape;73;p14"/>
          <p:cNvSpPr/>
          <p:nvPr/>
        </p:nvSpPr>
        <p:spPr>
          <a:xfrm>
            <a:off x="5654880" y="3966840"/>
            <a:ext cx="1689120" cy="425160"/>
          </a:xfrm>
          <a:prstGeom prst="flowChartTerminator">
            <a:avLst/>
          </a:prstGeom>
          <a:solidFill>
            <a:srgbClr val="4a86e8"/>
          </a:solidFill>
          <a:ln w="9525">
            <a:solidFill>
              <a:srgbClr val="000000"/>
            </a:solidFill>
            <a:round/>
          </a:ln>
        </p:spPr>
        <p:style>
          <a:lnRef idx="0"/>
          <a:fillRef idx="0"/>
          <a:effectRef idx="0"/>
          <a:fontRef idx="minor"/>
        </p:style>
        <p:txBody>
          <a:bodyPr tIns="91440" bIns="91440" anchor="ctr">
            <a:noAutofit/>
          </a:bodyPr>
          <a:p>
            <a:pPr>
              <a:lnSpc>
                <a:spcPct val="100000"/>
              </a:lnSpc>
              <a:tabLst>
                <a:tab algn="l" pos="0"/>
              </a:tabLst>
            </a:pPr>
            <a:r>
              <a:rPr b="0" lang="en-GB" sz="1400" spc="-1" strike="noStrike">
                <a:solidFill>
                  <a:srgbClr val="000000"/>
                </a:solidFill>
                <a:latin typeface="Arial"/>
                <a:ea typeface="Arial"/>
              </a:rPr>
              <a:t>Stop</a:t>
            </a:r>
            <a:endParaRPr b="0" lang="en-IN" sz="1400" spc="-1" strike="noStrike">
              <a:solidFill>
                <a:srgbClr val="000000"/>
              </a:solidFill>
              <a:latin typeface="Arial"/>
            </a:endParaRPr>
          </a:p>
        </p:txBody>
      </p:sp>
      <p:cxnSp>
        <p:nvCxnSpPr>
          <p:cNvPr id="94" name="Google Shape;74;p14"/>
          <p:cNvCxnSpPr>
            <a:stCxn id="90" idx="3"/>
            <a:endCxn id="86" idx="1"/>
          </p:cNvCxnSpPr>
          <p:nvPr/>
        </p:nvCxnSpPr>
        <p:spPr>
          <a:xfrm flipV="1">
            <a:off x="3531960" y="531000"/>
            <a:ext cx="1895760" cy="4236480"/>
          </a:xfrm>
          <a:prstGeom prst="bentConnector3">
            <a:avLst>
              <a:gd name="adj1" fmla="val 50028"/>
            </a:avLst>
          </a:prstGeom>
          <a:ln w="9525">
            <a:solidFill>
              <a:srgbClr val="000000"/>
            </a:solidFill>
            <a:round/>
            <a:tailEnd len="med" type="triangle" w="med"/>
          </a:ln>
        </p:spPr>
      </p:cxnSp>
      <p:cxnSp>
        <p:nvCxnSpPr>
          <p:cNvPr id="95" name="Google Shape;75;p14"/>
          <p:cNvCxnSpPr>
            <a:stCxn id="92" idx="2"/>
            <a:endCxn id="83" idx="0"/>
          </p:cNvCxnSpPr>
          <p:nvPr/>
        </p:nvCxnSpPr>
        <p:spPr>
          <a:xfrm>
            <a:off x="2464920" y="547560"/>
            <a:ext cx="4320" cy="369360"/>
          </a:xfrm>
          <a:prstGeom prst="straightConnector1">
            <a:avLst/>
          </a:prstGeom>
          <a:ln w="9525">
            <a:solidFill>
              <a:srgbClr val="000000"/>
            </a:solidFill>
            <a:round/>
            <a:tailEnd len="med" type="triangle" w="med"/>
          </a:ln>
        </p:spPr>
      </p:cxnSp>
      <p:cxnSp>
        <p:nvCxnSpPr>
          <p:cNvPr id="96" name="Google Shape;76;p14"/>
          <p:cNvCxnSpPr/>
          <p:nvPr/>
        </p:nvCxnSpPr>
        <p:spPr>
          <a:xfrm>
            <a:off x="2464920" y="1492200"/>
            <a:ext cx="4320" cy="369000"/>
          </a:xfrm>
          <a:prstGeom prst="straightConnector1">
            <a:avLst/>
          </a:prstGeom>
          <a:ln w="9525">
            <a:solidFill>
              <a:srgbClr val="000000"/>
            </a:solidFill>
            <a:round/>
            <a:tailEnd len="med" type="triangle" w="med"/>
          </a:ln>
        </p:spPr>
      </p:cxnSp>
      <p:cxnSp>
        <p:nvCxnSpPr>
          <p:cNvPr id="97" name="Google Shape;77;p14"/>
          <p:cNvCxnSpPr/>
          <p:nvPr/>
        </p:nvCxnSpPr>
        <p:spPr>
          <a:xfrm>
            <a:off x="2464920" y="2364480"/>
            <a:ext cx="4320" cy="368640"/>
          </a:xfrm>
          <a:prstGeom prst="straightConnector1">
            <a:avLst/>
          </a:prstGeom>
          <a:ln w="9525">
            <a:solidFill>
              <a:srgbClr val="000000"/>
            </a:solidFill>
            <a:round/>
            <a:tailEnd len="med" type="triangle" w="med"/>
          </a:ln>
        </p:spPr>
      </p:cxnSp>
      <p:cxnSp>
        <p:nvCxnSpPr>
          <p:cNvPr id="98" name="Google Shape;78;p14"/>
          <p:cNvCxnSpPr/>
          <p:nvPr/>
        </p:nvCxnSpPr>
        <p:spPr>
          <a:xfrm>
            <a:off x="2464920" y="3309120"/>
            <a:ext cx="4320" cy="368640"/>
          </a:xfrm>
          <a:prstGeom prst="straightConnector1">
            <a:avLst/>
          </a:prstGeom>
          <a:ln w="9525">
            <a:solidFill>
              <a:srgbClr val="000000"/>
            </a:solidFill>
            <a:round/>
            <a:tailEnd len="med" type="triangle" w="med"/>
          </a:ln>
        </p:spPr>
      </p:cxnSp>
      <p:cxnSp>
        <p:nvCxnSpPr>
          <p:cNvPr id="99" name="Google Shape;79;p14"/>
          <p:cNvCxnSpPr/>
          <p:nvPr/>
        </p:nvCxnSpPr>
        <p:spPr>
          <a:xfrm>
            <a:off x="2464920" y="4108320"/>
            <a:ext cx="4320" cy="369000"/>
          </a:xfrm>
          <a:prstGeom prst="straightConnector1">
            <a:avLst/>
          </a:prstGeom>
          <a:ln w="9525">
            <a:solidFill>
              <a:srgbClr val="000000"/>
            </a:solidFill>
            <a:round/>
            <a:tailEnd len="med" type="triangle" w="med"/>
          </a:ln>
        </p:spPr>
      </p:cxnSp>
      <p:sp>
        <p:nvSpPr>
          <p:cNvPr id="100" name=""/>
          <p:cNvSpPr/>
          <p:nvPr/>
        </p:nvSpPr>
        <p:spPr>
          <a:xfrm>
            <a:off x="6480000" y="842760"/>
            <a:ext cx="0" cy="29700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IN" sz="1800" spc="-1" strike="noStrike">
              <a:solidFill>
                <a:srgbClr val="000000"/>
              </a:solidFill>
              <a:latin typeface="Arial"/>
            </a:endParaRPr>
          </a:p>
        </p:txBody>
      </p:sp>
      <p:sp>
        <p:nvSpPr>
          <p:cNvPr id="101" name=""/>
          <p:cNvSpPr/>
          <p:nvPr/>
        </p:nvSpPr>
        <p:spPr>
          <a:xfrm>
            <a:off x="6480000" y="1762920"/>
            <a:ext cx="0" cy="31392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IN" sz="1800" spc="-1" strike="noStrike">
              <a:solidFill>
                <a:srgbClr val="000000"/>
              </a:solidFill>
              <a:latin typeface="Arial"/>
            </a:endParaRPr>
          </a:p>
        </p:txBody>
      </p:sp>
      <p:sp>
        <p:nvSpPr>
          <p:cNvPr id="102" name=""/>
          <p:cNvSpPr/>
          <p:nvPr/>
        </p:nvSpPr>
        <p:spPr>
          <a:xfrm>
            <a:off x="6480000" y="2700000"/>
            <a:ext cx="0" cy="36000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IN" sz="1800" spc="-1" strike="noStrike">
              <a:solidFill>
                <a:srgbClr val="000000"/>
              </a:solidFill>
              <a:latin typeface="Arial"/>
            </a:endParaRPr>
          </a:p>
        </p:txBody>
      </p:sp>
      <p:sp>
        <p:nvSpPr>
          <p:cNvPr id="103" name=""/>
          <p:cNvSpPr/>
          <p:nvPr/>
        </p:nvSpPr>
        <p:spPr>
          <a:xfrm>
            <a:off x="6480000" y="3683160"/>
            <a:ext cx="0" cy="27684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360000" y="720000"/>
            <a:ext cx="8520120" cy="3350520"/>
          </a:xfrm>
          <a:prstGeom prst="rect">
            <a:avLst/>
          </a:prstGeom>
          <a:noFill/>
          <a:ln w="0">
            <a:noFill/>
          </a:ln>
        </p:spPr>
        <p:txBody>
          <a:bodyPr lIns="0" rIns="0" tIns="0" bIns="0" anchor="ctr">
            <a:noAutofit/>
          </a:bodyPr>
          <a:p>
            <a:pPr indent="0">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Lst>
            </a:pPr>
            <a:r>
              <a:rPr b="0" lang="en-IN" sz="1200" spc="-1" strike="noStrike">
                <a:solidFill>
                  <a:srgbClr val="000000"/>
                </a:solidFill>
                <a:latin typeface="Arial"/>
              </a:rPr>
              <a:t>provided a script for web scraping and extracting data from URLs in an Excel file, and then generating a simple directed graph using the NetworkX library to represent relationships between entities. This is a good start, but there are several areas that you might want to consider improving and expanding upon to achieve a more comprehensive 360-degree customer view:</a:t>
            </a:r>
            <a:br>
              <a:rPr sz="1200"/>
            </a:br>
            <a:br>
              <a:rPr sz="1200"/>
            </a:br>
            <a:r>
              <a:rPr b="0" lang="en-IN" sz="1200" spc="-1" strike="noStrike">
                <a:solidFill>
                  <a:srgbClr val="000000"/>
                </a:solidFill>
                <a:latin typeface="Arial"/>
              </a:rPr>
              <a:t>1. **Modularization and Code Structure:**</a:t>
            </a:r>
            <a:br>
              <a:rPr sz="1200"/>
            </a:br>
            <a:r>
              <a:rPr b="0" lang="en-IN" sz="1200" spc="-1" strike="noStrike">
                <a:solidFill>
                  <a:srgbClr val="000000"/>
                </a:solidFill>
                <a:latin typeface="Arial"/>
              </a:rPr>
              <a:t>   While you have included functions like `readFile()` and `getData()`, it might be beneficial to further modularize your code into functions or classes for better organization, reusability, and maintainability.</a:t>
            </a:r>
            <a:br>
              <a:rPr sz="1200"/>
            </a:br>
            <a:br>
              <a:rPr sz="1200"/>
            </a:br>
            <a:r>
              <a:rPr b="0" lang="en-IN" sz="1200" spc="-1" strike="noStrike">
                <a:solidFill>
                  <a:srgbClr val="000000"/>
                </a:solidFill>
                <a:latin typeface="Arial"/>
              </a:rPr>
              <a:t>2. **Data Integration:**</a:t>
            </a:r>
            <a:br>
              <a:rPr sz="1200"/>
            </a:br>
            <a:r>
              <a:rPr b="0" lang="en-IN" sz="1200" spc="-1" strike="noStrike">
                <a:solidFill>
                  <a:srgbClr val="000000"/>
                </a:solidFill>
                <a:latin typeface="Arial"/>
              </a:rPr>
              <a:t>   It seems like you're scraping data from various URLs, but for a 360-degree customer view, you'd need to integrate this external data with internal customer data, which is not shown in the provided code.</a:t>
            </a:r>
            <a:br>
              <a:rPr sz="1200"/>
            </a:br>
            <a:br>
              <a:rPr sz="1200"/>
            </a:br>
            <a:r>
              <a:rPr b="0" lang="en-IN" sz="1200" spc="-1" strike="noStrike">
                <a:solidFill>
                  <a:srgbClr val="000000"/>
                </a:solidFill>
                <a:latin typeface="Arial"/>
              </a:rPr>
              <a:t>3. **Advanced Text Processing and NLP:**</a:t>
            </a:r>
            <a:br>
              <a:rPr sz="1200"/>
            </a:br>
            <a:r>
              <a:rPr b="0" lang="en-IN" sz="1200" spc="-1" strike="noStrike">
                <a:solidFill>
                  <a:srgbClr val="000000"/>
                </a:solidFill>
                <a:latin typeface="Arial"/>
              </a:rPr>
              <a:t>   You're currently extracting sentences and performing basic subject-verb-object triple extraction. However, a comprehensive customer view may involve more advanced NLP techniques like sentiment analysis, entity recognition, and topic modeling to gain deeper insights from the extracted text.</a:t>
            </a:r>
            <a:br>
              <a:rPr sz="1200"/>
            </a:br>
            <a:br>
              <a:rPr sz="1200"/>
            </a:br>
            <a:r>
              <a:rPr b="0" lang="en-IN" sz="1200" spc="-1" strike="noStrike">
                <a:solidFill>
                  <a:srgbClr val="000000"/>
                </a:solidFill>
                <a:latin typeface="Arial"/>
              </a:rPr>
              <a:t>4. **Feature Engineering and Machine Learning:**</a:t>
            </a:r>
            <a:br>
              <a:rPr sz="1200"/>
            </a:br>
            <a:r>
              <a:rPr b="0" lang="en-IN" sz="1200" spc="-1" strike="noStrike">
                <a:solidFill>
                  <a:srgbClr val="000000"/>
                </a:solidFill>
                <a:latin typeface="Arial"/>
              </a:rPr>
              <a:t>   To calculate risk profiles and spending potential, you'll likely need to incorporate machine learning models that can analyze the integrated data and provide predictions based on various features.</a:t>
            </a:r>
            <a:br>
              <a:rPr sz="1200"/>
            </a:br>
            <a:br>
              <a:rPr sz="1200"/>
            </a:br>
            <a:r>
              <a:rPr b="0" lang="en-IN" sz="1200" spc="-1" strike="noStrike">
                <a:solidFill>
                  <a:srgbClr val="000000"/>
                </a:solidFill>
                <a:latin typeface="Arial"/>
              </a:rPr>
              <a:t>of various factors.</a:t>
            </a:r>
            <a:endParaRPr b="0" lang="en-IN" sz="12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11760" y="444960"/>
            <a:ext cx="8520120" cy="6231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06" name=""/>
          <p:cNvSpPr txBox="1"/>
          <p:nvPr/>
        </p:nvSpPr>
        <p:spPr>
          <a:xfrm>
            <a:off x="-77400" y="445680"/>
            <a:ext cx="9298800" cy="4506840"/>
          </a:xfrm>
          <a:prstGeom prst="rect">
            <a:avLst/>
          </a:prstGeom>
          <a:noFill/>
          <a:ln w="0">
            <a:noFill/>
          </a:ln>
        </p:spPr>
        <p:txBody>
          <a:bodyPr lIns="90000" rIns="90000" tIns="45000" bIns="45000" anchor="t">
            <a:noAutofit/>
          </a:bodyPr>
          <a:p>
            <a:r>
              <a:rPr b="0" lang="en-IN" sz="1200" spc="-1" strike="noStrike">
                <a:solidFill>
                  <a:srgbClr val="000000"/>
                </a:solidFill>
                <a:latin typeface="Arial"/>
                <a:ea typeface="Arial"/>
              </a:rPr>
              <a:t>5. **Visualization and Interpretation:**</a:t>
            </a:r>
            <a:br>
              <a:rPr sz="1200"/>
            </a:br>
            <a:r>
              <a:rPr b="0" lang="en-IN" sz="1200" spc="-1" strike="noStrike">
                <a:solidFill>
                  <a:srgbClr val="000000"/>
                </a:solidFill>
                <a:latin typeface="Arial"/>
                <a:ea typeface="Arial"/>
              </a:rPr>
              <a:t>   While you're creating a directed graph, you might want to explore more advanced visualization techniques and tools to represent complex relationships and insights derived from the integrated data.</a:t>
            </a:r>
            <a:br>
              <a:rPr sz="1200"/>
            </a:br>
            <a:br>
              <a:rPr sz="1200"/>
            </a:br>
            <a:r>
              <a:rPr b="0" lang="en-IN" sz="1200" spc="-1" strike="noStrike">
                <a:solidFill>
                  <a:srgbClr val="000000"/>
                </a:solidFill>
                <a:latin typeface="Arial"/>
                <a:ea typeface="Arial"/>
              </a:rPr>
              <a:t>6. **Error Handling and Robustness:**</a:t>
            </a:r>
            <a:br>
              <a:rPr sz="1200"/>
            </a:br>
            <a:r>
              <a:rPr b="0" lang="en-IN" sz="1200" spc="-1" strike="noStrike">
                <a:solidFill>
                  <a:srgbClr val="000000"/>
                </a:solidFill>
                <a:latin typeface="Arial"/>
                <a:ea typeface="Arial"/>
              </a:rPr>
              <a:t>   Production-level code should include error handling mechanisms, such as handling connection issues, HTTP errors, and exceptions that might occur during scraping and data processing.</a:t>
            </a:r>
            <a:br>
              <a:rPr sz="1200"/>
            </a:br>
            <a:br>
              <a:rPr sz="1200"/>
            </a:br>
            <a:r>
              <a:rPr b="0" lang="en-IN" sz="1200" spc="-1" strike="noStrike">
                <a:solidFill>
                  <a:srgbClr val="000000"/>
                </a:solidFill>
                <a:latin typeface="Arial"/>
                <a:ea typeface="Arial"/>
              </a:rPr>
              <a:t>7. **Data Privacy and Security:**</a:t>
            </a:r>
            <a:br>
              <a:rPr sz="1200"/>
            </a:br>
            <a:r>
              <a:rPr b="0" lang="en-IN" sz="1200" spc="-1" strike="noStrike">
                <a:solidFill>
                  <a:srgbClr val="000000"/>
                </a:solidFill>
                <a:latin typeface="Arial"/>
                <a:ea typeface="Arial"/>
              </a:rPr>
              <a:t>   Ensure that you're handling sensitive financial data responsibly and in compliance with data protection regulations.</a:t>
            </a:r>
            <a:br>
              <a:rPr sz="1200"/>
            </a:br>
            <a:br>
              <a:rPr sz="1200"/>
            </a:br>
            <a:r>
              <a:rPr b="0" lang="en-IN" sz="1200" spc="-1" strike="noStrike">
                <a:solidFill>
                  <a:srgbClr val="000000"/>
                </a:solidFill>
                <a:latin typeface="Arial"/>
                <a:ea typeface="Arial"/>
              </a:rPr>
              <a:t>8. **Data Storage and Retrieval:**</a:t>
            </a:r>
            <a:br>
              <a:rPr sz="1200"/>
            </a:br>
            <a:r>
              <a:rPr b="0" lang="en-IN" sz="1200" spc="-1" strike="noStrike">
                <a:solidFill>
                  <a:srgbClr val="000000"/>
                </a:solidFill>
                <a:latin typeface="Arial"/>
                <a:ea typeface="Arial"/>
              </a:rPr>
              <a:t>   For a comprehensive solution, you might need to store the extracted and processed data in a structured manner, possibly using a database, to enable efficient retrieval and analysis.</a:t>
            </a:r>
            <a:br>
              <a:rPr sz="1200"/>
            </a:br>
            <a:br>
              <a:rPr sz="1200"/>
            </a:br>
            <a:r>
              <a:rPr b="0" lang="en-IN" sz="1200" spc="-1" strike="noStrike">
                <a:solidFill>
                  <a:srgbClr val="000000"/>
                </a:solidFill>
                <a:latin typeface="Arial"/>
                <a:ea typeface="Arial"/>
              </a:rPr>
              <a:t>9. **Documentation:**</a:t>
            </a:r>
            <a:br>
              <a:rPr sz="1200"/>
            </a:br>
            <a:r>
              <a:rPr b="0" lang="en-IN" sz="1200" spc="-1" strike="noStrike">
                <a:solidFill>
                  <a:srgbClr val="000000"/>
                </a:solidFill>
                <a:latin typeface="Arial"/>
                <a:ea typeface="Arial"/>
              </a:rPr>
              <a:t>   Consider adding comments and documentation to explain each step of your code and the purpose of different functions. This will make it easier for others (and your future self) to understand and work with the code.</a:t>
            </a:r>
            <a:br>
              <a:rPr sz="1200"/>
            </a:br>
            <a:br>
              <a:rPr sz="1200"/>
            </a:br>
            <a:r>
              <a:rPr b="0" lang="en-IN" sz="1200" spc="-1" strike="noStrike">
                <a:solidFill>
                  <a:srgbClr val="000000"/>
                </a:solidFill>
                <a:latin typeface="Arial"/>
                <a:ea typeface="Arial"/>
              </a:rPr>
              <a:t>10. **Testing and Validation:**</a:t>
            </a:r>
            <a:br>
              <a:rPr sz="1200"/>
            </a:br>
            <a:r>
              <a:rPr b="0" lang="en-IN" sz="1200" spc="-1" strike="noStrike">
                <a:solidFill>
                  <a:srgbClr val="000000"/>
                </a:solidFill>
                <a:latin typeface="Arial"/>
                <a:ea typeface="Arial"/>
              </a:rPr>
              <a:t>    Thoroughly test your code with different scenarios and validate the results to ensure that the data extraction, processing, and visualization are accurate and meaningful.</a:t>
            </a:r>
            <a:br>
              <a:rPr sz="1200"/>
            </a:br>
            <a:br>
              <a:rPr sz="1200"/>
            </a:br>
            <a:r>
              <a:rPr b="0" lang="en-IN" sz="1200" spc="-1" strike="noStrike">
                <a:solidFill>
                  <a:srgbClr val="000000"/>
                </a:solidFill>
                <a:latin typeface="Arial"/>
                <a:ea typeface="Arial"/>
              </a:rPr>
              <a:t>11. **Scalability:**</a:t>
            </a:r>
            <a:br>
              <a:rPr sz="1200"/>
            </a:br>
            <a:r>
              <a:rPr b="0" lang="en-IN" sz="1200" spc="-1" strike="noStrike">
                <a:solidFill>
                  <a:srgbClr val="000000"/>
                </a:solidFill>
                <a:latin typeface="Arial"/>
                <a:ea typeface="Arial"/>
              </a:rPr>
              <a:t>    Consider how the current code will scale as more data is added. Optimize your code to handle larger datasets efficiently.</a:t>
            </a:r>
            <a:br>
              <a:rPr sz="1200"/>
            </a:br>
            <a:br>
              <a:rPr sz="1200"/>
            </a:br>
            <a:r>
              <a:rPr b="0" lang="en-IN" sz="1200" spc="-1" strike="noStrike">
                <a:solidFill>
                  <a:srgbClr val="000000"/>
                </a:solidFill>
                <a:latin typeface="Arial"/>
                <a:ea typeface="Arial"/>
              </a:rPr>
              <a:t>Remember that creating a comprehensive 360-degree customer view involves a combination of data integration, advanced analytics, and meaningful visualization. The code you've provided is a starting point, and building a complete solution will require careful planning and consideration </a:t>
            </a: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19880" y="720000"/>
            <a:ext cx="8520120" cy="3796560"/>
          </a:xfrm>
          <a:prstGeom prst="rect">
            <a:avLst/>
          </a:prstGeom>
          <a:noFill/>
          <a:ln w="0">
            <a:noFill/>
          </a:ln>
        </p:spPr>
        <p:txBody>
          <a:bodyPr lIns="0" rIns="0" tIns="0" bIns="0" anchor="ctr">
            <a:noAutofit/>
          </a:bodyPr>
          <a:p>
            <a:pPr indent="0">
              <a:buNone/>
            </a:pPr>
            <a:r>
              <a:rPr b="0" lang="en-IN" sz="1400" spc="-1" strike="noStrike">
                <a:solidFill>
                  <a:srgbClr val="000000"/>
                </a:solidFill>
                <a:latin typeface="Arial"/>
              </a:rPr>
              <a:t>Import necessary libraries.</a:t>
            </a:r>
            <a:br>
              <a:rPr sz="1400"/>
            </a:br>
            <a:r>
              <a:rPr b="0" lang="en-IN" sz="1400" spc="-1" strike="noStrike">
                <a:solidFill>
                  <a:srgbClr val="000000"/>
                </a:solidFill>
                <a:latin typeface="Arial"/>
              </a:rPr>
              <a:t>Define the current directory and load the English language model for spaCy.</a:t>
            </a:r>
            <a:br>
              <a:rPr sz="1400"/>
            </a:br>
            <a:r>
              <a:rPr b="0" lang="en-IN" sz="1400" spc="-1" strike="noStrike">
                <a:solidFill>
                  <a:srgbClr val="000000"/>
                </a:solidFill>
                <a:latin typeface="Arial"/>
              </a:rPr>
              <a:t>Define a function readFile() to read data from an Excel file.</a:t>
            </a:r>
            <a:br>
              <a:rPr sz="1400"/>
            </a:br>
            <a:r>
              <a:rPr b="0" lang="en-IN" sz="1400" spc="-1" strike="noStrike">
                <a:solidFill>
                  <a:srgbClr val="000000"/>
                </a:solidFill>
                <a:latin typeface="Arial"/>
              </a:rPr>
              <a:t>Define a function getData(link) to make an HTTP GET request to a given URL.</a:t>
            </a:r>
            <a:br>
              <a:rPr sz="1400"/>
            </a:br>
            <a:r>
              <a:rPr b="0" lang="en-IN" sz="1400" spc="-1" strike="noStrike">
                <a:solidFill>
                  <a:srgbClr val="000000"/>
                </a:solidFill>
                <a:latin typeface="Arial"/>
              </a:rPr>
              <a:t>Define a function extractHTML(resp) to extract text from the HTML content using BeautifulSoup.</a:t>
            </a:r>
            <a:br>
              <a:rPr sz="1400"/>
            </a:br>
            <a:r>
              <a:rPr b="0" lang="en-IN" sz="1400" spc="-1" strike="noStrike">
                <a:solidFill>
                  <a:srgbClr val="000000"/>
                </a:solidFill>
                <a:latin typeface="Arial"/>
              </a:rPr>
              <a:t>Read data from an Excel file using readFile().</a:t>
            </a:r>
            <a:br>
              <a:rPr sz="1400"/>
            </a:br>
            <a:r>
              <a:rPr b="0" lang="en-IN" sz="1400" spc="-1" strike="noStrike">
                <a:solidFill>
                  <a:srgbClr val="000000"/>
                </a:solidFill>
                <a:latin typeface="Arial"/>
              </a:rPr>
              <a:t>Loop through the rows of the Excel file.</a:t>
            </a:r>
            <a:br>
              <a:rPr sz="1400"/>
            </a:br>
            <a:r>
              <a:rPr b="0" lang="en-IN" sz="1400" spc="-1" strike="noStrike">
                <a:solidFill>
                  <a:srgbClr val="000000"/>
                </a:solidFill>
                <a:latin typeface="Arial"/>
              </a:rPr>
              <a:t>a. Extract topic, URL, and filters from the Excel row.</a:t>
            </a:r>
            <a:br>
              <a:rPr sz="1400"/>
            </a:br>
            <a:r>
              <a:rPr b="0" lang="en-IN" sz="1400" spc="-1" strike="noStrike">
                <a:solidFill>
                  <a:srgbClr val="000000"/>
                </a:solidFill>
                <a:latin typeface="Arial"/>
              </a:rPr>
              <a:t>b. Make an HTTP GET request to the URL using getData().</a:t>
            </a:r>
            <a:br>
              <a:rPr sz="1400"/>
            </a:br>
            <a:r>
              <a:rPr b="0" lang="en-IN" sz="1400" spc="-1" strike="noStrike">
                <a:solidFill>
                  <a:srgbClr val="000000"/>
                </a:solidFill>
                <a:latin typeface="Arial"/>
              </a:rPr>
              <a:t>c. Extract text from the HTML content using extractHTML().</a:t>
            </a:r>
            <a:br>
              <a:rPr sz="1400"/>
            </a:br>
            <a:r>
              <a:rPr b="0" lang="en-IN" sz="1400" spc="-1" strike="noStrike">
                <a:solidFill>
                  <a:srgbClr val="000000"/>
                </a:solidFill>
                <a:latin typeface="Arial"/>
              </a:rPr>
              <a:t>d. Write the extracted text to a raw output file.</a:t>
            </a:r>
            <a:br>
              <a:rPr sz="1400"/>
            </a:br>
            <a:r>
              <a:rPr b="0" lang="en-IN" sz="1400" spc="-1" strike="noStrike">
                <a:solidFill>
                  <a:srgbClr val="000000"/>
                </a:solidFill>
                <a:latin typeface="Arial"/>
              </a:rPr>
              <a:t>e. Tokenize the text into sentences using spaCy.</a:t>
            </a:r>
            <a:br>
              <a:rPr sz="1400"/>
            </a:br>
            <a:r>
              <a:rPr b="0" lang="en-IN" sz="1400" spc="-1" strike="noStrike">
                <a:solidFill>
                  <a:srgbClr val="000000"/>
                </a:solidFill>
                <a:latin typeface="Arial"/>
              </a:rPr>
              <a:t>f. Write the tokenized sentences to a CSV output file.</a:t>
            </a:r>
            <a:br>
              <a:rPr sz="1400"/>
            </a:br>
            <a:r>
              <a:rPr b="0" lang="en-IN" sz="1400" spc="-1" strike="noStrike">
                <a:solidFill>
                  <a:srgbClr val="000000"/>
                </a:solidFill>
                <a:latin typeface="Arial"/>
              </a:rPr>
              <a:t>g. Extract subject-verb-object triples using textacy.</a:t>
            </a:r>
            <a:br>
              <a:rPr sz="1400"/>
            </a:br>
            <a:r>
              <a:rPr b="0" lang="en-IN" sz="1400" spc="-1" strike="noStrike">
                <a:solidFill>
                  <a:srgbClr val="000000"/>
                </a:solidFill>
                <a:latin typeface="Arial"/>
              </a:rPr>
              <a:t>h. Process the triples and create nodes and relations for the knowledge graph.</a:t>
            </a:r>
            <a:br>
              <a:rPr sz="1400"/>
            </a:br>
            <a:r>
              <a:rPr b="0" lang="en-IN" sz="1400" spc="-1" strike="noStrike">
                <a:solidFill>
                  <a:srgbClr val="000000"/>
                </a:solidFill>
                <a:latin typeface="Arial"/>
              </a:rPr>
              <a:t>Create a directed graph using NetworkX.</a:t>
            </a:r>
            <a:br>
              <a:rPr sz="1400"/>
            </a:br>
            <a:r>
              <a:rPr b="0" lang="en-IN" sz="1400" spc="-1" strike="noStrike">
                <a:solidFill>
                  <a:srgbClr val="000000"/>
                </a:solidFill>
                <a:latin typeface="Arial"/>
              </a:rPr>
              <a:t>Add nodes and edges to the graph based on the extracted relations.</a:t>
            </a:r>
            <a:br>
              <a:rPr sz="1400"/>
            </a:br>
            <a:r>
              <a:rPr b="0" lang="en-IN" sz="1400" spc="-1" strike="noStrike">
                <a:solidFill>
                  <a:srgbClr val="000000"/>
                </a:solidFill>
                <a:latin typeface="Arial"/>
              </a:rPr>
              <a:t>Draw the graph using NetworkX with circular layout and labeled nodes.</a:t>
            </a:r>
            <a:br>
              <a:rPr sz="1400"/>
            </a:br>
            <a:r>
              <a:rPr b="0" lang="en-IN" sz="1400" spc="-1" strike="noStrike">
                <a:solidFill>
                  <a:srgbClr val="000000"/>
                </a:solidFill>
                <a:latin typeface="Arial"/>
              </a:rPr>
              <a:t>Display the graph using Matplotlib.</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444960"/>
            <a:ext cx="8520120" cy="6231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09"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43</TotalTime>
  <Application>LibreOffice/7.5.5.2$MacOSX_X86_64 LibreOffice_project/ca8fe7424262805f223b9a2334bc7181abbcbf5e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2023-08-04T13:11:36Z</dcterms:modified>
  <cp:revision>1</cp:revision>
  <dc:subject/>
  <dc:title/>
</cp:coreProperties>
</file>