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4" r:id="rId9"/>
    <p:sldId id="265" r:id="rId10"/>
    <p:sldId id="27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2C"/>
    <a:srgbClr val="FFA959"/>
    <a:srgbClr val="D4DD80"/>
    <a:srgbClr val="8CE193"/>
    <a:srgbClr val="62FBC4"/>
    <a:srgbClr val="2ADDDD"/>
    <a:srgbClr val="10A2F0"/>
    <a:srgbClr val="4856FB"/>
    <a:srgbClr val="8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5226" autoAdjust="0"/>
  </p:normalViewPr>
  <p:slideViewPr>
    <p:cSldViewPr snapToGrid="0">
      <p:cViewPr>
        <p:scale>
          <a:sx n="50" d="100"/>
          <a:sy n="50" d="100"/>
        </p:scale>
        <p:origin x="187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74191-92D3-4155-8C5A-70DB6D78CC0C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02AEF-D454-482A-AAB1-A2B04C7FE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38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77A09-40B8-49BE-929D-FEE0F9426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7EFF38-FCA2-438E-A757-20D54E4E7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564D0F-C65C-44B4-B09D-E993ADDD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9B5E-3B27-4359-BA1D-52B4AD5FE320}" type="datetime1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D11BF2-A7A3-4F76-8A0A-B4589A07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ADE8BF-C57B-4815-9067-434DD7D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16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7B859-56BF-45BE-BF26-435E31B4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542558-343B-47B5-BDAD-C7091A7C6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C1B146-B434-42A9-A4D5-994D6C75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AA8A-B6F4-4E3B-AF79-09D8FE7F08EF}" type="datetime1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1462F1-3C45-4CB5-9883-EB28F59C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B526FA-90FB-4936-A935-6A9CAD49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87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ECD91D-5FF2-4A68-B74C-33BB1E3B3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B3432A-AC09-46EC-9B0D-8E4F9A305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1983B7-9E46-4075-A539-B5BD6171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AF1F-8EF4-485F-AFC7-EDF419EF2EAA}" type="datetime1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94C7A8-E1A9-4F08-8673-D43F2A75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63F133-12B5-496D-980D-D5812A27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94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A0C36-8CB4-4DC4-96DA-3C878DD1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9E0E3-F87E-4629-8E7D-99C622A4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08A4CD-8CB5-4AD6-BD18-2A6EAF87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B96A-1102-440D-A468-35D6AFF26A03}" type="datetime1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27CF31-C67B-4E52-981A-87CAB49D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060472-A4AD-4DAB-BEFA-917D4E99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1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73A1E-E21E-468B-B9FE-4DA264A7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564D8A-5368-4263-B998-E0B247E2F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B56616-A96D-4C38-A8E2-4A01CF7D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674E-C522-4453-8200-44BA2B33F156}" type="datetime1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71D07-2E5B-4AFE-A586-A0469634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E6CB07-6140-40F3-B1B3-6E32AE07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5BB82-DC0B-414B-8664-04787315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DB8808-5FA3-4BC2-8826-27B32D03D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2B5B23-F405-4A54-8F97-EF4B96D3B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767486-21B7-4E0D-BE90-A270D3D5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1A51-2C83-432E-963A-ED784EB53DD4}" type="datetime1">
              <a:rPr lang="ru-RU" smtClean="0"/>
              <a:t>02.04.2021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EA8EF5-C314-42B8-B83C-8F8525A2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CA68DC-512B-46C3-B228-62F0D137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4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FAC6E-EFF2-4E4C-AA1F-64B629E0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429C6E-493A-4B3C-B5A9-4929B296F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672D57-9180-40DE-BFB5-4B049CA8D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AF9A9B-3477-4784-B3B2-142B67839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3EE32E-69B8-4AC8-81D6-669C1ADCD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7134E6-0451-4424-A48B-393147AF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4369-D44D-4387-BB2E-6DEA19C76CAC}" type="datetime1">
              <a:rPr lang="ru-RU" smtClean="0"/>
              <a:t>02.04.2021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B41EA4-B907-43DC-85D1-360146BC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529BCB-0F05-464D-9C27-3D8C5639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15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34A65-37CC-442D-B784-9F53B111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CC96B5-562A-49C5-AFCD-76EDE688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1D03-9F84-4416-B655-3F3C54C211DB}" type="datetime1">
              <a:rPr lang="ru-RU" smtClean="0"/>
              <a:t>02.04.2021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EAF99A-F279-4D8D-80CB-0B35BFCE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A51D55-53DE-453A-9514-250AC374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4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EAFA31-DB4D-4EFA-81D5-9CFBDE00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3B9-839B-4E18-9A10-09DDD1C9F65D}" type="datetime1">
              <a:rPr lang="ru-RU" smtClean="0"/>
              <a:t>02.04.2021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208709-F145-4EDC-A7FE-42F0F568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606F69-664B-4420-818C-79EC1DAA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45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0597B-8497-4F5E-9758-C611870C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89580-5613-48A2-86E1-33D74DA94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E59AD4-B721-4911-94E4-4444DD5C5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2348A7-2A54-4C33-BADD-38044EAA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13BB-6884-4DB0-82CE-EAE0AFA75F9E}" type="datetime1">
              <a:rPr lang="ru-RU" smtClean="0"/>
              <a:t>02.04.2021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56D5A6-36DD-422E-9ED4-D3BA1163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5C0840-0DB3-42E0-918A-6DCA7D3F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74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ADEB9-9F2E-4960-B92E-68DAA19F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EFFC89-324A-4D61-8DCE-B87D868E3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D571DB-0E10-467B-83DF-143B3CCA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E24822-F687-4717-BD93-28C33237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3A84-9E00-4A58-BC6B-841E72DC2DB4}" type="datetime1">
              <a:rPr lang="ru-RU" smtClean="0"/>
              <a:t>02.04.2021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55C2CA-2C35-4C7E-8570-7A07BF8A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73078F-E568-45AE-A67E-FFE10A74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61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48F26-AFA4-4CC9-95E5-BA6BC4DD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2EBF74-AFE8-457A-A2C1-56B63EC96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04DB4-7329-4EC4-9AC1-295813CA5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B8DD-9BF7-4F62-9E25-7B5482781526}" type="datetime1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8D7C19-A62D-48D2-83B6-A75DBD6C1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17C909-0B86-4203-8B56-98A8CA5F2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A657-610C-4210-BDCF-A94220286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3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4280EC-AD5A-4AAE-B77F-8C4A67D52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1512" r="2465" b="2543"/>
          <a:stretch/>
        </p:blipFill>
        <p:spPr bwMode="auto">
          <a:xfrm>
            <a:off x="0" y="0"/>
            <a:ext cx="8913567" cy="657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A083F-93B5-4638-875D-E14688180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377" y="3289955"/>
            <a:ext cx="8597245" cy="1029878"/>
          </a:xfrm>
          <a:solidFill>
            <a:schemeClr val="bg1">
              <a:alpha val="81000"/>
            </a:schemeClr>
          </a:solidFill>
          <a:effectLst>
            <a:softEdge rad="127000"/>
          </a:effectLst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ea typeface="HGMaruGothicMPRO" panose="020B0400000000000000" pitchFamily="34" charset="-128"/>
              </a:rPr>
              <a:t>Social network analysis</a:t>
            </a:r>
            <a:endParaRPr lang="ru-RU" dirty="0">
              <a:latin typeface="Century Gothic" panose="020B0502020202020204" pitchFamily="34" charset="0"/>
              <a:ea typeface="HGMaruGothicMPRO" panose="020B0400000000000000" pitchFamily="34" charset="-128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0750BC-5B7E-4553-B985-93948A84B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0560" y="5816600"/>
            <a:ext cx="2868891" cy="92282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Irina </a:t>
            </a:r>
            <a:r>
              <a:rPr lang="en-US" dirty="0" err="1">
                <a:latin typeface="Century Gothic" panose="020B0502020202020204" pitchFamily="34" charset="0"/>
              </a:rPr>
              <a:t>Govorova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мНОД-2020</a:t>
            </a:r>
          </a:p>
        </p:txBody>
      </p:sp>
    </p:spTree>
    <p:extLst>
      <p:ext uri="{BB962C8B-B14F-4D97-AF65-F5344CB8AC3E}">
        <p14:creationId xmlns:p14="http://schemas.microsoft.com/office/powerpoint/2010/main" val="289370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E2FF4A63-7A92-476D-BB4F-77A63334E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" t="6991" r="4376" b="4078"/>
          <a:stretch/>
        </p:blipFill>
        <p:spPr bwMode="auto">
          <a:xfrm>
            <a:off x="4590078" y="1154095"/>
            <a:ext cx="7601922" cy="557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00251FC-A48E-4503-B847-4A10638B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4D26E6-9C7B-4CF0-A646-AD74E14FD3C0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1AFF1FE-A206-4361-9A5D-554EF8176AD8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C9D29-3BEB-4582-BE59-FEE3DF27F6FB}"/>
              </a:ext>
            </a:extLst>
          </p:cNvPr>
          <p:cNvSpPr txBox="1"/>
          <p:nvPr/>
        </p:nvSpPr>
        <p:spPr>
          <a:xfrm>
            <a:off x="838200" y="93549"/>
            <a:ext cx="8403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Katz centrality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64AE0-01D1-4AFB-A2A6-70A2590F0624}"/>
              </a:ext>
            </a:extLst>
          </p:cNvPr>
          <p:cNvSpPr txBox="1"/>
          <p:nvPr/>
        </p:nvSpPr>
        <p:spPr>
          <a:xfrm>
            <a:off x="901365" y="1836105"/>
            <a:ext cx="2214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Top-10 nodes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7E9C63-4996-4F54-8ABD-061E92C1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3" y="2280014"/>
            <a:ext cx="4001058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7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A6EDE789-C0DD-412A-9CE7-80E351132C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6" t="7120" r="4083" b="3949"/>
          <a:stretch/>
        </p:blipFill>
        <p:spPr bwMode="auto">
          <a:xfrm>
            <a:off x="4154747" y="1023742"/>
            <a:ext cx="7957351" cy="583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354ABF4-B46C-4962-9FCB-8DFA9FDD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11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6B1FF0-663D-4CCF-8644-F2F31145315A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98D4C73-A228-4E9D-B196-C66CD909E180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7BAA4-60CC-4A58-864E-20570F41455F}"/>
              </a:ext>
            </a:extLst>
          </p:cNvPr>
          <p:cNvSpPr txBox="1"/>
          <p:nvPr/>
        </p:nvSpPr>
        <p:spPr>
          <a:xfrm>
            <a:off x="838200" y="93549"/>
            <a:ext cx="8403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Page-Rank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69DE5-4709-4D1C-BB14-A06CEBE21933}"/>
              </a:ext>
            </a:extLst>
          </p:cNvPr>
          <p:cNvSpPr txBox="1"/>
          <p:nvPr/>
        </p:nvSpPr>
        <p:spPr>
          <a:xfrm>
            <a:off x="901365" y="1836105"/>
            <a:ext cx="2214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Top-10 nodes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42FB05-1242-4D2D-8DBB-5977E2867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95" y="2239716"/>
            <a:ext cx="394390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51EA8253-F24E-41E2-8906-ED71858C0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t="6991" r="4181" b="4207"/>
          <a:stretch/>
        </p:blipFill>
        <p:spPr bwMode="auto">
          <a:xfrm>
            <a:off x="4136994" y="1012734"/>
            <a:ext cx="7983984" cy="584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AB94922-0C27-4B34-B18D-CAA0758B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12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B6E8742-3BAB-42FC-8C9B-C358D2BEDD05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7F17B0-2E19-400D-BFD7-AAACCE3F2EA8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3F6D5-83A7-4FAF-AC2E-7BB7C0330883}"/>
              </a:ext>
            </a:extLst>
          </p:cNvPr>
          <p:cNvSpPr txBox="1"/>
          <p:nvPr/>
        </p:nvSpPr>
        <p:spPr>
          <a:xfrm>
            <a:off x="838200" y="93549"/>
            <a:ext cx="8403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HITS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B386B9-D19A-4473-8A87-7BA1824A7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" y="2249236"/>
            <a:ext cx="3791479" cy="3343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DDED7C-F7B3-46D6-B6C7-655A299D13A8}"/>
              </a:ext>
            </a:extLst>
          </p:cNvPr>
          <p:cNvSpPr txBox="1"/>
          <p:nvPr/>
        </p:nvSpPr>
        <p:spPr>
          <a:xfrm>
            <a:off x="901365" y="1836105"/>
            <a:ext cx="2214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Top-10 nodes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7929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B02316C-1938-4E4B-8922-65446F49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13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2DF41A9-8397-4687-A21D-E9C5EBC456F6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ABB537-3D93-451C-936B-0F387C1CB26E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831BE-1210-4A0D-BFC8-7678CF4199E2}"/>
              </a:ext>
            </a:extLst>
          </p:cNvPr>
          <p:cNvSpPr txBox="1"/>
          <p:nvPr/>
        </p:nvSpPr>
        <p:spPr>
          <a:xfrm>
            <a:off x="838200" y="93549"/>
            <a:ext cx="8403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Correlation comparison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41F4-36A4-4C59-AB15-D3FA5F4D3FDF}"/>
              </a:ext>
            </a:extLst>
          </p:cNvPr>
          <p:cNvSpPr txBox="1"/>
          <p:nvPr/>
        </p:nvSpPr>
        <p:spPr>
          <a:xfrm>
            <a:off x="2087132" y="2219980"/>
            <a:ext cx="2214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Page-Rank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E9C1B-2F08-4E94-9441-817971F75B63}"/>
              </a:ext>
            </a:extLst>
          </p:cNvPr>
          <p:cNvSpPr txBox="1"/>
          <p:nvPr/>
        </p:nvSpPr>
        <p:spPr>
          <a:xfrm>
            <a:off x="2506646" y="1283323"/>
            <a:ext cx="7178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Pearson correlation coefficient</a:t>
            </a:r>
            <a:endParaRPr lang="ru-RU" sz="3600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1F0D310-0E7C-4675-9C00-CB9DF9730AA5}"/>
              </a:ext>
            </a:extLst>
          </p:cNvPr>
          <p:cNvCxnSpPr>
            <a:cxnSpLocks/>
          </p:cNvCxnSpPr>
          <p:nvPr/>
        </p:nvCxnSpPr>
        <p:spPr>
          <a:xfrm flipH="1">
            <a:off x="6095999" y="2140433"/>
            <a:ext cx="1" cy="4429043"/>
          </a:xfrm>
          <a:prstGeom prst="line">
            <a:avLst/>
          </a:prstGeom>
          <a:ln>
            <a:solidFill>
              <a:srgbClr val="AAC0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EA7F7C9-998C-4D76-A61D-61CD0E7D9E90}"/>
              </a:ext>
            </a:extLst>
          </p:cNvPr>
          <p:cNvCxnSpPr>
            <a:cxnSpLocks/>
          </p:cNvCxnSpPr>
          <p:nvPr/>
        </p:nvCxnSpPr>
        <p:spPr>
          <a:xfrm>
            <a:off x="292963" y="2743200"/>
            <a:ext cx="11647503" cy="0"/>
          </a:xfrm>
          <a:prstGeom prst="line">
            <a:avLst/>
          </a:prstGeom>
          <a:ln>
            <a:solidFill>
              <a:srgbClr val="AAC0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1C2F33-0901-45F5-B80B-24B3F941E971}"/>
              </a:ext>
            </a:extLst>
          </p:cNvPr>
          <p:cNvSpPr txBox="1"/>
          <p:nvPr/>
        </p:nvSpPr>
        <p:spPr>
          <a:xfrm>
            <a:off x="1472215" y="2976635"/>
            <a:ext cx="34445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Degree centrality: 0.87</a:t>
            </a:r>
          </a:p>
          <a:p>
            <a:r>
              <a:rPr lang="en-US" dirty="0">
                <a:latin typeface="Century Gothic" panose="020B0502020202020204" pitchFamily="34" charset="0"/>
              </a:rPr>
              <a:t>Closeness centrality: 0.53</a:t>
            </a:r>
          </a:p>
          <a:p>
            <a:r>
              <a:rPr lang="en-US" dirty="0">
                <a:latin typeface="Century Gothic" panose="020B0502020202020204" pitchFamily="34" charset="0"/>
              </a:rPr>
              <a:t>Betweenness centrality: 0.44</a:t>
            </a:r>
          </a:p>
          <a:p>
            <a:r>
              <a:rPr lang="en-US" dirty="0">
                <a:latin typeface="Century Gothic" panose="020B0502020202020204" pitchFamily="34" charset="0"/>
              </a:rPr>
              <a:t>Katz centrality: 0.7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599C15-E57E-4E46-A683-7DB1353F0F3D}"/>
              </a:ext>
            </a:extLst>
          </p:cNvPr>
          <p:cNvSpPr txBox="1"/>
          <p:nvPr/>
        </p:nvSpPr>
        <p:spPr>
          <a:xfrm>
            <a:off x="8133928" y="2219980"/>
            <a:ext cx="2214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HITS</a:t>
            </a:r>
            <a:endParaRPr lang="ru-RU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E87B7-A7DF-44D9-9AC9-044186E205AC}"/>
              </a:ext>
            </a:extLst>
          </p:cNvPr>
          <p:cNvSpPr txBox="1"/>
          <p:nvPr/>
        </p:nvSpPr>
        <p:spPr>
          <a:xfrm>
            <a:off x="7568482" y="3061337"/>
            <a:ext cx="33455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Degree centrality: 0.88</a:t>
            </a:r>
          </a:p>
          <a:p>
            <a:r>
              <a:rPr lang="en-US" dirty="0">
                <a:latin typeface="Century Gothic" panose="020B0502020202020204" pitchFamily="34" charset="0"/>
              </a:rPr>
              <a:t>Closeness centrality: 0.67</a:t>
            </a:r>
          </a:p>
          <a:p>
            <a:r>
              <a:rPr lang="en-US" dirty="0">
                <a:latin typeface="Century Gothic" panose="020B0502020202020204" pitchFamily="34" charset="0"/>
              </a:rPr>
              <a:t>Betweenness centrality: 0.16</a:t>
            </a:r>
          </a:p>
          <a:p>
            <a:r>
              <a:rPr lang="en-US" dirty="0">
                <a:latin typeface="Century Gothic" panose="020B0502020202020204" pitchFamily="34" charset="0"/>
              </a:rPr>
              <a:t>Katz centrality: 0.99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EDEF10-860F-4FEF-AB8A-5A3A833919BF}"/>
              </a:ext>
            </a:extLst>
          </p:cNvPr>
          <p:cNvSpPr txBox="1"/>
          <p:nvPr/>
        </p:nvSpPr>
        <p:spPr>
          <a:xfrm>
            <a:off x="1366605" y="4730961"/>
            <a:ext cx="3673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entury Gothic" panose="020B0502020202020204" pitchFamily="34" charset="0"/>
              </a:rPr>
              <a:t>Page-Rank is mostly correlated with degree centrality and they have quite similar top-10 nodes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5A23B-2A2E-47BB-80BB-129F5DDE079D}"/>
              </a:ext>
            </a:extLst>
          </p:cNvPr>
          <p:cNvSpPr txBox="1"/>
          <p:nvPr/>
        </p:nvSpPr>
        <p:spPr>
          <a:xfrm>
            <a:off x="7339981" y="4730961"/>
            <a:ext cx="3802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entury Gothic" panose="020B0502020202020204" pitchFamily="34" charset="0"/>
              </a:rPr>
              <a:t>HITS is almost linearly dependent on Katz centrality and they have almost equivalent top-10 nodes. 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3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A17DE1F-C4EC-44A4-9FA9-250590BB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14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1F948F2-1A2B-4DC8-BB80-F20E479B8831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66EFC3-D84B-4116-A0E0-DA7D2063EC03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1045D-A483-4171-8A81-47BBD48844A1}"/>
              </a:ext>
            </a:extLst>
          </p:cNvPr>
          <p:cNvSpPr txBox="1"/>
          <p:nvPr/>
        </p:nvSpPr>
        <p:spPr>
          <a:xfrm>
            <a:off x="838200" y="93549"/>
            <a:ext cx="8403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ssortativ</a:t>
            </a:r>
            <a:r>
              <a:rPr lang="en-US" sz="4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ity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7BADA4-C604-49E7-BD7D-DB13778A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7" y="3177063"/>
            <a:ext cx="5776332" cy="10269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C55401-0F28-4ABF-B77B-56F16DEDB0B0}"/>
              </a:ext>
            </a:extLst>
          </p:cNvPr>
          <p:cNvSpPr txBox="1"/>
          <p:nvPr/>
        </p:nvSpPr>
        <p:spPr>
          <a:xfrm>
            <a:off x="6186563" y="1545236"/>
            <a:ext cx="53777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entury Gothic" panose="020B0502020202020204" pitchFamily="34" charset="0"/>
              </a:rPr>
              <a:t>My graph is non-assortative by sex attribute but tends to be assortative by city and education attributes. Not everyone specify city and university in their VK profiles. So I think my graph could be more assortative by city and education if there was no missing attributes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8205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2292E62-B0F6-4252-8A0C-91B48E4F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15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6F9FB7-125B-4AA9-978B-C1572608BDBE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3E6AB4-CE0C-4937-896F-0F3E133B9FD2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24AD2-A413-411B-94A0-0ED110220742}"/>
              </a:ext>
            </a:extLst>
          </p:cNvPr>
          <p:cNvSpPr txBox="1"/>
          <p:nvPr/>
        </p:nvSpPr>
        <p:spPr>
          <a:xfrm>
            <a:off x="838200" y="93549"/>
            <a:ext cx="11066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Node structural similarity</a:t>
            </a:r>
          </a:p>
          <a:p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2A2CCE-AF4D-4F2B-A3BC-0172A782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665"/>
            <a:ext cx="6096000" cy="5767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2355D4-A33C-44BB-989A-08E9C280BCF7}"/>
              </a:ext>
            </a:extLst>
          </p:cNvPr>
          <p:cNvSpPr txBox="1"/>
          <p:nvPr/>
        </p:nvSpPr>
        <p:spPr>
          <a:xfrm>
            <a:off x="6530109" y="1927172"/>
            <a:ext cx="50061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entury Gothic" panose="020B0502020202020204" pitchFamily="34" charset="0"/>
              </a:rPr>
              <a:t>My graph has a lot of structurally similar nodes. That is why my friends are well separated into communities, which do not intersect and majority of friends from one community know each other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3023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3CBFF0D-1081-4E5C-B922-90DE0185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16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0648956-973D-45E8-AB72-514EF7ABF7B5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C650E91-8D38-486E-8A73-8D110B857D7C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6F600-856C-45B5-BB28-F7959032BCCF}"/>
              </a:ext>
            </a:extLst>
          </p:cNvPr>
          <p:cNvSpPr txBox="1"/>
          <p:nvPr/>
        </p:nvSpPr>
        <p:spPr>
          <a:xfrm>
            <a:off x="838200" y="93549"/>
            <a:ext cx="11066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Clique search</a:t>
            </a:r>
          </a:p>
          <a:p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C4F289-94B3-48E7-96DD-8394EC3D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13"/>
          <a:stretch/>
        </p:blipFill>
        <p:spPr>
          <a:xfrm>
            <a:off x="165372" y="1534708"/>
            <a:ext cx="5225320" cy="48216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9C91EA-F388-4D99-AE86-B44D41B89F35}"/>
              </a:ext>
            </a:extLst>
          </p:cNvPr>
          <p:cNvSpPr txBox="1"/>
          <p:nvPr/>
        </p:nvSpPr>
        <p:spPr>
          <a:xfrm>
            <a:off x="5708675" y="2288852"/>
            <a:ext cx="58038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Number of cliques: 509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Number of cliques of maximal size: 10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Maximal size: 12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All cliques of maximal size are networks of my groupmates from RUDN</a:t>
            </a:r>
            <a:endParaRPr lang="ru-RU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26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21C39B9-1B0E-42A5-BF37-4B83362C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17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7D8F53-5D1C-4C8C-A206-67045C97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1" y="994588"/>
            <a:ext cx="5018839" cy="499310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2FACC6C-4178-4C1E-87F0-6A0AAFCDB8C8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3010E4-A919-481D-850F-9B9D342B63C6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8E675-CAB0-4911-8F1D-9AFFEEE4A949}"/>
              </a:ext>
            </a:extLst>
          </p:cNvPr>
          <p:cNvSpPr txBox="1"/>
          <p:nvPr/>
        </p:nvSpPr>
        <p:spPr>
          <a:xfrm>
            <a:off x="838200" y="93549"/>
            <a:ext cx="11066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Communities</a:t>
            </a:r>
            <a:endParaRPr lang="en-US" sz="4800" i="0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8F3B5-BC39-42C2-87BD-4FCC849FFA0F}"/>
              </a:ext>
            </a:extLst>
          </p:cNvPr>
          <p:cNvSpPr txBox="1"/>
          <p:nvPr/>
        </p:nvSpPr>
        <p:spPr>
          <a:xfrm>
            <a:off x="3758502" y="1756758"/>
            <a:ext cx="71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entury Gothic" panose="020B0502020202020204" pitchFamily="34" charset="0"/>
              </a:rPr>
              <a:t>HSE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17B4-D793-4FF1-85D7-78253752AD6B}"/>
              </a:ext>
            </a:extLst>
          </p:cNvPr>
          <p:cNvSpPr txBox="1"/>
          <p:nvPr/>
        </p:nvSpPr>
        <p:spPr>
          <a:xfrm>
            <a:off x="528510" y="2793371"/>
            <a:ext cx="812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6539C7"/>
                </a:solidFill>
                <a:latin typeface="Century Gothic" panose="020B0502020202020204" pitchFamily="34" charset="0"/>
              </a:rPr>
              <a:t>RUDN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6539C7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90A53-61D3-4BB5-B494-72E6C464B9FC}"/>
              </a:ext>
            </a:extLst>
          </p:cNvPr>
          <p:cNvSpPr txBox="1"/>
          <p:nvPr/>
        </p:nvSpPr>
        <p:spPr>
          <a:xfrm>
            <a:off x="1107037" y="4944289"/>
            <a:ext cx="101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2AD69D"/>
                </a:solidFill>
                <a:latin typeface="Century Gothic" panose="020B0502020202020204" pitchFamily="34" charset="0"/>
              </a:rPr>
              <a:t>Lipetsk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2AD69D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4D0790-EE39-402C-8910-2DC3AFC8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45" y="1024679"/>
            <a:ext cx="5018839" cy="49839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CFC14B-5EC3-48D6-B41E-3C2F485976C7}"/>
              </a:ext>
            </a:extLst>
          </p:cNvPr>
          <p:cNvSpPr txBox="1"/>
          <p:nvPr/>
        </p:nvSpPr>
        <p:spPr>
          <a:xfrm>
            <a:off x="9850063" y="1854319"/>
            <a:ext cx="71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Century Gothic" panose="020B0502020202020204" pitchFamily="34" charset="0"/>
              </a:rPr>
              <a:t>HSE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D4588-24B8-4C5A-B1A6-ACE81EAAC3E0}"/>
              </a:ext>
            </a:extLst>
          </p:cNvPr>
          <p:cNvSpPr txBox="1"/>
          <p:nvPr/>
        </p:nvSpPr>
        <p:spPr>
          <a:xfrm>
            <a:off x="6318796" y="2158053"/>
            <a:ext cx="2230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6539C7"/>
                </a:solidFill>
                <a:latin typeface="Century Gothic" panose="020B0502020202020204" pitchFamily="34" charset="0"/>
              </a:rPr>
              <a:t>RUDN, Engineering academy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6539C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6759DD-5C2F-42D7-9456-26985147C58A}"/>
              </a:ext>
            </a:extLst>
          </p:cNvPr>
          <p:cNvSpPr txBox="1"/>
          <p:nvPr/>
        </p:nvSpPr>
        <p:spPr>
          <a:xfrm>
            <a:off x="7072062" y="5128955"/>
            <a:ext cx="101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39C1C1"/>
                </a:solidFill>
                <a:latin typeface="Century Gothic" panose="020B0502020202020204" pitchFamily="34" charset="0"/>
              </a:rPr>
              <a:t>Lipetsk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39C1C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DAE9F5-7816-4988-A136-1954BEB83E8D}"/>
              </a:ext>
            </a:extLst>
          </p:cNvPr>
          <p:cNvSpPr txBox="1"/>
          <p:nvPr/>
        </p:nvSpPr>
        <p:spPr>
          <a:xfrm>
            <a:off x="10207985" y="3512771"/>
            <a:ext cx="1408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entury Gothic" panose="020B0502020202020204" pitchFamily="34" charset="0"/>
              </a:rPr>
              <a:t>RUDN, Law Faculty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42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9494182-4D47-404F-8D15-C82EC07D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18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9BC513-AAEE-47F3-A972-D8049506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7" y="1367285"/>
            <a:ext cx="5083679" cy="373432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9C58F7-6898-4624-B7B8-0888D50FE91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D3A7BF-2B90-4B38-A217-D52AA7BA69C4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C95B9-60B7-420F-B932-D0AADBE06961}"/>
              </a:ext>
            </a:extLst>
          </p:cNvPr>
          <p:cNvSpPr txBox="1"/>
          <p:nvPr/>
        </p:nvSpPr>
        <p:spPr>
          <a:xfrm>
            <a:off x="838200" y="93549"/>
            <a:ext cx="11066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Communities</a:t>
            </a:r>
            <a:endParaRPr lang="en-US" sz="4800" i="0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B7751-592D-42F2-8166-47C5AE905F21}"/>
              </a:ext>
            </a:extLst>
          </p:cNvPr>
          <p:cNvSpPr txBox="1"/>
          <p:nvPr/>
        </p:nvSpPr>
        <p:spPr>
          <a:xfrm>
            <a:off x="3807140" y="1842690"/>
            <a:ext cx="71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entury Gothic" panose="020B0502020202020204" pitchFamily="34" charset="0"/>
              </a:rPr>
              <a:t>HSE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1EA80-04EE-45E9-A143-533DB2792306}"/>
              </a:ext>
            </a:extLst>
          </p:cNvPr>
          <p:cNvSpPr txBox="1"/>
          <p:nvPr/>
        </p:nvSpPr>
        <p:spPr>
          <a:xfrm>
            <a:off x="432191" y="2686367"/>
            <a:ext cx="812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6539C7"/>
                </a:solidFill>
                <a:latin typeface="Century Gothic" panose="020B0502020202020204" pitchFamily="34" charset="0"/>
              </a:rPr>
              <a:t>RUDN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6539C7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88EBD-E9E4-4A49-BD75-6441B388D80C}"/>
              </a:ext>
            </a:extLst>
          </p:cNvPr>
          <p:cNvSpPr txBox="1"/>
          <p:nvPr/>
        </p:nvSpPr>
        <p:spPr>
          <a:xfrm>
            <a:off x="931939" y="4535728"/>
            <a:ext cx="101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2AD69D"/>
                </a:solidFill>
                <a:latin typeface="Century Gothic" panose="020B0502020202020204" pitchFamily="34" charset="0"/>
              </a:rPr>
              <a:t>Lipetsk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2AD69D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73DF0EC-0921-42B3-85BF-C7547142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262" y="1367285"/>
            <a:ext cx="5690722" cy="41482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2D38E7-3BD5-414B-BE24-688AF3644E60}"/>
              </a:ext>
            </a:extLst>
          </p:cNvPr>
          <p:cNvSpPr txBox="1"/>
          <p:nvPr/>
        </p:nvSpPr>
        <p:spPr>
          <a:xfrm>
            <a:off x="6420154" y="4829082"/>
            <a:ext cx="97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6539C7"/>
                </a:solidFill>
                <a:latin typeface="Century Gothic" panose="020B0502020202020204" pitchFamily="34" charset="0"/>
              </a:rPr>
              <a:t>Lipetsk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6539C7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D4DE5-59FB-47BA-A86D-6753388A4B6E}"/>
              </a:ext>
            </a:extLst>
          </p:cNvPr>
          <p:cNvSpPr txBox="1"/>
          <p:nvPr/>
        </p:nvSpPr>
        <p:spPr>
          <a:xfrm>
            <a:off x="8491642" y="5300110"/>
            <a:ext cx="1770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2C7EF7"/>
                </a:solidFill>
                <a:latin typeface="Century Gothic" panose="020B0502020202020204" pitchFamily="34" charset="0"/>
              </a:rPr>
              <a:t>Music school chorus lessons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2C7EF7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948E2A-270A-41DA-A5EC-1FA9BC205DA6}"/>
              </a:ext>
            </a:extLst>
          </p:cNvPr>
          <p:cNvSpPr txBox="1"/>
          <p:nvPr/>
        </p:nvSpPr>
        <p:spPr>
          <a:xfrm>
            <a:off x="10421056" y="4182751"/>
            <a:ext cx="1770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2ADDDD"/>
                </a:solidFill>
                <a:latin typeface="Century Gothic" panose="020B0502020202020204" pitchFamily="34" charset="0"/>
              </a:rPr>
              <a:t>Music school spec. lessons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2ADDD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DB5D3-6DBC-4400-9DAB-BFE83BB7D1E4}"/>
              </a:ext>
            </a:extLst>
          </p:cNvPr>
          <p:cNvSpPr txBox="1"/>
          <p:nvPr/>
        </p:nvSpPr>
        <p:spPr>
          <a:xfrm>
            <a:off x="10020262" y="3566980"/>
            <a:ext cx="1770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81FFB4"/>
                </a:solidFill>
                <a:latin typeface="Century Gothic" panose="020B0502020202020204" pitchFamily="34" charset="0"/>
              </a:rPr>
              <a:t>RUDN, Law Institute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81FFB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1ECEBC-E09C-40F1-8202-BB6F6C5F3BCF}"/>
              </a:ext>
            </a:extLst>
          </p:cNvPr>
          <p:cNvSpPr txBox="1"/>
          <p:nvPr/>
        </p:nvSpPr>
        <p:spPr>
          <a:xfrm>
            <a:off x="6020599" y="1936239"/>
            <a:ext cx="1770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C9D279"/>
                </a:solidFill>
                <a:latin typeface="Century Gothic" panose="020B0502020202020204" pitchFamily="34" charset="0"/>
              </a:rPr>
              <a:t>RUDN, Engineering academy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C9D279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029B79-FA5D-474D-9176-775DE53004B9}"/>
              </a:ext>
            </a:extLst>
          </p:cNvPr>
          <p:cNvSpPr txBox="1"/>
          <p:nvPr/>
        </p:nvSpPr>
        <p:spPr>
          <a:xfrm>
            <a:off x="4962472" y="3405806"/>
            <a:ext cx="1770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entury Gothic" panose="020B0502020202020204" pitchFamily="34" charset="0"/>
              </a:rPr>
              <a:t>RUDN, ICT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9D6E2-EBCE-44CE-B00C-A3E78B05E22E}"/>
              </a:ext>
            </a:extLst>
          </p:cNvPr>
          <p:cNvSpPr txBox="1"/>
          <p:nvPr/>
        </p:nvSpPr>
        <p:spPr>
          <a:xfrm>
            <a:off x="9253899" y="1809884"/>
            <a:ext cx="76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7E41"/>
                </a:solidFill>
                <a:latin typeface="Century Gothic" panose="020B0502020202020204" pitchFamily="34" charset="0"/>
              </a:rPr>
              <a:t>HSE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FF7E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8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FEFB5C4-55CB-4DE8-8A14-427B0877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19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351D4E-48A7-4CE3-920F-BAEC93529332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778ACFA-5130-424D-89BE-8E109AE28E41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661FD-F97D-4605-8E82-A159F2B8C355}"/>
              </a:ext>
            </a:extLst>
          </p:cNvPr>
          <p:cNvSpPr txBox="1"/>
          <p:nvPr/>
        </p:nvSpPr>
        <p:spPr>
          <a:xfrm>
            <a:off x="838200" y="93549"/>
            <a:ext cx="11066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Communities</a:t>
            </a:r>
            <a:endParaRPr lang="en-US" sz="4800" i="0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B1A3D0B2-6F42-4889-B227-E945A408C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91" y="1205765"/>
            <a:ext cx="4843509" cy="505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127050-7E1C-42FC-957B-96EA1BE36D18}"/>
              </a:ext>
            </a:extLst>
          </p:cNvPr>
          <p:cNvSpPr txBox="1"/>
          <p:nvPr/>
        </p:nvSpPr>
        <p:spPr>
          <a:xfrm>
            <a:off x="4561742" y="1929654"/>
            <a:ext cx="71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81FFB4"/>
                </a:solidFill>
                <a:latin typeface="Century Gothic" panose="020B0502020202020204" pitchFamily="34" charset="0"/>
              </a:rPr>
              <a:t>HSE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81FFB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A48D6-90CD-42FD-B520-688ED6D8AD39}"/>
              </a:ext>
            </a:extLst>
          </p:cNvPr>
          <p:cNvSpPr txBox="1"/>
          <p:nvPr/>
        </p:nvSpPr>
        <p:spPr>
          <a:xfrm>
            <a:off x="3560044" y="2838735"/>
            <a:ext cx="80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8000FF"/>
                </a:solidFill>
                <a:latin typeface="Century Gothic" panose="020B0502020202020204" pitchFamily="34" charset="0"/>
              </a:rPr>
              <a:t>RUDN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8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19EEC-007C-45E2-9FD6-52D47151E896}"/>
              </a:ext>
            </a:extLst>
          </p:cNvPr>
          <p:cNvSpPr txBox="1"/>
          <p:nvPr/>
        </p:nvSpPr>
        <p:spPr>
          <a:xfrm>
            <a:off x="4157857" y="5175042"/>
            <a:ext cx="937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entury Gothic" panose="020B0502020202020204" pitchFamily="34" charset="0"/>
              </a:rPr>
              <a:t>Lipetsk</a:t>
            </a:r>
            <a:endParaRPr lang="ru-RU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78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EABEFD1-A541-42EA-8B34-0542BB3D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2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17891D5-73B2-4D8A-AD7A-1784CB97E2C4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05D2BC-6667-434C-B3FD-4F3BC1A4D199}"/>
              </a:ext>
            </a:extLst>
          </p:cNvPr>
          <p:cNvSpPr/>
          <p:nvPr/>
        </p:nvSpPr>
        <p:spPr>
          <a:xfrm>
            <a:off x="0" y="911560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3586D-3F67-4164-8604-876F29C18E06}"/>
              </a:ext>
            </a:extLst>
          </p:cNvPr>
          <p:cNvSpPr txBox="1"/>
          <p:nvPr/>
        </p:nvSpPr>
        <p:spPr>
          <a:xfrm>
            <a:off x="838200" y="93549"/>
            <a:ext cx="55790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Network summary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150C3-F212-4343-B85F-86A046FC3D13}"/>
              </a:ext>
            </a:extLst>
          </p:cNvPr>
          <p:cNvSpPr txBox="1"/>
          <p:nvPr/>
        </p:nvSpPr>
        <p:spPr>
          <a:xfrm>
            <a:off x="838200" y="1224766"/>
            <a:ext cx="8089769" cy="556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Number of nodes: 167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Number of edges: 1100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Number of connected components: 10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Radius: 5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Diameter: 9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Average clustering coefficient: 0.56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Average path length (largest cc): 3.49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ru-RU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07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9D71EC-D48D-4A5B-8F38-1A8671D1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20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A4819C-9571-43F0-9FBB-5C5A6A51E845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AF7B50-D779-4F65-865C-B9E5B6C20754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48DF-8659-45CC-AB3E-EF77BDFE8DA5}"/>
              </a:ext>
            </a:extLst>
          </p:cNvPr>
          <p:cNvSpPr txBox="1"/>
          <p:nvPr/>
        </p:nvSpPr>
        <p:spPr>
          <a:xfrm>
            <a:off x="838200" y="93549"/>
            <a:ext cx="11066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Communities</a:t>
            </a:r>
            <a:endParaRPr lang="en-US" sz="4800" i="0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1510" name="Picture 6">
            <a:extLst>
              <a:ext uri="{FF2B5EF4-FFF2-40B4-BE49-F238E27FC236}">
                <a16:creationId xmlns:a16="http://schemas.microsoft.com/office/drawing/2014/main" id="{668408DE-5F73-4C16-87D7-2C2311A36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968119"/>
            <a:ext cx="5448300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D4400-CE79-401B-9ADA-0BAA841F21E6}"/>
              </a:ext>
            </a:extLst>
          </p:cNvPr>
          <p:cNvSpPr txBox="1"/>
          <p:nvPr/>
        </p:nvSpPr>
        <p:spPr>
          <a:xfrm>
            <a:off x="5077308" y="1936239"/>
            <a:ext cx="715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entury Gothic" panose="020B0502020202020204" pitchFamily="34" charset="0"/>
              </a:rPr>
              <a:t>HSE</a:t>
            </a:r>
            <a:endParaRPr lang="ru-RU" sz="16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E3BE3-9670-448D-B799-10B7DA420CC6}"/>
              </a:ext>
            </a:extLst>
          </p:cNvPr>
          <p:cNvSpPr txBox="1"/>
          <p:nvPr/>
        </p:nvSpPr>
        <p:spPr>
          <a:xfrm>
            <a:off x="4369909" y="5946441"/>
            <a:ext cx="14232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n>
                  <a:solidFill>
                    <a:schemeClr val="tx1"/>
                  </a:solidFill>
                </a:ln>
                <a:solidFill>
                  <a:srgbClr val="8000FF"/>
                </a:solidFill>
                <a:latin typeface="Century Gothic" panose="020B0502020202020204" pitchFamily="34" charset="0"/>
              </a:rPr>
              <a:t>Lipetsk, my school</a:t>
            </a:r>
            <a:endParaRPr lang="ru-RU" sz="1600" b="1" dirty="0">
              <a:ln>
                <a:solidFill>
                  <a:schemeClr val="tx1"/>
                </a:solidFill>
              </a:ln>
              <a:solidFill>
                <a:srgbClr val="8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7CC74-1CA0-4BBB-9694-CC99E6586FF4}"/>
              </a:ext>
            </a:extLst>
          </p:cNvPr>
          <p:cNvSpPr txBox="1"/>
          <p:nvPr/>
        </p:nvSpPr>
        <p:spPr>
          <a:xfrm>
            <a:off x="3431507" y="4552430"/>
            <a:ext cx="16831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n>
                  <a:solidFill>
                    <a:schemeClr val="tx1"/>
                  </a:solidFill>
                </a:ln>
                <a:solidFill>
                  <a:srgbClr val="4856FB"/>
                </a:solidFill>
                <a:latin typeface="Century Gothic" panose="020B0502020202020204" pitchFamily="34" charset="0"/>
              </a:rPr>
              <a:t> RUDN, </a:t>
            </a:r>
            <a:r>
              <a:rPr lang="en-US" sz="1600" b="1" dirty="0" err="1">
                <a:ln>
                  <a:solidFill>
                    <a:schemeClr val="tx1"/>
                  </a:solidFill>
                </a:ln>
                <a:solidFill>
                  <a:srgbClr val="4856FB"/>
                </a:solidFill>
                <a:latin typeface="Century Gothic" panose="020B0502020202020204" pitchFamily="34" charset="0"/>
              </a:rPr>
              <a:t>HBaTI</a:t>
            </a:r>
            <a:endParaRPr lang="ru-RU" sz="1600" b="1" dirty="0">
              <a:ln>
                <a:solidFill>
                  <a:schemeClr val="tx1"/>
                </a:solidFill>
              </a:ln>
              <a:solidFill>
                <a:srgbClr val="4856F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6DCB2-E1DC-48D9-879B-1D5DF29AF5BB}"/>
              </a:ext>
            </a:extLst>
          </p:cNvPr>
          <p:cNvSpPr txBox="1"/>
          <p:nvPr/>
        </p:nvSpPr>
        <p:spPr>
          <a:xfrm>
            <a:off x="3431507" y="2481219"/>
            <a:ext cx="15754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n>
                  <a:solidFill>
                    <a:schemeClr val="tx1"/>
                  </a:solidFill>
                </a:ln>
                <a:solidFill>
                  <a:srgbClr val="10A2F0"/>
                </a:solidFill>
                <a:latin typeface="Century Gothic" panose="020B0502020202020204" pitchFamily="34" charset="0"/>
              </a:rPr>
              <a:t>RUDN, Engineering academy</a:t>
            </a:r>
            <a:endParaRPr lang="ru-RU" sz="1600" b="1" dirty="0">
              <a:ln>
                <a:solidFill>
                  <a:schemeClr val="tx1"/>
                </a:solidFill>
              </a:ln>
              <a:solidFill>
                <a:srgbClr val="10A2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CAD634-1B99-4086-8493-4A2E5A846A94}"/>
              </a:ext>
            </a:extLst>
          </p:cNvPr>
          <p:cNvSpPr txBox="1"/>
          <p:nvPr/>
        </p:nvSpPr>
        <p:spPr>
          <a:xfrm>
            <a:off x="5678061" y="6033184"/>
            <a:ext cx="17704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n>
                  <a:solidFill>
                    <a:schemeClr val="tx1"/>
                  </a:solidFill>
                </a:ln>
                <a:solidFill>
                  <a:srgbClr val="2ADDDD"/>
                </a:solidFill>
                <a:latin typeface="Century Gothic" panose="020B0502020202020204" pitchFamily="34" charset="0"/>
              </a:rPr>
              <a:t>Music school chorus lessons</a:t>
            </a:r>
            <a:endParaRPr lang="ru-RU" sz="1600" b="1" dirty="0">
              <a:ln>
                <a:solidFill>
                  <a:schemeClr val="tx1"/>
                </a:solidFill>
              </a:ln>
              <a:solidFill>
                <a:srgbClr val="2ADDD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FC7FB1-6F26-4EA0-A8EA-A49F3DAF4D30}"/>
              </a:ext>
            </a:extLst>
          </p:cNvPr>
          <p:cNvSpPr txBox="1"/>
          <p:nvPr/>
        </p:nvSpPr>
        <p:spPr>
          <a:xfrm>
            <a:off x="7802143" y="4976944"/>
            <a:ext cx="1770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n>
                  <a:solidFill>
                    <a:schemeClr val="tx1"/>
                  </a:solidFill>
                </a:ln>
                <a:solidFill>
                  <a:srgbClr val="62FBC4"/>
                </a:solidFill>
                <a:latin typeface="Century Gothic" panose="020B0502020202020204" pitchFamily="34" charset="0"/>
              </a:rPr>
              <a:t>Music school spec. lessons</a:t>
            </a:r>
            <a:endParaRPr lang="ru-RU" sz="1600" b="1" dirty="0">
              <a:ln>
                <a:solidFill>
                  <a:schemeClr val="tx1"/>
                </a:solidFill>
              </a:ln>
              <a:solidFill>
                <a:srgbClr val="62FB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A3691D-A536-46B9-AF31-C05D2491FCE0}"/>
              </a:ext>
            </a:extLst>
          </p:cNvPr>
          <p:cNvSpPr txBox="1"/>
          <p:nvPr/>
        </p:nvSpPr>
        <p:spPr>
          <a:xfrm>
            <a:off x="8211256" y="3674606"/>
            <a:ext cx="1770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n>
                  <a:solidFill>
                    <a:schemeClr val="tx1"/>
                  </a:solidFill>
                </a:ln>
                <a:solidFill>
                  <a:srgbClr val="8CE193"/>
                </a:solidFill>
                <a:latin typeface="Century Gothic" panose="020B0502020202020204" pitchFamily="34" charset="0"/>
              </a:rPr>
              <a:t>RUDN student dormitory</a:t>
            </a:r>
            <a:endParaRPr lang="ru-RU" sz="1600" b="1" dirty="0">
              <a:ln>
                <a:solidFill>
                  <a:schemeClr val="tx1"/>
                </a:solidFill>
              </a:ln>
              <a:solidFill>
                <a:srgbClr val="8CE19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81309-86C9-482F-AA3E-551119ACD6D3}"/>
              </a:ext>
            </a:extLst>
          </p:cNvPr>
          <p:cNvSpPr txBox="1"/>
          <p:nvPr/>
        </p:nvSpPr>
        <p:spPr>
          <a:xfrm>
            <a:off x="7367974" y="5679835"/>
            <a:ext cx="31911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n>
                  <a:solidFill>
                    <a:schemeClr val="tx1"/>
                  </a:solidFill>
                </a:ln>
                <a:solidFill>
                  <a:srgbClr val="D4DD80"/>
                </a:solidFill>
                <a:latin typeface="Century Gothic" panose="020B0502020202020204" pitchFamily="34" charset="0"/>
              </a:rPr>
              <a:t>Another group from music school spec. lessons</a:t>
            </a:r>
            <a:endParaRPr lang="ru-RU" sz="1600" b="1" dirty="0">
              <a:ln>
                <a:solidFill>
                  <a:schemeClr val="tx1"/>
                </a:solidFill>
              </a:ln>
              <a:solidFill>
                <a:srgbClr val="D4DD80"/>
              </a:solidFill>
            </a:endParaRPr>
          </a:p>
          <a:p>
            <a:r>
              <a:rPr lang="en-US" sz="1600" b="1" dirty="0">
                <a:ln>
                  <a:solidFill>
                    <a:schemeClr val="tx1"/>
                  </a:solidFill>
                </a:ln>
                <a:solidFill>
                  <a:srgbClr val="D4DD80"/>
                </a:solidFill>
                <a:latin typeface="Century Gothic" panose="020B0502020202020204" pitchFamily="34" charset="0"/>
              </a:rPr>
              <a:t> </a:t>
            </a:r>
            <a:endParaRPr lang="ru-RU" sz="1600" b="1" dirty="0">
              <a:ln>
                <a:solidFill>
                  <a:schemeClr val="tx1"/>
                </a:solidFill>
              </a:ln>
              <a:solidFill>
                <a:srgbClr val="D4DD8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8E0854-7D4D-4247-95EF-80BCECB6022A}"/>
              </a:ext>
            </a:extLst>
          </p:cNvPr>
          <p:cNvSpPr txBox="1"/>
          <p:nvPr/>
        </p:nvSpPr>
        <p:spPr>
          <a:xfrm>
            <a:off x="7593888" y="4259381"/>
            <a:ext cx="1234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n>
                  <a:solidFill>
                    <a:schemeClr val="tx1"/>
                  </a:solidFill>
                </a:ln>
                <a:solidFill>
                  <a:srgbClr val="FFA959"/>
                </a:solidFill>
                <a:latin typeface="Century Gothic" panose="020B0502020202020204" pitchFamily="34" charset="0"/>
              </a:rPr>
              <a:t>RUDN, Law Institute</a:t>
            </a:r>
            <a:endParaRPr lang="ru-RU" sz="1600" b="1" dirty="0">
              <a:ln>
                <a:solidFill>
                  <a:schemeClr val="tx1"/>
                </a:solidFill>
              </a:ln>
              <a:solidFill>
                <a:srgbClr val="FFA95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58BE5A-CB8A-4C32-A163-CE713C954456}"/>
              </a:ext>
            </a:extLst>
          </p:cNvPr>
          <p:cNvSpPr txBox="1"/>
          <p:nvPr/>
        </p:nvSpPr>
        <p:spPr>
          <a:xfrm>
            <a:off x="4033757" y="5003679"/>
            <a:ext cx="12347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n>
                  <a:solidFill>
                    <a:schemeClr val="tx1"/>
                  </a:solidFill>
                </a:ln>
                <a:solidFill>
                  <a:srgbClr val="FF562C"/>
                </a:solidFill>
                <a:latin typeface="Century Gothic" panose="020B0502020202020204" pitchFamily="34" charset="0"/>
              </a:rPr>
              <a:t>Lipetsk, dance team</a:t>
            </a:r>
            <a:endParaRPr lang="ru-RU" sz="1600" b="1" dirty="0">
              <a:ln>
                <a:solidFill>
                  <a:schemeClr val="tx1"/>
                </a:solidFill>
              </a:ln>
              <a:solidFill>
                <a:srgbClr val="FF56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00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4280EC-AD5A-4AAE-B77F-8C4A67D52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1512" r="2465" b="2543"/>
          <a:stretch/>
        </p:blipFill>
        <p:spPr bwMode="auto">
          <a:xfrm>
            <a:off x="-4099561" y="-562517"/>
            <a:ext cx="11162207" cy="823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A083F-93B5-4638-875D-E14688180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76" y="2775016"/>
            <a:ext cx="8597245" cy="1029878"/>
          </a:xfrm>
          <a:solidFill>
            <a:schemeClr val="bg1">
              <a:alpha val="81000"/>
            </a:schemeClr>
          </a:solidFill>
          <a:effectLst>
            <a:softEdge rad="127000"/>
          </a:effectLst>
        </p:spPr>
        <p:txBody>
          <a:bodyPr>
            <a:normAutofit fontScale="90000"/>
          </a:bodyPr>
          <a:lstStyle/>
          <a:p>
            <a:r>
              <a:rPr lang="en-US" dirty="0">
                <a:latin typeface="Century Gothic" panose="020B0502020202020204" pitchFamily="34" charset="0"/>
                <a:ea typeface="HGMaruGothicMPRO" panose="020B0400000000000000" pitchFamily="34" charset="-128"/>
              </a:rPr>
              <a:t>Thank you for attention!</a:t>
            </a:r>
            <a:endParaRPr lang="ru-RU" dirty="0">
              <a:latin typeface="Century Gothic" panose="020B0502020202020204" pitchFamily="34" charset="0"/>
              <a:ea typeface="HGMaruGothicMPRO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485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54C99C5-8761-4E29-9072-4DFCC3AE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3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7CD9AE-06F9-4F89-AE69-30AE794FF62C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4517553-6AAF-4DBD-AC8F-19C585269F34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941B3-2CF8-4722-B5FA-60E2066D663B}"/>
              </a:ext>
            </a:extLst>
          </p:cNvPr>
          <p:cNvSpPr txBox="1"/>
          <p:nvPr/>
        </p:nvSpPr>
        <p:spPr>
          <a:xfrm>
            <a:off x="838200" y="93549"/>
            <a:ext cx="55790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Histograms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058D97-5806-4C49-8B83-6673B2EC5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41" y="1891910"/>
            <a:ext cx="8062982" cy="44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C1D7DF-0DD7-48E1-B40E-E72EBCE30D8D}"/>
              </a:ext>
            </a:extLst>
          </p:cNvPr>
          <p:cNvSpPr txBox="1"/>
          <p:nvPr/>
        </p:nvSpPr>
        <p:spPr>
          <a:xfrm>
            <a:off x="8727119" y="2554469"/>
            <a:ext cx="32399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entury Gothic" panose="020B0502020202020204" pitchFamily="34" charset="0"/>
              </a:rPr>
              <a:t>Majority of nodes have high clustering coefficients, so they to tends to cluster.</a:t>
            </a:r>
          </a:p>
          <a:p>
            <a:pPr algn="just"/>
            <a:endParaRPr lang="en-US" dirty="0">
              <a:latin typeface="Century Gothic" panose="020B0502020202020204" pitchFamily="34" charset="0"/>
            </a:endParaRPr>
          </a:p>
          <a:p>
            <a:pPr algn="just"/>
            <a:r>
              <a:rPr lang="en-US" dirty="0">
                <a:latin typeface="Century Gothic" panose="020B0502020202020204" pitchFamily="34" charset="0"/>
              </a:rPr>
              <a:t>But there are many nodes with 0 clustering coefficient and that reduce average value to 0.56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31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54C99C5-8761-4E29-9072-4DFCC3AE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4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2033A1-250A-44DE-82D9-144C6F8AB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36243"/>
            <a:ext cx="5985164" cy="35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3D5697F-FBC5-4C17-9A36-A9ACB7134D57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A05A18-787B-4F50-AF89-D361E094A0CC}"/>
              </a:ext>
            </a:extLst>
          </p:cNvPr>
          <p:cNvSpPr/>
          <p:nvPr/>
        </p:nvSpPr>
        <p:spPr>
          <a:xfrm>
            <a:off x="0" y="911561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BAEE9-31DB-4F30-A70B-388FC774209F}"/>
              </a:ext>
            </a:extLst>
          </p:cNvPr>
          <p:cNvSpPr txBox="1"/>
          <p:nvPr/>
        </p:nvSpPr>
        <p:spPr>
          <a:xfrm>
            <a:off x="838200" y="93549"/>
            <a:ext cx="55790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Histograms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0E8F6A-A02F-4086-9CF4-A43B1A88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53" y="1936243"/>
            <a:ext cx="5985165" cy="35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58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9C99B24-1E50-474B-A445-2A2683E3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5</a:t>
            </a:fld>
            <a:endParaRPr lang="ru-RU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71807D-E660-4260-888B-A9734D89C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t="2621" r="2441" b="3741"/>
          <a:stretch/>
        </p:blipFill>
        <p:spPr bwMode="auto">
          <a:xfrm>
            <a:off x="1748902" y="1131216"/>
            <a:ext cx="8207886" cy="572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249EA07-7428-4BED-87AC-87416408F547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49A98A-331C-4C6C-A53A-79D5F4773AD1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2B8D1-C7FF-4D4F-A9DE-83955AD8A300}"/>
              </a:ext>
            </a:extLst>
          </p:cNvPr>
          <p:cNvSpPr txBox="1"/>
          <p:nvPr/>
        </p:nvSpPr>
        <p:spPr>
          <a:xfrm>
            <a:off x="838200" y="93549"/>
            <a:ext cx="55790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Network layout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7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F3ADE23-DFB7-4791-A0DA-3FF5983C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8FE0E7-C9FD-413C-BDBF-6D86F690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56" y="2651164"/>
            <a:ext cx="7830643" cy="177189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7D6C8B-65B2-4F85-9978-038D54E1D942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3B3EA7-6B69-4FFF-9E07-440E980EB2AF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E9560-97F8-4745-B05C-8CF7B6061EA0}"/>
              </a:ext>
            </a:extLst>
          </p:cNvPr>
          <p:cNvSpPr txBox="1"/>
          <p:nvPr/>
        </p:nvSpPr>
        <p:spPr>
          <a:xfrm>
            <a:off x="838200" y="93549"/>
            <a:ext cx="8403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Random network models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0627-2431-44BF-94E3-7C7622B9BC51}"/>
              </a:ext>
            </a:extLst>
          </p:cNvPr>
          <p:cNvSpPr txBox="1"/>
          <p:nvPr/>
        </p:nvSpPr>
        <p:spPr>
          <a:xfrm>
            <a:off x="8392720" y="2891998"/>
            <a:ext cx="33165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entury Gothic" panose="020B0502020202020204" pitchFamily="34" charset="0"/>
              </a:rPr>
              <a:t>The closet random model is Watts-</a:t>
            </a:r>
            <a:r>
              <a:rPr lang="en-US" dirty="0" err="1">
                <a:latin typeface="Century Gothic" panose="020B0502020202020204" pitchFamily="34" charset="0"/>
              </a:rPr>
              <a:t>Strogatz</a:t>
            </a:r>
            <a:r>
              <a:rPr lang="en-US" dirty="0">
                <a:latin typeface="Century Gothic" panose="020B0502020202020204" pitchFamily="34" charset="0"/>
              </a:rPr>
              <a:t> model. It has the same number of edges, closest average path length and diameter.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8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4816A51-C2F0-4321-9F18-FBB56BB94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" t="6732" r="3399" b="4078"/>
          <a:stretch/>
        </p:blipFill>
        <p:spPr bwMode="auto">
          <a:xfrm>
            <a:off x="4178246" y="1024680"/>
            <a:ext cx="8013754" cy="583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3C124B3-A68C-4148-B7D5-916AAFD0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7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E4817C-6161-4EF0-A2E0-5C12BA179CAA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1BE9A2-1F0A-43F3-8CAA-BD41C61C2ED5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A2466-23D4-4E1D-84D6-DEA6526E46C4}"/>
              </a:ext>
            </a:extLst>
          </p:cNvPr>
          <p:cNvSpPr txBox="1"/>
          <p:nvPr/>
        </p:nvSpPr>
        <p:spPr>
          <a:xfrm>
            <a:off x="838200" y="93549"/>
            <a:ext cx="8403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Degree centrality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E7090A-2C15-4686-A4C1-C3BC17FA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4" y="2255816"/>
            <a:ext cx="4096322" cy="3410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7904E-6DF6-41BE-AA6A-CE5CAA831ABD}"/>
              </a:ext>
            </a:extLst>
          </p:cNvPr>
          <p:cNvSpPr txBox="1"/>
          <p:nvPr/>
        </p:nvSpPr>
        <p:spPr>
          <a:xfrm>
            <a:off x="901365" y="1836105"/>
            <a:ext cx="2214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Top-10 nodes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250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56668739-6DFD-44BC-B44D-4C105FB48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" t="5491" r="4141" b="3926"/>
          <a:stretch/>
        </p:blipFill>
        <p:spPr bwMode="auto">
          <a:xfrm>
            <a:off x="4632376" y="1018095"/>
            <a:ext cx="7399823" cy="583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0BF770-49BC-4F8A-88CF-E29C4472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8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EB270A7-689A-4323-B9F2-2EBB4C5E3B25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524D75-140D-4B19-A704-89F13513CF9E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56B54-9181-4BB8-820D-102258ED70FF}"/>
              </a:ext>
            </a:extLst>
          </p:cNvPr>
          <p:cNvSpPr txBox="1"/>
          <p:nvPr/>
        </p:nvSpPr>
        <p:spPr>
          <a:xfrm>
            <a:off x="838200" y="93549"/>
            <a:ext cx="8403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Closeness centrality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BA18C4-3BC6-4826-A7FD-FF2041FB85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7" t="5091"/>
          <a:stretch/>
        </p:blipFill>
        <p:spPr>
          <a:xfrm>
            <a:off x="68087" y="2352582"/>
            <a:ext cx="4336402" cy="3345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C3369D-E8CC-4885-B639-30DB18CC2DDC}"/>
              </a:ext>
            </a:extLst>
          </p:cNvPr>
          <p:cNvSpPr txBox="1"/>
          <p:nvPr/>
        </p:nvSpPr>
        <p:spPr>
          <a:xfrm>
            <a:off x="901365" y="1836105"/>
            <a:ext cx="2214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Top-10 nodes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915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9698D24-A41A-49F6-894A-2ECFC4418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6602" r="4083" b="3949"/>
          <a:stretch/>
        </p:blipFill>
        <p:spPr bwMode="auto">
          <a:xfrm>
            <a:off x="4572000" y="1097042"/>
            <a:ext cx="7504586" cy="576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00251FC-A48E-4503-B847-4A10638B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657-610C-4210-BDCF-A94220286C1F}" type="slidenum">
              <a:rPr lang="ru-RU" smtClean="0"/>
              <a:t>9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4D26E6-9C7B-4CF0-A646-AD74E14FD3C0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23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1AFF1FE-A206-4361-9A5D-554EF8176AD8}"/>
              </a:ext>
            </a:extLst>
          </p:cNvPr>
          <p:cNvSpPr/>
          <p:nvPr/>
        </p:nvSpPr>
        <p:spPr>
          <a:xfrm>
            <a:off x="0" y="911559"/>
            <a:ext cx="12192000" cy="113121"/>
          </a:xfrm>
          <a:prstGeom prst="rect">
            <a:avLst/>
          </a:prstGeom>
          <a:solidFill>
            <a:srgbClr val="3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C9D29-3BEB-4582-BE59-FEE3DF27F6FB}"/>
              </a:ext>
            </a:extLst>
          </p:cNvPr>
          <p:cNvSpPr txBox="1"/>
          <p:nvPr/>
        </p:nvSpPr>
        <p:spPr>
          <a:xfrm>
            <a:off x="838200" y="93549"/>
            <a:ext cx="8403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Betweenness centrality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64AE0-01D1-4AFB-A2A6-70A2590F0624}"/>
              </a:ext>
            </a:extLst>
          </p:cNvPr>
          <p:cNvSpPr txBox="1"/>
          <p:nvPr/>
        </p:nvSpPr>
        <p:spPr>
          <a:xfrm>
            <a:off x="901365" y="1836105"/>
            <a:ext cx="2214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Top-10 nodes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7F2DE8-7BC2-4CF0-BD4B-010DDBD6C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" r="6260"/>
          <a:stretch/>
        </p:blipFill>
        <p:spPr>
          <a:xfrm>
            <a:off x="133164" y="2272124"/>
            <a:ext cx="4438836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643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424</Words>
  <Application>Microsoft Office PowerPoint</Application>
  <PresentationFormat>Широкоэкранный</PresentationFormat>
  <Paragraphs>111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Тема Office</vt:lpstr>
      <vt:lpstr>Social network analysis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creator>Говорова Ирина Сергеевна</dc:creator>
  <cp:lastModifiedBy>Говорова Ирина Сергеевна</cp:lastModifiedBy>
  <cp:revision>23</cp:revision>
  <dcterms:created xsi:type="dcterms:W3CDTF">2021-04-02T13:18:30Z</dcterms:created>
  <dcterms:modified xsi:type="dcterms:W3CDTF">2021-04-02T18:08:45Z</dcterms:modified>
</cp:coreProperties>
</file>