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embeddedFontLst>
    <p:embeddedFont>
      <p:font typeface="Lato" panose="020B0604020202020204" charset="0"/>
      <p:regular r:id="rId18"/>
      <p:bold r:id="rId19"/>
      <p:italic r:id="rId20"/>
      <p:boldItalic r:id="rId21"/>
    </p:embeddedFont>
    <p:embeddedFont>
      <p:font typeface="Raleway" panose="020B060402020202020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730"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0835ad74c2_0_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10835ad74c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cfe8ee8bb2_2_8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cfe8ee8bb2_2_8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cfe8ee8bb2_2_8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cfe8ee8bb2_2_8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cfe8ee8bb2_2_8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cfe8ee8bb2_2_8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10835ad74c2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10835ad74c2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10835ad74c2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10835ad74c2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10835ad74c2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10835ad74c2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10835ad74c2_0_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10835ad74c2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10835ad74c2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10835ad74c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10835ad74c2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10835ad74c2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10835ad74c2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10835ad74c2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0835ad74c2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10835ad74c2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10835ad74c2_0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10835ad74c2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cfe8ee8bb2_2_8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cfe8ee8bb2_2_8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311700" y="523550"/>
            <a:ext cx="8709600" cy="219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4080"/>
              <a:t>AWAT:</a:t>
            </a:r>
            <a:endParaRPr sz="4080"/>
          </a:p>
          <a:p>
            <a:pPr marL="0" lvl="0" indent="0" algn="l" rtl="0">
              <a:spcBef>
                <a:spcPts val="0"/>
              </a:spcBef>
              <a:spcAft>
                <a:spcPts val="0"/>
              </a:spcAft>
              <a:buSzPts val="990"/>
              <a:buNone/>
            </a:pPr>
            <a:r>
              <a:rPr lang="en-GB" sz="4080"/>
              <a:t>An User Friendly Alert System</a:t>
            </a:r>
            <a:endParaRPr sz="4080"/>
          </a:p>
        </p:txBody>
      </p:sp>
      <p:sp>
        <p:nvSpPr>
          <p:cNvPr id="87" name="Google Shape;87;p13"/>
          <p:cNvSpPr txBox="1">
            <a:spLocks noGrp="1"/>
          </p:cNvSpPr>
          <p:nvPr>
            <p:ph type="subTitle" idx="1"/>
          </p:nvPr>
        </p:nvSpPr>
        <p:spPr>
          <a:xfrm>
            <a:off x="4716525" y="2034275"/>
            <a:ext cx="4115700" cy="537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b="1"/>
              <a:t>Guided By:</a:t>
            </a:r>
            <a:r>
              <a:rPr lang="en-GB"/>
              <a:t> </a:t>
            </a:r>
            <a:r>
              <a:rPr lang="en-GB" b="1">
                <a:solidFill>
                  <a:schemeClr val="accent5"/>
                </a:solidFill>
              </a:rPr>
              <a:t>Dr.Hussain Syed</a:t>
            </a:r>
            <a:endParaRPr b="1">
              <a:solidFill>
                <a:schemeClr val="accent5"/>
              </a:solidFill>
            </a:endParaRPr>
          </a:p>
        </p:txBody>
      </p:sp>
      <p:sp>
        <p:nvSpPr>
          <p:cNvPr id="88" name="Google Shape;88;p13"/>
          <p:cNvSpPr txBox="1"/>
          <p:nvPr/>
        </p:nvSpPr>
        <p:spPr>
          <a:xfrm>
            <a:off x="311700" y="3456150"/>
            <a:ext cx="7844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89" name="Google Shape;89;p13"/>
          <p:cNvSpPr txBox="1"/>
          <p:nvPr/>
        </p:nvSpPr>
        <p:spPr>
          <a:xfrm>
            <a:off x="585850" y="2720700"/>
            <a:ext cx="6205800" cy="2031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000" dirty="0"/>
              <a:t>By </a:t>
            </a:r>
            <a:endParaRPr sz="2000" dirty="0"/>
          </a:p>
          <a:p>
            <a:pPr marL="0" lvl="0" indent="0" algn="l" rtl="0">
              <a:spcBef>
                <a:spcPts val="0"/>
              </a:spcBef>
              <a:spcAft>
                <a:spcPts val="0"/>
              </a:spcAft>
              <a:buNone/>
            </a:pPr>
            <a:endParaRPr sz="2000" dirty="0"/>
          </a:p>
          <a:p>
            <a:pPr marL="0" lvl="0" indent="0" algn="l" rtl="0">
              <a:spcBef>
                <a:spcPts val="0"/>
              </a:spcBef>
              <a:spcAft>
                <a:spcPts val="0"/>
              </a:spcAft>
              <a:buNone/>
            </a:pPr>
            <a:r>
              <a:rPr lang="en-GB" sz="2000" dirty="0"/>
              <a:t>GVS SAI MADHAV		19BCN7228</a:t>
            </a:r>
            <a:endParaRPr sz="2000" dirty="0"/>
          </a:p>
          <a:p>
            <a:pPr marL="0" lvl="0" indent="0" algn="l" rtl="0">
              <a:spcBef>
                <a:spcPts val="0"/>
              </a:spcBef>
              <a:spcAft>
                <a:spcPts val="0"/>
              </a:spcAft>
              <a:buNone/>
            </a:pPr>
            <a:r>
              <a:rPr lang="en-GB" sz="2000" dirty="0"/>
              <a:t>HEMANTH RATHORE		19BCE7472</a:t>
            </a:r>
            <a:endParaRPr sz="2000" dirty="0"/>
          </a:p>
          <a:p>
            <a:pPr marL="0" lvl="0" indent="0" algn="l" rtl="0">
              <a:spcBef>
                <a:spcPts val="0"/>
              </a:spcBef>
              <a:spcAft>
                <a:spcPts val="0"/>
              </a:spcAft>
              <a:buNone/>
            </a:pPr>
            <a:r>
              <a:rPr lang="en-GB" sz="2000" dirty="0"/>
              <a:t>S REVANTH KUMAR		19BCE7333</a:t>
            </a:r>
            <a:endParaRPr sz="2000" dirty="0"/>
          </a:p>
          <a:p>
            <a:pPr marL="0" lvl="0" indent="0" algn="l" rtl="0">
              <a:spcBef>
                <a:spcPts val="0"/>
              </a:spcBef>
              <a:spcAft>
                <a:spcPts val="0"/>
              </a:spcAft>
              <a:buNone/>
            </a:pPr>
            <a:r>
              <a:rPr lang="en-GB" sz="2000" dirty="0"/>
              <a:t>ANOOHYA N			19BCE7530</a:t>
            </a:r>
            <a:endParaRPr sz="2000" dirty="0"/>
          </a:p>
        </p:txBody>
      </p:sp>
    </p:spTree>
  </p:cSld>
  <p:clrMapOvr>
    <a:masterClrMapping/>
  </p:clrMapOvr>
  <mc:AlternateContent xmlns:mc="http://schemas.openxmlformats.org/markup-compatibility/2006" xmlns:p14="http://schemas.microsoft.com/office/powerpoint/2010/main">
    <mc:Choice Requires="p14">
      <p:transition spd="slow" p14:dur="1250">
        <p:pull/>
      </p:transition>
    </mc:Choice>
    <mc:Fallback xmlns="">
      <p:transition spd="slow">
        <p:pull/>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2"/>
          <p:cNvSpPr txBox="1">
            <a:spLocks noGrp="1"/>
          </p:cNvSpPr>
          <p:nvPr>
            <p:ph type="title"/>
          </p:nvPr>
        </p:nvSpPr>
        <p:spPr>
          <a:xfrm>
            <a:off x="568725" y="58530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UI DESIGN </a:t>
            </a:r>
            <a:endParaRPr/>
          </a:p>
        </p:txBody>
      </p:sp>
      <p:sp>
        <p:nvSpPr>
          <p:cNvPr id="147" name="Google Shape;147;p22"/>
          <p:cNvSpPr txBox="1">
            <a:spLocks noGrp="1"/>
          </p:cNvSpPr>
          <p:nvPr>
            <p:ph type="body" idx="1"/>
          </p:nvPr>
        </p:nvSpPr>
        <p:spPr>
          <a:xfrm>
            <a:off x="518500" y="1345525"/>
            <a:ext cx="8583000" cy="22611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GB"/>
              <a:t>UI Design For- ToDo List, Attendance Counter, Web Browser Is Completed (You Can View it in the App Demo)</a:t>
            </a:r>
            <a:endParaRPr/>
          </a:p>
          <a:p>
            <a:pPr marL="457200" lvl="0" indent="-311150" algn="l" rtl="0">
              <a:spcBef>
                <a:spcPts val="0"/>
              </a:spcBef>
              <a:spcAft>
                <a:spcPts val="0"/>
              </a:spcAft>
              <a:buSzPts val="1300"/>
              <a:buChar char="●"/>
            </a:pPr>
            <a:r>
              <a:rPr lang="en-GB"/>
              <a:t>The Current UI Of Landing Page We Have is Temporary. Work Of That is in Progress and will be completed in next 2-3 days.</a:t>
            </a:r>
            <a:endParaRPr/>
          </a:p>
          <a:p>
            <a:pPr marL="457200" lvl="0" indent="-311150" algn="l" rtl="0">
              <a:spcBef>
                <a:spcPts val="0"/>
              </a:spcBef>
              <a:spcAft>
                <a:spcPts val="0"/>
              </a:spcAft>
              <a:buSzPts val="1300"/>
              <a:buChar char="●"/>
            </a:pPr>
            <a:r>
              <a:rPr lang="en-GB"/>
              <a:t>A Splash Design Is Being Done and it will also be implemented.</a:t>
            </a:r>
            <a:endParaRPr/>
          </a:p>
          <a:p>
            <a:pPr marL="457200" lvl="0" indent="-311150" algn="l" rtl="0">
              <a:spcBef>
                <a:spcPts val="0"/>
              </a:spcBef>
              <a:spcAft>
                <a:spcPts val="0"/>
              </a:spcAft>
              <a:buSzPts val="1300"/>
              <a:buChar char="●"/>
            </a:pPr>
            <a:r>
              <a:rPr lang="en-GB"/>
              <a:t>Multiple Icon Designs Were Done and An Optimal one will be chosen soon.</a:t>
            </a:r>
            <a:endParaRPr/>
          </a:p>
        </p:txBody>
      </p:sp>
    </p:spTree>
  </p:cSld>
  <p:clrMapOvr>
    <a:masterClrMapping/>
  </p:clrMapOvr>
  <mc:AlternateContent xmlns:mc="http://schemas.openxmlformats.org/markup-compatibility/2006" xmlns:p14="http://schemas.microsoft.com/office/powerpoint/2010/main">
    <mc:Choice Requires="p14">
      <p:transition spd="slow" p14:dur="1250">
        <p:pull/>
      </p:transition>
    </mc:Choice>
    <mc:Fallback xmlns="">
      <p:transition spd="slow">
        <p:pull/>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3"/>
          <p:cNvSpPr txBox="1">
            <a:spLocks noGrp="1"/>
          </p:cNvSpPr>
          <p:nvPr>
            <p:ph type="title"/>
          </p:nvPr>
        </p:nvSpPr>
        <p:spPr>
          <a:xfrm>
            <a:off x="727650" y="160997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App Demonstration</a:t>
            </a:r>
            <a:endParaRPr/>
          </a:p>
        </p:txBody>
      </p:sp>
    </p:spTree>
  </p:cSld>
  <p:clrMapOvr>
    <a:masterClrMapping/>
  </p:clrMapOvr>
  <mc:AlternateContent xmlns:mc="http://schemas.openxmlformats.org/markup-compatibility/2006" xmlns:p14="http://schemas.microsoft.com/office/powerpoint/2010/main">
    <mc:Choice Requires="p14">
      <p:transition spd="slow" p14:dur="1250">
        <p:pull/>
      </p:transition>
    </mc:Choice>
    <mc:Fallback xmlns="">
      <p:transition spd="slow">
        <p:pull/>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4"/>
          <p:cNvSpPr txBox="1">
            <a:spLocks noGrp="1"/>
          </p:cNvSpPr>
          <p:nvPr>
            <p:ph type="title"/>
          </p:nvPr>
        </p:nvSpPr>
        <p:spPr>
          <a:xfrm>
            <a:off x="428075" y="5451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Time Line Current Status</a:t>
            </a:r>
            <a:endParaRPr/>
          </a:p>
        </p:txBody>
      </p:sp>
      <p:sp>
        <p:nvSpPr>
          <p:cNvPr id="158" name="Google Shape;158;p24"/>
          <p:cNvSpPr txBox="1">
            <a:spLocks noGrp="1"/>
          </p:cNvSpPr>
          <p:nvPr>
            <p:ph type="body" idx="1"/>
          </p:nvPr>
        </p:nvSpPr>
        <p:spPr>
          <a:xfrm>
            <a:off x="428075" y="1345525"/>
            <a:ext cx="7779300" cy="7542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1200"/>
              </a:spcAft>
              <a:buNone/>
            </a:pPr>
            <a:r>
              <a:rPr lang="en-GB"/>
              <a:t>Link To TimeLine (Kanban Board) : </a:t>
            </a:r>
            <a:r>
              <a:rPr lang="en-GB" b="1">
                <a:solidFill>
                  <a:schemeClr val="accent2"/>
                </a:solidFill>
              </a:rPr>
              <a:t>https://trello.com/invite/b/Wohvlq5e/8cb67253e22008b30111af442e1e5c60/mad-updated-schedule</a:t>
            </a:r>
            <a:endParaRPr b="1">
              <a:solidFill>
                <a:schemeClr val="accent2"/>
              </a:solidFill>
            </a:endParaRPr>
          </a:p>
        </p:txBody>
      </p:sp>
    </p:spTree>
  </p:cSld>
  <p:clrMapOvr>
    <a:masterClrMapping/>
  </p:clrMapOvr>
  <mc:AlternateContent xmlns:mc="http://schemas.openxmlformats.org/markup-compatibility/2006" xmlns:p14="http://schemas.microsoft.com/office/powerpoint/2010/main">
    <mc:Choice Requires="p14">
      <p:transition spd="slow" p14:dur="1250">
        <p:pull/>
      </p:transition>
    </mc:Choice>
    <mc:Fallback xmlns="">
      <p:transition spd="slow">
        <p:pull/>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pic>
        <p:nvPicPr>
          <p:cNvPr id="3" name="Picture 2">
            <a:extLst>
              <a:ext uri="{FF2B5EF4-FFF2-40B4-BE49-F238E27FC236}">
                <a16:creationId xmlns:a16="http://schemas.microsoft.com/office/drawing/2014/main" id="{B5E31DAC-92C3-4801-B772-954B12E4D91F}"/>
              </a:ext>
            </a:extLst>
          </p:cNvPr>
          <p:cNvPicPr>
            <a:picLocks noChangeAspect="1"/>
          </p:cNvPicPr>
          <p:nvPr/>
        </p:nvPicPr>
        <p:blipFill>
          <a:blip r:embed="rId3"/>
          <a:stretch>
            <a:fillRect/>
          </a:stretch>
        </p:blipFill>
        <p:spPr>
          <a:xfrm>
            <a:off x="283535" y="271167"/>
            <a:ext cx="8576930" cy="4601166"/>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50">
        <p:pull/>
      </p:transition>
    </mc:Choice>
    <mc:Fallback xmlns="">
      <p:transition spd="slow">
        <p:pull/>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pattFill prst="pct5">
          <a:fgClr>
            <a:schemeClr val="lt1"/>
          </a:fgClr>
          <a:bgClr>
            <a:schemeClr val="bg1"/>
          </a:bgClr>
        </a:pattFill>
        <a:effectLst/>
      </p:bgPr>
    </p:bg>
    <p:spTree>
      <p:nvGrpSpPr>
        <p:cNvPr id="1" name="Shape 167"/>
        <p:cNvGrpSpPr/>
        <p:nvPr/>
      </p:nvGrpSpPr>
      <p:grpSpPr>
        <a:xfrm>
          <a:off x="0" y="0"/>
          <a:ext cx="0" cy="0"/>
          <a:chOff x="0" y="0"/>
          <a:chExt cx="0" cy="0"/>
        </a:xfrm>
      </p:grpSpPr>
      <p:sp>
        <p:nvSpPr>
          <p:cNvPr id="168" name="Google Shape;168;p26"/>
          <p:cNvSpPr txBox="1">
            <a:spLocks noGrp="1"/>
          </p:cNvSpPr>
          <p:nvPr>
            <p:ph type="title"/>
          </p:nvPr>
        </p:nvSpPr>
        <p:spPr>
          <a:xfrm>
            <a:off x="578775" y="5752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CONCLUSION</a:t>
            </a:r>
            <a:endParaRPr/>
          </a:p>
        </p:txBody>
      </p:sp>
      <p:sp>
        <p:nvSpPr>
          <p:cNvPr id="169" name="Google Shape;169;p26"/>
          <p:cNvSpPr txBox="1">
            <a:spLocks noGrp="1"/>
          </p:cNvSpPr>
          <p:nvPr>
            <p:ph type="body" idx="1"/>
          </p:nvPr>
        </p:nvSpPr>
        <p:spPr>
          <a:xfrm>
            <a:off x="578775" y="1385725"/>
            <a:ext cx="7688700" cy="22611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GB"/>
              <a:t>AWAT is a user-friendly programme.</a:t>
            </a:r>
            <a:endParaRPr/>
          </a:p>
          <a:p>
            <a:pPr marL="457200" lvl="0" indent="-311150" algn="l" rtl="0">
              <a:spcBef>
                <a:spcPts val="0"/>
              </a:spcBef>
              <a:spcAft>
                <a:spcPts val="0"/>
              </a:spcAft>
              <a:buSzPts val="1300"/>
              <a:buChar char="➢"/>
            </a:pPr>
            <a:r>
              <a:rPr lang="en-GB"/>
              <a:t>That assists People(Students &amp; Employees) in managing their day to day classes and activities, such as alerting them for their classes on time or alerting them to do some particular task and this is also useful for tracking their attendance percentage</a:t>
            </a:r>
            <a:endParaRPr/>
          </a:p>
          <a:p>
            <a:pPr marL="457200" lvl="0" indent="-311150" algn="l" rtl="0">
              <a:spcBef>
                <a:spcPts val="0"/>
              </a:spcBef>
              <a:spcAft>
                <a:spcPts val="0"/>
              </a:spcAft>
              <a:buSzPts val="1300"/>
              <a:buChar char="➢"/>
            </a:pPr>
            <a:r>
              <a:rPr lang="en-GB"/>
              <a:t>There is also a feature of ToDo list which is very much useful for us.</a:t>
            </a:r>
            <a:endParaRPr/>
          </a:p>
          <a:p>
            <a:pPr marL="457200" lvl="0" indent="-311150" algn="l" rtl="0">
              <a:spcBef>
                <a:spcPts val="0"/>
              </a:spcBef>
              <a:spcAft>
                <a:spcPts val="0"/>
              </a:spcAft>
              <a:buSzPts val="1300"/>
              <a:buChar char="➢"/>
            </a:pPr>
            <a:r>
              <a:rPr lang="en-GB"/>
              <a:t>There is a option visiting their official websites. </a:t>
            </a:r>
            <a:endParaRPr/>
          </a:p>
        </p:txBody>
      </p:sp>
    </p:spTree>
  </p:cSld>
  <p:clrMapOvr>
    <a:masterClrMapping/>
  </p:clrMapOvr>
  <mc:AlternateContent xmlns:mc="http://schemas.openxmlformats.org/markup-compatibility/2006" xmlns:p14="http://schemas.microsoft.com/office/powerpoint/2010/main">
    <mc:Choice Requires="p14">
      <p:transition spd="slow" p14:dur="1250">
        <p:pull/>
      </p:transition>
    </mc:Choice>
    <mc:Fallback xmlns="">
      <p:transition spd="slow">
        <p:pull/>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Shape 173"/>
        <p:cNvGrpSpPr/>
        <p:nvPr/>
      </p:nvGrpSpPr>
      <p:grpSpPr>
        <a:xfrm>
          <a:off x="0" y="0"/>
          <a:ext cx="0" cy="0"/>
          <a:chOff x="0" y="0"/>
          <a:chExt cx="0" cy="0"/>
        </a:xfrm>
      </p:grpSpPr>
      <p:sp>
        <p:nvSpPr>
          <p:cNvPr id="174" name="Google Shape;174;p27"/>
          <p:cNvSpPr txBox="1">
            <a:spLocks noGrp="1"/>
          </p:cNvSpPr>
          <p:nvPr>
            <p:ph type="title"/>
          </p:nvPr>
        </p:nvSpPr>
        <p:spPr>
          <a:xfrm>
            <a:off x="1388100" y="526350"/>
            <a:ext cx="6367800" cy="4090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GB" dirty="0">
                <a:solidFill>
                  <a:schemeClr val="bg2"/>
                </a:solidFill>
              </a:rPr>
              <a:t>THANK YOU</a:t>
            </a:r>
            <a:endParaRPr dirty="0">
              <a:solidFill>
                <a:schemeClr val="bg2"/>
              </a:solidFill>
            </a:endParaRPr>
          </a:p>
        </p:txBody>
      </p:sp>
    </p:spTree>
  </p:cSld>
  <p:clrMapOvr>
    <a:masterClrMapping/>
  </p:clrMapOvr>
  <mc:AlternateContent xmlns:mc="http://schemas.openxmlformats.org/markup-compatibility/2006" xmlns:p14="http://schemas.microsoft.com/office/powerpoint/2010/main">
    <mc:Choice Requires="p14">
      <p:transition spd="slow" p14:dur="1250">
        <p:pull/>
      </p:transition>
    </mc:Choice>
    <mc:Fallback xmlns="">
      <p:transition spd="slow">
        <p:pull/>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4"/>
          <p:cNvSpPr txBox="1">
            <a:spLocks noGrp="1"/>
          </p:cNvSpPr>
          <p:nvPr>
            <p:ph type="title"/>
          </p:nvPr>
        </p:nvSpPr>
        <p:spPr>
          <a:xfrm>
            <a:off x="639025" y="64557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AGENDA</a:t>
            </a:r>
            <a:endParaRPr/>
          </a:p>
        </p:txBody>
      </p:sp>
      <p:sp>
        <p:nvSpPr>
          <p:cNvPr id="95" name="Google Shape;95;p14"/>
          <p:cNvSpPr txBox="1">
            <a:spLocks noGrp="1"/>
          </p:cNvSpPr>
          <p:nvPr>
            <p:ph type="body" idx="1"/>
          </p:nvPr>
        </p:nvSpPr>
        <p:spPr>
          <a:xfrm>
            <a:off x="727650" y="1441200"/>
            <a:ext cx="7911900" cy="28785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GB"/>
              <a:t>Introduction</a:t>
            </a:r>
            <a:endParaRPr/>
          </a:p>
          <a:p>
            <a:pPr marL="457200" lvl="0" indent="-311150" algn="l" rtl="0">
              <a:spcBef>
                <a:spcPts val="0"/>
              </a:spcBef>
              <a:spcAft>
                <a:spcPts val="0"/>
              </a:spcAft>
              <a:buSzPts val="1300"/>
              <a:buChar char="●"/>
            </a:pPr>
            <a:r>
              <a:rPr lang="en-GB"/>
              <a:t>Modules</a:t>
            </a:r>
            <a:endParaRPr/>
          </a:p>
          <a:p>
            <a:pPr marL="457200" lvl="0" indent="-311150" algn="l" rtl="0">
              <a:spcBef>
                <a:spcPts val="0"/>
              </a:spcBef>
              <a:spcAft>
                <a:spcPts val="0"/>
              </a:spcAft>
              <a:buSzPts val="1300"/>
              <a:buChar char="●"/>
            </a:pPr>
            <a:r>
              <a:rPr lang="en-GB"/>
              <a:t>UI/UX Work</a:t>
            </a:r>
            <a:endParaRPr/>
          </a:p>
          <a:p>
            <a:pPr marL="457200" lvl="0" indent="-311150" algn="l" rtl="0">
              <a:spcBef>
                <a:spcPts val="0"/>
              </a:spcBef>
              <a:spcAft>
                <a:spcPts val="0"/>
              </a:spcAft>
              <a:buSzPts val="1300"/>
              <a:buChar char="●"/>
            </a:pPr>
            <a:r>
              <a:rPr lang="en-GB"/>
              <a:t>UML Diagrams</a:t>
            </a:r>
            <a:endParaRPr/>
          </a:p>
          <a:p>
            <a:pPr marL="457200" lvl="0" indent="-311150" algn="l" rtl="0">
              <a:spcBef>
                <a:spcPts val="0"/>
              </a:spcBef>
              <a:spcAft>
                <a:spcPts val="0"/>
              </a:spcAft>
              <a:buSzPts val="1300"/>
              <a:buChar char="●"/>
            </a:pPr>
            <a:r>
              <a:rPr lang="en-GB"/>
              <a:t>Project Demo</a:t>
            </a:r>
            <a:endParaRPr/>
          </a:p>
          <a:p>
            <a:pPr marL="457200" lvl="0" indent="-311150" algn="l" rtl="0">
              <a:spcBef>
                <a:spcPts val="0"/>
              </a:spcBef>
              <a:spcAft>
                <a:spcPts val="0"/>
              </a:spcAft>
              <a:buSzPts val="1300"/>
              <a:buChar char="●"/>
            </a:pPr>
            <a:r>
              <a:rPr lang="en-GB"/>
              <a:t>Current Status</a:t>
            </a:r>
            <a:endParaRPr/>
          </a:p>
          <a:p>
            <a:pPr marL="457200" lvl="0" indent="-311150" algn="l" rtl="0">
              <a:spcBef>
                <a:spcPts val="0"/>
              </a:spcBef>
              <a:spcAft>
                <a:spcPts val="0"/>
              </a:spcAft>
              <a:buSzPts val="1300"/>
              <a:buChar char="●"/>
            </a:pPr>
            <a:r>
              <a:rPr lang="en-GB"/>
              <a:t>Conclusion</a:t>
            </a:r>
            <a:endParaRPr/>
          </a:p>
        </p:txBody>
      </p:sp>
    </p:spTree>
  </p:cSld>
  <p:clrMapOvr>
    <a:masterClrMapping/>
  </p:clrMapOvr>
  <mc:AlternateContent xmlns:mc="http://schemas.openxmlformats.org/markup-compatibility/2006" xmlns:p14="http://schemas.microsoft.com/office/powerpoint/2010/main">
    <mc:Choice Requires="p14">
      <p:transition spd="slow" p14:dur="1250">
        <p:pull/>
      </p:transition>
    </mc:Choice>
    <mc:Fallback xmlns="">
      <p:transition spd="slow">
        <p:pull/>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5"/>
          <p:cNvSpPr txBox="1">
            <a:spLocks noGrp="1"/>
          </p:cNvSpPr>
          <p:nvPr>
            <p:ph type="title"/>
          </p:nvPr>
        </p:nvSpPr>
        <p:spPr>
          <a:xfrm>
            <a:off x="598850" y="5953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INTRODUCTION</a:t>
            </a:r>
            <a:endParaRPr/>
          </a:p>
        </p:txBody>
      </p:sp>
      <p:sp>
        <p:nvSpPr>
          <p:cNvPr id="101" name="Google Shape;101;p15"/>
          <p:cNvSpPr txBox="1">
            <a:spLocks noGrp="1"/>
          </p:cNvSpPr>
          <p:nvPr>
            <p:ph type="body" idx="1"/>
          </p:nvPr>
        </p:nvSpPr>
        <p:spPr>
          <a:xfrm>
            <a:off x="528525" y="1395775"/>
            <a:ext cx="7688700" cy="22611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GB"/>
              <a:t>People overlook critical tasks that must be completed on a specific day and at a specific time. This is due to today's hectic work schedule. In this chaotic circumstance, our AWAT app is quite helpful. Users may set reminders for a specific day and time with this application.</a:t>
            </a:r>
            <a:endParaRPr/>
          </a:p>
          <a:p>
            <a:pPr marL="457200" lvl="0" indent="-311150" algn="l" rtl="0">
              <a:spcBef>
                <a:spcPts val="0"/>
              </a:spcBef>
              <a:spcAft>
                <a:spcPts val="0"/>
              </a:spcAft>
              <a:buSzPts val="1300"/>
              <a:buChar char="●"/>
            </a:pPr>
            <a:r>
              <a:rPr lang="en-GB"/>
              <a:t>The AWAT app also has a to-do list that allows users to keep track of their  chores that must be completed.</a:t>
            </a:r>
            <a:endParaRPr/>
          </a:p>
          <a:p>
            <a:pPr marL="457200" lvl="0" indent="-311150" algn="l" rtl="0">
              <a:spcBef>
                <a:spcPts val="0"/>
              </a:spcBef>
              <a:spcAft>
                <a:spcPts val="0"/>
              </a:spcAft>
              <a:buSzPts val="1300"/>
              <a:buChar char="●"/>
            </a:pPr>
            <a:r>
              <a:rPr lang="en-GB"/>
              <a:t>Our application assists users in time management and helps them to  make their day more productive.</a:t>
            </a:r>
            <a:endParaRPr/>
          </a:p>
        </p:txBody>
      </p:sp>
    </p:spTree>
  </p:cSld>
  <p:clrMapOvr>
    <a:masterClrMapping/>
  </p:clrMapOvr>
  <mc:AlternateContent xmlns:mc="http://schemas.openxmlformats.org/markup-compatibility/2006" xmlns:p14="http://schemas.microsoft.com/office/powerpoint/2010/main">
    <mc:Choice Requires="p14">
      <p:transition spd="slow" p14:dur="1250">
        <p:pull/>
      </p:transition>
    </mc:Choice>
    <mc:Fallback xmlns="">
      <p:transition spd="slow">
        <p:pull/>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6"/>
          <p:cNvSpPr txBox="1">
            <a:spLocks noGrp="1"/>
          </p:cNvSpPr>
          <p:nvPr>
            <p:ph type="title"/>
          </p:nvPr>
        </p:nvSpPr>
        <p:spPr>
          <a:xfrm>
            <a:off x="679225" y="5752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MODULES</a:t>
            </a:r>
            <a:endParaRPr/>
          </a:p>
        </p:txBody>
      </p:sp>
      <p:sp>
        <p:nvSpPr>
          <p:cNvPr id="107" name="Google Shape;107;p16"/>
          <p:cNvSpPr txBox="1">
            <a:spLocks noGrp="1"/>
          </p:cNvSpPr>
          <p:nvPr>
            <p:ph type="body" idx="1"/>
          </p:nvPr>
        </p:nvSpPr>
        <p:spPr>
          <a:xfrm>
            <a:off x="598850" y="1441200"/>
            <a:ext cx="6945600" cy="11304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GB"/>
              <a:t>Specific Task Notifier</a:t>
            </a:r>
            <a:endParaRPr/>
          </a:p>
          <a:p>
            <a:pPr marL="457200" lvl="0" indent="-311150" algn="l" rtl="0">
              <a:spcBef>
                <a:spcPts val="0"/>
              </a:spcBef>
              <a:spcAft>
                <a:spcPts val="0"/>
              </a:spcAft>
              <a:buSzPts val="1300"/>
              <a:buChar char="●"/>
            </a:pPr>
            <a:r>
              <a:rPr lang="en-GB"/>
              <a:t>Attendance Counter (Useful for Students And Working Professionals)</a:t>
            </a:r>
            <a:endParaRPr/>
          </a:p>
          <a:p>
            <a:pPr marL="457200" lvl="0" indent="-311150" algn="l" rtl="0">
              <a:spcBef>
                <a:spcPts val="0"/>
              </a:spcBef>
              <a:spcAft>
                <a:spcPts val="0"/>
              </a:spcAft>
              <a:buSzPts val="1300"/>
              <a:buChar char="●"/>
            </a:pPr>
            <a:r>
              <a:rPr lang="en-GB"/>
              <a:t>To-do list</a:t>
            </a:r>
            <a:endParaRPr/>
          </a:p>
          <a:p>
            <a:pPr marL="457200" lvl="0" indent="-311150" algn="l" rtl="0">
              <a:spcBef>
                <a:spcPts val="0"/>
              </a:spcBef>
              <a:spcAft>
                <a:spcPts val="0"/>
              </a:spcAft>
              <a:buSzPts val="1300"/>
              <a:buChar char="●"/>
            </a:pPr>
            <a:r>
              <a:rPr lang="en-GB"/>
              <a:t>Professional Site In-App Browser</a:t>
            </a:r>
            <a:endParaRPr/>
          </a:p>
        </p:txBody>
      </p:sp>
    </p:spTree>
  </p:cSld>
  <p:clrMapOvr>
    <a:masterClrMapping/>
  </p:clrMapOvr>
  <mc:AlternateContent xmlns:mc="http://schemas.openxmlformats.org/markup-compatibility/2006" xmlns:p14="http://schemas.microsoft.com/office/powerpoint/2010/main">
    <mc:Choice Requires="p14">
      <p:transition spd="slow" p14:dur="1250">
        <p:pull/>
      </p:transition>
    </mc:Choice>
    <mc:Fallback xmlns="">
      <p:transition spd="slow">
        <p:pull/>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7"/>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
        <p:nvSpPr>
          <p:cNvPr id="113" name="Google Shape;113;p17"/>
          <p:cNvSpPr txBox="1"/>
          <p:nvPr/>
        </p:nvSpPr>
        <p:spPr>
          <a:xfrm>
            <a:off x="251725" y="152600"/>
            <a:ext cx="1888200" cy="954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500"/>
              <a:t>USE CASE </a:t>
            </a:r>
            <a:endParaRPr sz="2500"/>
          </a:p>
          <a:p>
            <a:pPr marL="0" lvl="0" indent="0" algn="l" rtl="0">
              <a:spcBef>
                <a:spcPts val="0"/>
              </a:spcBef>
              <a:spcAft>
                <a:spcPts val="0"/>
              </a:spcAft>
              <a:buNone/>
            </a:pPr>
            <a:r>
              <a:rPr lang="en-GB" sz="2500"/>
              <a:t>DIAGRAM</a:t>
            </a:r>
            <a:endParaRPr sz="2500"/>
          </a:p>
        </p:txBody>
      </p:sp>
      <p:pic>
        <p:nvPicPr>
          <p:cNvPr id="114" name="Google Shape;114;p17"/>
          <p:cNvPicPr preferRelativeResize="0"/>
          <p:nvPr/>
        </p:nvPicPr>
        <p:blipFill>
          <a:blip r:embed="rId3">
            <a:alphaModFix/>
          </a:blip>
          <a:stretch>
            <a:fillRect/>
          </a:stretch>
        </p:blipFill>
        <p:spPr>
          <a:xfrm>
            <a:off x="2631325" y="69500"/>
            <a:ext cx="6354899" cy="4944924"/>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250">
        <p:pull/>
      </p:transition>
    </mc:Choice>
    <mc:Fallback xmlns="">
      <p:transition spd="slow">
        <p:pull/>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CLASS DIAGRAM</a:t>
            </a:r>
            <a:endParaRPr/>
          </a:p>
        </p:txBody>
      </p:sp>
      <p:sp>
        <p:nvSpPr>
          <p:cNvPr id="120" name="Google Shape;120;p18"/>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21" name="Google Shape;121;p18"/>
          <p:cNvPicPr preferRelativeResize="0"/>
          <p:nvPr/>
        </p:nvPicPr>
        <p:blipFill>
          <a:blip r:embed="rId3">
            <a:alphaModFix/>
          </a:blip>
          <a:stretch>
            <a:fillRect/>
          </a:stretch>
        </p:blipFill>
        <p:spPr>
          <a:xfrm>
            <a:off x="311700" y="1152475"/>
            <a:ext cx="8520600" cy="3416401"/>
          </a:xfrm>
          <a:prstGeom prst="rect">
            <a:avLst/>
          </a:prstGeom>
          <a:noFill/>
          <a:ln>
            <a:noFill/>
          </a:ln>
        </p:spPr>
      </p:pic>
      <p:sp>
        <p:nvSpPr>
          <p:cNvPr id="122" name="Google Shape;122;p18"/>
          <p:cNvSpPr txBox="1"/>
          <p:nvPr/>
        </p:nvSpPr>
        <p:spPr>
          <a:xfrm>
            <a:off x="271250" y="90400"/>
            <a:ext cx="3506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latin typeface="Lato"/>
                <a:ea typeface="Lato"/>
                <a:cs typeface="Lato"/>
                <a:sym typeface="Lato"/>
              </a:rPr>
              <a:t>Class Diagram</a:t>
            </a:r>
            <a:endParaRPr>
              <a:latin typeface="Lato"/>
              <a:ea typeface="Lato"/>
              <a:cs typeface="Lato"/>
              <a:sym typeface="Lato"/>
            </a:endParaRPr>
          </a:p>
        </p:txBody>
      </p:sp>
    </p:spTree>
  </p:cSld>
  <p:clrMapOvr>
    <a:masterClrMapping/>
  </p:clrMapOvr>
  <mc:AlternateContent xmlns:mc="http://schemas.openxmlformats.org/markup-compatibility/2006" xmlns:p14="http://schemas.microsoft.com/office/powerpoint/2010/main">
    <mc:Choice Requires="p14">
      <p:transition spd="slow" p14:dur="1250">
        <p:pull/>
      </p:transition>
    </mc:Choice>
    <mc:Fallback xmlns="">
      <p:transition spd="slow">
        <p:pull/>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9"/>
          <p:cNvSpPr txBox="1">
            <a:spLocks noGrp="1"/>
          </p:cNvSpPr>
          <p:nvPr>
            <p:ph type="title"/>
          </p:nvPr>
        </p:nvSpPr>
        <p:spPr>
          <a:xfrm>
            <a:off x="146800" y="52875"/>
            <a:ext cx="3178500" cy="4395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ACTIVITY DIAGRAM</a:t>
            </a:r>
            <a:endParaRPr/>
          </a:p>
        </p:txBody>
      </p:sp>
      <p:pic>
        <p:nvPicPr>
          <p:cNvPr id="128" name="Google Shape;128;p19"/>
          <p:cNvPicPr preferRelativeResize="0"/>
          <p:nvPr/>
        </p:nvPicPr>
        <p:blipFill>
          <a:blip r:embed="rId3">
            <a:alphaModFix/>
          </a:blip>
          <a:stretch>
            <a:fillRect/>
          </a:stretch>
        </p:blipFill>
        <p:spPr>
          <a:xfrm>
            <a:off x="3477700" y="152400"/>
            <a:ext cx="5513900" cy="4783142"/>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250">
        <p:pull/>
      </p:transition>
    </mc:Choice>
    <mc:Fallback xmlns="">
      <p:transition spd="slow">
        <p:pull/>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SEQUENCE DIAGRAM</a:t>
            </a:r>
            <a:endParaRPr/>
          </a:p>
        </p:txBody>
      </p:sp>
      <p:pic>
        <p:nvPicPr>
          <p:cNvPr id="134" name="Google Shape;134;p20"/>
          <p:cNvPicPr preferRelativeResize="0"/>
          <p:nvPr/>
        </p:nvPicPr>
        <p:blipFill>
          <a:blip r:embed="rId3">
            <a:alphaModFix/>
          </a:blip>
          <a:stretch>
            <a:fillRect/>
          </a:stretch>
        </p:blipFill>
        <p:spPr>
          <a:xfrm>
            <a:off x="689025" y="1017725"/>
            <a:ext cx="7569917" cy="3924000"/>
          </a:xfrm>
          <a:prstGeom prst="rect">
            <a:avLst/>
          </a:prstGeom>
          <a:noFill/>
          <a:ln>
            <a:noFill/>
          </a:ln>
        </p:spPr>
      </p:pic>
      <p:sp>
        <p:nvSpPr>
          <p:cNvPr id="135" name="Google Shape;135;p20"/>
          <p:cNvSpPr txBox="1"/>
          <p:nvPr/>
        </p:nvSpPr>
        <p:spPr>
          <a:xfrm>
            <a:off x="401850" y="70325"/>
            <a:ext cx="3325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latin typeface="Lato"/>
                <a:ea typeface="Lato"/>
                <a:cs typeface="Lato"/>
                <a:sym typeface="Lato"/>
              </a:rPr>
              <a:t>Sequence Diagram</a:t>
            </a:r>
            <a:endParaRPr>
              <a:latin typeface="Lato"/>
              <a:ea typeface="Lato"/>
              <a:cs typeface="Lato"/>
              <a:sym typeface="Lato"/>
            </a:endParaRPr>
          </a:p>
        </p:txBody>
      </p:sp>
    </p:spTree>
  </p:cSld>
  <p:clrMapOvr>
    <a:masterClrMapping/>
  </p:clrMapOvr>
  <mc:AlternateContent xmlns:mc="http://schemas.openxmlformats.org/markup-compatibility/2006" xmlns:p14="http://schemas.microsoft.com/office/powerpoint/2010/main">
    <mc:Choice Requires="p14">
      <p:transition spd="slow" p14:dur="1250">
        <p:pull/>
      </p:transition>
    </mc:Choice>
    <mc:Fallback xmlns="">
      <p:transition spd="slow">
        <p:pull/>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1"/>
          <p:cNvSpPr txBox="1">
            <a:spLocks noGrp="1"/>
          </p:cNvSpPr>
          <p:nvPr>
            <p:ph type="title"/>
          </p:nvPr>
        </p:nvSpPr>
        <p:spPr>
          <a:xfrm>
            <a:off x="729450" y="51497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Data Flow Diagram</a:t>
            </a:r>
            <a:endParaRPr/>
          </a:p>
        </p:txBody>
      </p:sp>
      <p:pic>
        <p:nvPicPr>
          <p:cNvPr id="141" name="Google Shape;141;p21"/>
          <p:cNvPicPr preferRelativeResize="0"/>
          <p:nvPr/>
        </p:nvPicPr>
        <p:blipFill rotWithShape="1">
          <a:blip r:embed="rId3">
            <a:alphaModFix/>
          </a:blip>
          <a:srcRect r="-10705"/>
          <a:stretch/>
        </p:blipFill>
        <p:spPr>
          <a:xfrm>
            <a:off x="819875" y="1385700"/>
            <a:ext cx="6875526" cy="328117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250">
        <p:pull/>
      </p:transition>
    </mc:Choice>
    <mc:Fallback xmlns="">
      <p:transition spd="slow">
        <p:pull/>
      </p:transition>
    </mc:Fallback>
  </mc:AlternateContent>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TotalTime>
  <Words>367</Words>
  <Application>Microsoft Office PowerPoint</Application>
  <PresentationFormat>On-screen Show (16:9)</PresentationFormat>
  <Paragraphs>48</Paragraphs>
  <Slides>15</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Lato</vt:lpstr>
      <vt:lpstr>Raleway</vt:lpstr>
      <vt:lpstr>Arial</vt:lpstr>
      <vt:lpstr>Streamline</vt:lpstr>
      <vt:lpstr>AWAT: An User Friendly Alert System</vt:lpstr>
      <vt:lpstr>AGENDA</vt:lpstr>
      <vt:lpstr>INTRODUCTION</vt:lpstr>
      <vt:lpstr>MODULES</vt:lpstr>
      <vt:lpstr>PowerPoint Presentation</vt:lpstr>
      <vt:lpstr>CLASS DIAGRAM</vt:lpstr>
      <vt:lpstr>ACTIVITY DIAGRAM</vt:lpstr>
      <vt:lpstr>SEQUENCE DIAGRAM</vt:lpstr>
      <vt:lpstr>Data Flow Diagram</vt:lpstr>
      <vt:lpstr>UI DESIGN </vt:lpstr>
      <vt:lpstr>App Demonstration</vt:lpstr>
      <vt:lpstr>Time Line Current Status</vt:lpstr>
      <vt:lpstr>PowerPoint Presentation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AWAT: An User Friendly Alert System</dc:title>
  <cp:lastModifiedBy>Sai Madhav</cp:lastModifiedBy>
  <cp:revision>4</cp:revision>
  <dcterms:modified xsi:type="dcterms:W3CDTF">2021-12-17T09:57:16Z</dcterms:modified>
</cp:coreProperties>
</file>