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65E49FC-BC49-444F-889E-88CEA29BF466}">
          <p14:sldIdLst>
            <p14:sldId id="256"/>
            <p14:sldId id="257"/>
            <p14:sldId id="258"/>
            <p14:sldId id="259"/>
            <p14:sldId id="260"/>
            <p14:sldId id="261"/>
            <p14:sldId id="262"/>
            <p14:sldId id="263"/>
            <p14:sldId id="264"/>
            <p14:sldId id="265"/>
            <p14:sldId id="266"/>
            <p14:sldId id="267"/>
            <p14:sldId id="268"/>
            <p14:sldId id="269"/>
            <p14:sldId id="270"/>
            <p14:sldId id="272"/>
          </p14:sldIdLst>
        </p14:section>
        <p14:section name="Untitled Section" id="{33EF1656-6815-4BF7-BF75-BE5AC9509E7C}">
          <p14:sldIdLst>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86" d="100"/>
          <a:sy n="86" d="100"/>
        </p:scale>
        <p:origin x="1248"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68538" y="5157788"/>
            <a:ext cx="6048375" cy="1109662"/>
          </a:xfrm>
        </p:spPr>
        <p:txBody>
          <a:bodyPr/>
          <a:lstStyle>
            <a:lvl1pPr algn="ctr">
              <a:defRPr sz="2400" b="1"/>
            </a:lvl1pPr>
          </a:lstStyle>
          <a:p>
            <a:r>
              <a:rPr lang="ru-RU"/>
              <a:t>Click to edit Master title style</a:t>
            </a:r>
          </a:p>
        </p:txBody>
      </p:sp>
      <p:sp>
        <p:nvSpPr>
          <p:cNvPr id="5123" name="Rectangle 3"/>
          <p:cNvSpPr>
            <a:spLocks noGrp="1" noChangeArrowheads="1"/>
          </p:cNvSpPr>
          <p:nvPr>
            <p:ph type="subTitle" idx="1"/>
          </p:nvPr>
        </p:nvSpPr>
        <p:spPr>
          <a:xfrm>
            <a:off x="2268538" y="6018213"/>
            <a:ext cx="6048375" cy="696912"/>
          </a:xfrm>
          <a:effectLst>
            <a:outerShdw dist="17961" dir="2700000" algn="ctr" rotWithShape="0">
              <a:schemeClr val="bg2"/>
            </a:outerShdw>
          </a:effectLst>
        </p:spPr>
        <p:txBody>
          <a:bodyPr/>
          <a:lstStyle>
            <a:lvl1pPr marL="0" indent="0" algn="ctr">
              <a:buFontTx/>
              <a:buNone/>
              <a:defRPr sz="2400" b="1"/>
            </a:lvl1pPr>
          </a:lstStyle>
          <a:p>
            <a:r>
              <a:rPr lang="ru-RU"/>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7513" y="404813"/>
            <a:ext cx="1908175" cy="62642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042988" y="404813"/>
            <a:ext cx="5572125" cy="62642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16013" y="1052513"/>
            <a:ext cx="3703637"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972050" y="1052513"/>
            <a:ext cx="3703638"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42988" y="404813"/>
            <a:ext cx="7488237"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116013" y="1052513"/>
            <a:ext cx="7559675" cy="5616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honeycomb/>
      </p:transition>
    </mc:Choice>
    <mc:Fallback xmlns="">
      <p:transition spd="slow">
        <p:fade/>
      </p:transition>
    </mc:Fallback>
  </mc:AlternateContent>
  <p:txStyles>
    <p:titleStyle>
      <a:lvl1pPr algn="l" rtl="0" fontAlgn="base">
        <a:spcBef>
          <a:spcPct val="0"/>
        </a:spcBef>
        <a:spcAft>
          <a:spcPct val="0"/>
        </a:spcAft>
        <a:defRPr sz="28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charset="0"/>
        </a:defRPr>
      </a:lvl2pPr>
      <a:lvl3pPr algn="l" rtl="0" fontAlgn="base">
        <a:spcBef>
          <a:spcPct val="0"/>
        </a:spcBef>
        <a:spcAft>
          <a:spcPct val="0"/>
        </a:spcAft>
        <a:defRPr sz="2800">
          <a:solidFill>
            <a:schemeClr val="bg1"/>
          </a:solidFill>
          <a:latin typeface="Arial" charset="0"/>
        </a:defRPr>
      </a:lvl3pPr>
      <a:lvl4pPr algn="l" rtl="0" fontAlgn="base">
        <a:spcBef>
          <a:spcPct val="0"/>
        </a:spcBef>
        <a:spcAft>
          <a:spcPct val="0"/>
        </a:spcAft>
        <a:defRPr sz="2800">
          <a:solidFill>
            <a:schemeClr val="bg1"/>
          </a:solidFill>
          <a:latin typeface="Arial" charset="0"/>
        </a:defRPr>
      </a:lvl4pPr>
      <a:lvl5pPr algn="l" rtl="0" fontAlgn="base">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547664" y="548680"/>
            <a:ext cx="6552728" cy="792163"/>
          </a:xfrm>
          <a:noFill/>
        </p:spPr>
        <p:txBody>
          <a:bodyPr/>
          <a:lstStyle/>
          <a:p>
            <a:r>
              <a:rPr lang="en-US" dirty="0">
                <a:latin typeface="Tahoma" charset="0"/>
              </a:rPr>
              <a:t>File Encryption System Using AES Algorithm.</a:t>
            </a:r>
            <a:endParaRPr lang="uk-UA" dirty="0">
              <a:latin typeface="Tahoma" charset="0"/>
            </a:endParaRPr>
          </a:p>
        </p:txBody>
      </p:sp>
      <p:sp>
        <p:nvSpPr>
          <p:cNvPr id="6" name="Content Placeholder 2">
            <a:extLst>
              <a:ext uri="{FF2B5EF4-FFF2-40B4-BE49-F238E27FC236}">
                <a16:creationId xmlns:a16="http://schemas.microsoft.com/office/drawing/2014/main" id="{8E973C51-8490-4FAE-A746-7D4B6F7AE384}"/>
              </a:ext>
            </a:extLst>
          </p:cNvPr>
          <p:cNvSpPr txBox="1">
            <a:spLocks/>
          </p:cNvSpPr>
          <p:nvPr/>
        </p:nvSpPr>
        <p:spPr bwMode="auto">
          <a:xfrm>
            <a:off x="3563888" y="4337992"/>
            <a:ext cx="3096344" cy="2520008"/>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400" b="1">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r>
              <a:rPr lang="en-US" kern="0" dirty="0"/>
              <a:t>BY:</a:t>
            </a:r>
          </a:p>
          <a:p>
            <a:pPr algn="l"/>
            <a:r>
              <a:rPr lang="en-US" kern="0" dirty="0"/>
              <a:t>GVS SAI MADHAV</a:t>
            </a:r>
          </a:p>
          <a:p>
            <a:pPr algn="l"/>
            <a:r>
              <a:rPr lang="en-US" kern="0" dirty="0"/>
              <a:t>V VIKRAM GANESH</a:t>
            </a:r>
          </a:p>
          <a:p>
            <a:pPr algn="l"/>
            <a:r>
              <a:rPr lang="en-US" kern="0" dirty="0"/>
              <a:t>B PRATYUSH</a:t>
            </a:r>
          </a:p>
          <a:p>
            <a:pPr algn="l"/>
            <a:r>
              <a:rPr lang="en-US" kern="0" dirty="0"/>
              <a:t>G JANAARDAN</a:t>
            </a:r>
          </a:p>
          <a:p>
            <a:endParaRPr lang="en-US" kern="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D232A-3686-4DE9-95D1-ADDB46ECD0FE}"/>
              </a:ext>
            </a:extLst>
          </p:cNvPr>
          <p:cNvSpPr>
            <a:spLocks noGrp="1"/>
          </p:cNvSpPr>
          <p:nvPr>
            <p:ph idx="1"/>
          </p:nvPr>
        </p:nvSpPr>
        <p:spPr>
          <a:xfrm>
            <a:off x="755576" y="1340768"/>
            <a:ext cx="7632848" cy="3888432"/>
          </a:xfrm>
        </p:spPr>
        <p:txBody>
          <a:bodyPr/>
          <a:lstStyle/>
          <a:p>
            <a:pPr algn="l" rtl="0" fontAlgn="base">
              <a:buFont typeface="Wingdings" panose="05000000000000000000" pitchFamily="2" charset="2"/>
              <a:buChar char="v"/>
            </a:pPr>
            <a:r>
              <a:rPr lang="en-US" sz="1800" i="0" strike="noStrike" dirty="0">
                <a:effectLst/>
                <a:latin typeface="Calibri" panose="020F0502020204030204" pitchFamily="34" charset="0"/>
              </a:rPr>
              <a:t>encrypt(data):</a:t>
            </a:r>
            <a:r>
              <a:rPr lang="en-US" sz="1800" i="0" dirty="0">
                <a:effectLst/>
                <a:latin typeface="Calibri" panose="020F0502020204030204" pitchFamily="34" charset="0"/>
              </a:rPr>
              <a:t>  </a:t>
            </a:r>
            <a:endParaRPr lang="en-US" dirty="0">
              <a:latin typeface="Segoe UI" panose="020B0502040204020203" pitchFamily="34" charset="0"/>
            </a:endParaRPr>
          </a:p>
          <a:p>
            <a:pPr algn="l" rtl="0" fontAlgn="base">
              <a:buFont typeface="Wingdings" panose="05000000000000000000" pitchFamily="2" charset="2"/>
              <a:buChar char="v"/>
            </a:pPr>
            <a:r>
              <a:rPr lang="en-US" sz="1800" i="0" dirty="0">
                <a:effectLst/>
                <a:latin typeface="Calibri" panose="020F0502020204030204" pitchFamily="34" charset="0"/>
              </a:rPr>
              <a:t>It encrypts data passed as a parameter to the method. The outcome of this encryption is known as a “Fernet token” which is basically the ciphertext. The encrypted token also contains the current timestamp when it was generated in plaintext. The encrypt method throws an exception if the data is not in bytes.</a:t>
            </a:r>
            <a:endParaRPr lang="en-US" i="0" dirty="0">
              <a:effectLst/>
              <a:latin typeface="Segoe UI" panose="020B0502040204020203" pitchFamily="34" charset="0"/>
            </a:endParaRPr>
          </a:p>
          <a:p>
            <a:pPr algn="l" rtl="0" fontAlgn="base">
              <a:buFont typeface="Wingdings" panose="05000000000000000000" pitchFamily="2" charset="2"/>
              <a:buChar char="v"/>
            </a:pPr>
            <a:r>
              <a:rPr lang="en-US" sz="1800" i="0" strike="noStrike" dirty="0">
                <a:effectLst/>
                <a:latin typeface="Calibri" panose="020F0502020204030204" pitchFamily="34" charset="0"/>
              </a:rPr>
              <a:t>decrypt(token,ttl=None):</a:t>
            </a:r>
            <a:r>
              <a:rPr lang="en-US" sz="1800" i="0" dirty="0">
                <a:effectLst/>
                <a:latin typeface="Calibri" panose="020F0502020204030204" pitchFamily="34" charset="0"/>
              </a:rPr>
              <a:t> </a:t>
            </a:r>
            <a:endParaRPr lang="en-US" i="0" dirty="0">
              <a:effectLst/>
              <a:latin typeface="Segoe UI" panose="020B0502040204020203" pitchFamily="34" charset="0"/>
            </a:endParaRPr>
          </a:p>
          <a:p>
            <a:pPr algn="l" rtl="0" fontAlgn="base">
              <a:buFont typeface="Wingdings" panose="05000000000000000000" pitchFamily="2" charset="2"/>
              <a:buChar char="v"/>
            </a:pPr>
            <a:r>
              <a:rPr lang="en-US" sz="1800" i="0" dirty="0">
                <a:effectLst/>
                <a:latin typeface="Calibri" panose="020F0502020204030204" pitchFamily="34" charset="0"/>
              </a:rPr>
              <a:t>This method decrypts the Fernet token passed as a parameter to the method. On successful decryption the original plaintext is obtained as a result, otherwise an exception is thrown.</a:t>
            </a:r>
            <a:endParaRPr lang="en-US" i="0" dirty="0">
              <a:effectLst/>
              <a:latin typeface="Segoe UI" panose="020B0502040204020203" pitchFamily="34"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7036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0E17A-346A-41C6-B2C2-F486FB7A6C97}"/>
              </a:ext>
            </a:extLst>
          </p:cNvPr>
          <p:cNvSpPr>
            <a:spLocks noGrp="1"/>
          </p:cNvSpPr>
          <p:nvPr>
            <p:ph idx="1"/>
          </p:nvPr>
        </p:nvSpPr>
        <p:spPr>
          <a:xfrm>
            <a:off x="971600" y="476672"/>
            <a:ext cx="7559675" cy="5616575"/>
          </a:xfrm>
        </p:spPr>
        <p:txBody>
          <a:bodyPr/>
          <a:lstStyle/>
          <a:p>
            <a:pPr algn="l" rtl="0" fontAlgn="base">
              <a:buFont typeface="Wingdings" panose="05000000000000000000" pitchFamily="2" charset="2"/>
              <a:buChar char="v"/>
            </a:pPr>
            <a:r>
              <a:rPr lang="en-US" sz="1800" b="1" i="0" u="sng" dirty="0">
                <a:effectLst/>
                <a:latin typeface="Calibri" panose="020F0502020204030204" pitchFamily="34" charset="0"/>
              </a:rPr>
              <a:t>SHA-2 Algorithm</a:t>
            </a:r>
            <a:r>
              <a:rPr lang="en-US" sz="1800" b="0" i="0" dirty="0">
                <a:effectLst/>
                <a:latin typeface="Calibri" panose="020F0502020204030204" pitchFamily="34" charset="0"/>
              </a:rPr>
              <a:t> </a:t>
            </a:r>
            <a:endParaRPr lang="en-US" b="0" i="0" dirty="0">
              <a:effectLst/>
              <a:latin typeface="Segoe UI" panose="020B0502040204020203" pitchFamily="34" charset="0"/>
            </a:endParaRPr>
          </a:p>
          <a:p>
            <a:pPr algn="l" rtl="0" fontAlgn="base">
              <a:buFont typeface="Wingdings" panose="05000000000000000000" pitchFamily="2" charset="2"/>
              <a:buChar char="v"/>
            </a:pPr>
            <a:r>
              <a:rPr lang="en-US" sz="1800" b="0" i="0" dirty="0">
                <a:effectLst/>
                <a:latin typeface="Calibri" panose="020F0502020204030204" pitchFamily="34" charset="0"/>
              </a:rPr>
              <a:t>SHA-2 (Secure Hash Algorithm 2) is a set of cryptographic hash functions designed by the United States National Security Agency and first published in 2001. They are built using Merkle-Damgard structure, from a one-way compression function built itself built using the Davis Meyer structure from a specialized block cipher.  </a:t>
            </a:r>
            <a:endParaRPr lang="en-US" b="0" i="0" dirty="0">
              <a:effectLst/>
              <a:latin typeface="Segoe UI" panose="020B0502040204020203" pitchFamily="34" charset="0"/>
            </a:endParaRPr>
          </a:p>
          <a:p>
            <a:pPr algn="l" rtl="0" fontAlgn="base">
              <a:buFont typeface="Wingdings" panose="05000000000000000000" pitchFamily="2" charset="2"/>
              <a:buChar char="v"/>
            </a:pPr>
            <a:r>
              <a:rPr lang="en-US" sz="1800" b="0" i="0" dirty="0">
                <a:effectLst/>
                <a:latin typeface="Calibri" panose="020F0502020204030204" pitchFamily="34" charset="0"/>
              </a:rPr>
              <a:t>The SHA-2 family consists of six hash functions and digests (hash values). They are of 224, 256, 384 or 512 bits: </a:t>
            </a:r>
            <a:r>
              <a:rPr lang="en-US" sz="1800" b="1" i="0" dirty="0">
                <a:effectLst/>
                <a:latin typeface="Calibri" panose="020F0502020204030204" pitchFamily="34" charset="0"/>
              </a:rPr>
              <a:t>SHA-224, SHA-256, SHA-384, SHA-512, SHA-512/224, SHA-512/256</a:t>
            </a:r>
            <a:r>
              <a:rPr lang="en-US" sz="1800" b="0" i="0" dirty="0">
                <a:effectLst/>
                <a:latin typeface="Calibri" panose="020F0502020204030204" pitchFamily="34" charset="0"/>
              </a:rPr>
              <a:t>.  </a:t>
            </a:r>
            <a:endParaRPr lang="en-US" b="0" i="0" dirty="0">
              <a:effectLst/>
              <a:latin typeface="Segoe UI" panose="020B0502040204020203" pitchFamily="34" charset="0"/>
            </a:endParaRPr>
          </a:p>
          <a:p>
            <a:pPr algn="l" rtl="0" fontAlgn="base">
              <a:buFont typeface="Wingdings" panose="05000000000000000000" pitchFamily="2" charset="2"/>
              <a:buChar char="v"/>
            </a:pPr>
            <a:r>
              <a:rPr lang="en-US" sz="1800" b="0" i="0" dirty="0">
                <a:effectLst/>
                <a:latin typeface="Calibri" panose="020F0502020204030204" pitchFamily="34" charset="0"/>
              </a:rPr>
              <a:t>Out of these we are using </a:t>
            </a:r>
            <a:r>
              <a:rPr lang="en-US" sz="1800" b="1" i="0" dirty="0">
                <a:effectLst/>
                <a:latin typeface="Calibri" panose="020F0502020204030204" pitchFamily="34" charset="0"/>
              </a:rPr>
              <a:t>SHA-256</a:t>
            </a:r>
            <a:r>
              <a:rPr lang="en-US" sz="1800" b="0" i="0" dirty="0">
                <a:effectLst/>
                <a:latin typeface="Calibri" panose="020F0502020204030204" pitchFamily="34" charset="0"/>
              </a:rPr>
              <a:t> computed with 32-bit words. The 256-bit key makes it a good partner function for AES. </a:t>
            </a:r>
            <a:endParaRPr lang="en-US" b="0" i="0" dirty="0">
              <a:effectLst/>
              <a:latin typeface="Segoe UI" panose="020B0502040204020203" pitchFamily="34" charset="0"/>
            </a:endParaRPr>
          </a:p>
          <a:p>
            <a:pPr algn="l" rtl="0" fontAlgn="base">
              <a:buFont typeface="Wingdings" panose="05000000000000000000" pitchFamily="2" charset="2"/>
              <a:buChar char="v"/>
            </a:pPr>
            <a:r>
              <a:rPr lang="en-US" sz="1800" b="0" i="0" dirty="0">
                <a:effectLst/>
                <a:latin typeface="Calibri" panose="020F0502020204030204" pitchFamily="34" charset="0"/>
              </a:rPr>
              <a:t>In addition, SHA-256 has quite good technical parameters: </a:t>
            </a:r>
            <a:endParaRPr lang="en-US" b="0" i="0" dirty="0">
              <a:effectLst/>
              <a:latin typeface="Segoe UI" panose="020B0502040204020203" pitchFamily="34" charset="0"/>
            </a:endParaRPr>
          </a:p>
          <a:p>
            <a:pPr algn="l" rtl="0" fontAlgn="base">
              <a:buFont typeface="Wingdings" panose="05000000000000000000" pitchFamily="2" charset="2"/>
              <a:buChar char="v"/>
            </a:pPr>
            <a:r>
              <a:rPr lang="en-US" sz="1800" b="1" i="0" dirty="0">
                <a:effectLst/>
                <a:latin typeface="Calibri" panose="020F0502020204030204" pitchFamily="34" charset="0"/>
              </a:rPr>
              <a:t>Block size indicator</a:t>
            </a:r>
            <a:r>
              <a:rPr lang="en-US" sz="1800" b="0" i="0" dirty="0">
                <a:effectLst/>
                <a:latin typeface="Calibri" panose="020F0502020204030204" pitchFamily="34" charset="0"/>
              </a:rPr>
              <a:t> (byte): 64. </a:t>
            </a:r>
          </a:p>
          <a:p>
            <a:pPr algn="l" rtl="0" fontAlgn="base">
              <a:buFont typeface="Wingdings" panose="05000000000000000000" pitchFamily="2" charset="2"/>
              <a:buChar char="v"/>
            </a:pPr>
            <a:r>
              <a:rPr lang="en-US" sz="1800" b="1" i="0" dirty="0">
                <a:effectLst/>
                <a:latin typeface="Calibri" panose="020F0502020204030204" pitchFamily="34" charset="0"/>
              </a:rPr>
              <a:t>Maximum allowed message length</a:t>
            </a:r>
            <a:r>
              <a:rPr lang="en-US" sz="1800" b="0" i="0" dirty="0">
                <a:effectLst/>
                <a:latin typeface="Calibri" panose="020F0502020204030204" pitchFamily="34" charset="0"/>
              </a:rPr>
              <a:t> (bytes): 33. </a:t>
            </a:r>
          </a:p>
          <a:p>
            <a:pPr algn="l" rtl="0" fontAlgn="base">
              <a:buFont typeface="Wingdings" panose="05000000000000000000" pitchFamily="2" charset="2"/>
              <a:buChar char="v"/>
            </a:pPr>
            <a:r>
              <a:rPr lang="en-US" sz="1800" b="1" i="0" dirty="0">
                <a:effectLst/>
                <a:latin typeface="Calibri" panose="020F0502020204030204" pitchFamily="34" charset="0"/>
              </a:rPr>
              <a:t>Characteristics of the message digest size</a:t>
            </a:r>
            <a:r>
              <a:rPr lang="en-US" sz="1800" b="0" i="0" dirty="0">
                <a:effectLst/>
                <a:latin typeface="Calibri" panose="020F0502020204030204" pitchFamily="34" charset="0"/>
              </a:rPr>
              <a:t> (bytes): 32. </a:t>
            </a:r>
          </a:p>
          <a:p>
            <a:pPr algn="l" rtl="0" fontAlgn="base">
              <a:buFont typeface="Wingdings" panose="05000000000000000000" pitchFamily="2" charset="2"/>
              <a:buChar char="v"/>
            </a:pPr>
            <a:r>
              <a:rPr lang="en-US" sz="1800" b="1" i="0" dirty="0">
                <a:effectLst/>
                <a:latin typeface="Calibri" panose="020F0502020204030204" pitchFamily="34" charset="0"/>
              </a:rPr>
              <a:t>The standard word size</a:t>
            </a:r>
            <a:r>
              <a:rPr lang="en-US" sz="1800" b="0" i="0" dirty="0">
                <a:effectLst/>
                <a:latin typeface="Calibri" panose="020F0502020204030204" pitchFamily="34" charset="0"/>
              </a:rPr>
              <a:t> (bytes): 4. </a:t>
            </a:r>
          </a:p>
          <a:p>
            <a:pPr algn="l" rtl="0" fontAlgn="base">
              <a:buFont typeface="Wingdings" panose="05000000000000000000" pitchFamily="2" charset="2"/>
              <a:buChar char="v"/>
            </a:pPr>
            <a:r>
              <a:rPr lang="en-US" sz="1800" b="1" i="0" dirty="0">
                <a:effectLst/>
                <a:latin typeface="Calibri" panose="020F0502020204030204" pitchFamily="34" charset="0"/>
              </a:rPr>
              <a:t>Internal position length parameter</a:t>
            </a:r>
            <a:r>
              <a:rPr lang="en-US" sz="1800" b="0" i="0" dirty="0">
                <a:effectLst/>
                <a:latin typeface="Calibri" panose="020F0502020204030204" pitchFamily="34" charset="0"/>
              </a:rPr>
              <a:t> (bytes): 32.</a:t>
            </a:r>
            <a:endParaRPr lang="en-US" dirty="0"/>
          </a:p>
        </p:txBody>
      </p:sp>
    </p:spTree>
    <p:extLst>
      <p:ext uri="{BB962C8B-B14F-4D97-AF65-F5344CB8AC3E}">
        <p14:creationId xmlns:p14="http://schemas.microsoft.com/office/powerpoint/2010/main" val="3668918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A42C9-FB68-423C-A216-2AC6EE2CB06A}"/>
              </a:ext>
            </a:extLst>
          </p:cNvPr>
          <p:cNvSpPr>
            <a:spLocks noGrp="1"/>
          </p:cNvSpPr>
          <p:nvPr>
            <p:ph idx="1"/>
          </p:nvPr>
        </p:nvSpPr>
        <p:spPr>
          <a:xfrm>
            <a:off x="539552" y="1700808"/>
            <a:ext cx="8208912" cy="1395487"/>
          </a:xfrm>
        </p:spPr>
        <p:txBody>
          <a:bodyPr/>
          <a:lstStyle/>
          <a:p>
            <a:pPr algn="just" rtl="0" fontAlgn="base">
              <a:buFont typeface="Wingdings" panose="05000000000000000000" pitchFamily="2" charset="2"/>
              <a:buChar char="v"/>
            </a:pPr>
            <a:r>
              <a:rPr lang="en-US" sz="1800" b="1" i="0" dirty="0">
                <a:effectLst/>
                <a:latin typeface="Calibri" panose="020F0502020204030204" pitchFamily="34" charset="0"/>
              </a:rPr>
              <a:t>The number of iterations in one cycle</a:t>
            </a:r>
            <a:r>
              <a:rPr lang="en-US" sz="1800" b="0" i="0" dirty="0">
                <a:effectLst/>
                <a:latin typeface="Calibri" panose="020F0502020204030204" pitchFamily="34" charset="0"/>
              </a:rPr>
              <a:t>: 64. </a:t>
            </a:r>
          </a:p>
          <a:p>
            <a:pPr algn="just" rtl="0" fontAlgn="base">
              <a:buFont typeface="Wingdings" panose="05000000000000000000" pitchFamily="2" charset="2"/>
              <a:buChar char="v"/>
            </a:pPr>
            <a:r>
              <a:rPr lang="en-US" sz="1800" b="1" i="0" dirty="0">
                <a:effectLst/>
                <a:latin typeface="Calibri" panose="020F0502020204030204" pitchFamily="34" charset="0"/>
              </a:rPr>
              <a:t>The speed achieved by the Protocol</a:t>
            </a:r>
            <a:r>
              <a:rPr lang="en-US" sz="1800" b="0" i="0" dirty="0">
                <a:effectLst/>
                <a:latin typeface="Calibri" panose="020F0502020204030204" pitchFamily="34" charset="0"/>
              </a:rPr>
              <a:t> (MiB/s): approximately 140. </a:t>
            </a:r>
          </a:p>
          <a:p>
            <a:pPr algn="just" rtl="0" fontAlgn="base">
              <a:buFont typeface="Wingdings" panose="05000000000000000000" pitchFamily="2" charset="2"/>
              <a:buChar char="v"/>
            </a:pPr>
            <a:r>
              <a:rPr lang="en-US" sz="1800" b="0" i="0" dirty="0">
                <a:effectLst/>
                <a:latin typeface="Calibri" panose="020F0502020204030204" pitchFamily="34" charset="0"/>
              </a:rPr>
              <a:t>We are going to apply this SHA-256 hash function on our password to generate a 32-bit hash value which is later on encoded with Fermat.</a:t>
            </a:r>
            <a:endParaRPr lang="en-US" sz="1800" b="0" i="0" dirty="0">
              <a:effectLst/>
              <a:latin typeface="Segoe UI" panose="020B0502040204020203" pitchFamily="34" charset="0"/>
            </a:endParaRPr>
          </a:p>
        </p:txBody>
      </p:sp>
    </p:spTree>
    <p:extLst>
      <p:ext uri="{BB962C8B-B14F-4D97-AF65-F5344CB8AC3E}">
        <p14:creationId xmlns:p14="http://schemas.microsoft.com/office/powerpoint/2010/main" val="16785575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43AC2-73C4-48BF-8742-1AB7A4D3F15A}"/>
              </a:ext>
            </a:extLst>
          </p:cNvPr>
          <p:cNvSpPr>
            <a:spLocks noGrp="1"/>
          </p:cNvSpPr>
          <p:nvPr>
            <p:ph idx="1"/>
          </p:nvPr>
        </p:nvSpPr>
        <p:spPr>
          <a:xfrm>
            <a:off x="755576" y="1196752"/>
            <a:ext cx="7992888" cy="3384376"/>
          </a:xfrm>
        </p:spPr>
        <p:txBody>
          <a:bodyPr/>
          <a:lstStyle/>
          <a:p>
            <a:pPr algn="just" rtl="0" fontAlgn="base">
              <a:buFont typeface="Wingdings" panose="05000000000000000000" pitchFamily="2" charset="2"/>
              <a:buChar char="v"/>
            </a:pPr>
            <a:r>
              <a:rPr lang="en-US" sz="1800" dirty="0">
                <a:effectLst/>
                <a:latin typeface="Calibri" panose="020F0502020204030204" pitchFamily="34" charset="0"/>
              </a:rPr>
              <a:t>PBKDF </a:t>
            </a:r>
            <a:endParaRPr lang="en-US" dirty="0">
              <a:effectLst/>
              <a:latin typeface="Segoe UI" panose="020B0502040204020203" pitchFamily="34" charset="0"/>
            </a:endParaRPr>
          </a:p>
          <a:p>
            <a:pPr algn="just" rtl="0" fontAlgn="base">
              <a:buFont typeface="Wingdings" panose="05000000000000000000" pitchFamily="2" charset="2"/>
              <a:buChar char="v"/>
            </a:pPr>
            <a:r>
              <a:rPr lang="en-US" sz="1800" dirty="0">
                <a:effectLst/>
                <a:latin typeface="Calibri" panose="020F0502020204030204" pitchFamily="34" charset="0"/>
              </a:rPr>
              <a:t>PBKDF1 and PBFDF2 are key derivation functions with a sliding computational cost, used to reduce vulnerabilities to brute force attack.  </a:t>
            </a:r>
            <a:endParaRPr lang="en-US" dirty="0">
              <a:effectLst/>
              <a:latin typeface="Segoe UI" panose="020B0502040204020203" pitchFamily="34" charset="0"/>
            </a:endParaRPr>
          </a:p>
          <a:p>
            <a:pPr algn="just" rtl="0" fontAlgn="base">
              <a:buFont typeface="Wingdings" panose="05000000000000000000" pitchFamily="2" charset="2"/>
              <a:buChar char="v"/>
            </a:pPr>
            <a:r>
              <a:rPr lang="en-US" sz="1800" dirty="0">
                <a:effectLst/>
                <a:latin typeface="Calibri" panose="020F0502020204030204" pitchFamily="34" charset="0"/>
              </a:rPr>
              <a:t>In this project we are using PBKDF2HMAC for password hashing where we can protect our password from attack. Here HMAC is a pseudorandom function which stands for Hash-based Message Authentication Code. PBKDF2 applies this function to the input password or phrase along with a salt value and repeats the process many times to produce the derived key, which can then be used as a cryptographic key in subsequent operations. This added computational work makes the password cracking difficult for the attacker and this is known as key stretching. </a:t>
            </a:r>
            <a:endParaRPr lang="en-US" dirty="0"/>
          </a:p>
        </p:txBody>
      </p:sp>
    </p:spTree>
    <p:extLst>
      <p:ext uri="{BB962C8B-B14F-4D97-AF65-F5344CB8AC3E}">
        <p14:creationId xmlns:p14="http://schemas.microsoft.com/office/powerpoint/2010/main" val="5082684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BCD14-F05B-4D7E-93BD-A66A93B77E9C}"/>
              </a:ext>
            </a:extLst>
          </p:cNvPr>
          <p:cNvSpPr>
            <a:spLocks noGrp="1"/>
          </p:cNvSpPr>
          <p:nvPr>
            <p:ph idx="1"/>
          </p:nvPr>
        </p:nvSpPr>
        <p:spPr>
          <a:xfrm>
            <a:off x="539552" y="1484784"/>
            <a:ext cx="8280920" cy="3384376"/>
          </a:xfrm>
        </p:spPr>
        <p:txBody>
          <a:bodyPr/>
          <a:lstStyle/>
          <a:p>
            <a:pPr algn="just" rtl="0" fontAlgn="base"/>
            <a:endParaRPr lang="en-US" sz="1800" dirty="0">
              <a:effectLst/>
              <a:latin typeface="Segoe UI" panose="020B0502040204020203" pitchFamily="34" charset="0"/>
            </a:endParaRPr>
          </a:p>
          <a:p>
            <a:pPr algn="just" rtl="0" fontAlgn="base">
              <a:buFont typeface="Wingdings" panose="05000000000000000000" pitchFamily="2" charset="2"/>
              <a:buChar char="v"/>
            </a:pPr>
            <a:r>
              <a:rPr lang="en-US" sz="1800" dirty="0">
                <a:effectLst/>
                <a:latin typeface="Calibri" panose="020F0502020204030204" pitchFamily="34" charset="0"/>
              </a:rPr>
              <a:t>To import PBKDF2HMAC we have to first import the cryptography package and then access them from primitives by typing in this way</a:t>
            </a:r>
          </a:p>
          <a:p>
            <a:pPr marL="0" indent="0" algn="just" rtl="0" fontAlgn="base">
              <a:buNone/>
            </a:pPr>
            <a:endParaRPr lang="en-US" sz="1800" b="0" i="0" dirty="0">
              <a:effectLst/>
              <a:latin typeface="Calibri" panose="020F0502020204030204" pitchFamily="34" charset="0"/>
            </a:endParaRPr>
          </a:p>
          <a:p>
            <a:pPr marL="0" indent="0" algn="just" rtl="0" fontAlgn="base">
              <a:buNone/>
            </a:pPr>
            <a:endParaRPr lang="en-US" sz="1800" dirty="0">
              <a:latin typeface="Calibri" panose="020F0502020204030204" pitchFamily="34" charset="0"/>
            </a:endParaRPr>
          </a:p>
          <a:p>
            <a:pPr marL="0" indent="0" algn="just" rtl="0" fontAlgn="base">
              <a:buNone/>
            </a:pPr>
            <a:r>
              <a:rPr lang="en-US" sz="1800" b="0" i="0" dirty="0">
                <a:effectLst/>
                <a:latin typeface="Calibri" panose="020F0502020204030204" pitchFamily="34" charset="0"/>
              </a:rPr>
              <a:t>import.cryptography </a:t>
            </a:r>
            <a:endParaRPr lang="en-US" sz="1800" b="0" i="0" dirty="0">
              <a:effectLst/>
              <a:latin typeface="Segoe UI" panose="020B0502040204020203" pitchFamily="34" charset="0"/>
            </a:endParaRPr>
          </a:p>
          <a:p>
            <a:pPr marL="0" indent="0" algn="just" rtl="0" fontAlgn="base">
              <a:buNone/>
            </a:pPr>
            <a:r>
              <a:rPr lang="en-US" sz="1800" b="0" i="0" dirty="0">
                <a:effectLst/>
                <a:latin typeface="Calibri" panose="020F0502020204030204" pitchFamily="34" charset="0"/>
              </a:rPr>
              <a:t>from cryptography.hazmat.backends import default_backend </a:t>
            </a:r>
            <a:endParaRPr lang="en-US" sz="1800" b="0" i="0" dirty="0">
              <a:effectLst/>
              <a:latin typeface="Segoe UI" panose="020B0502040204020203" pitchFamily="34" charset="0"/>
            </a:endParaRPr>
          </a:p>
          <a:p>
            <a:pPr marL="0" indent="0" algn="just" rtl="0" fontAlgn="base">
              <a:buNone/>
            </a:pPr>
            <a:r>
              <a:rPr lang="en-US" sz="1800" b="0" i="0" dirty="0">
                <a:effectLst/>
                <a:latin typeface="Calibri" panose="020F0502020204030204" pitchFamily="34" charset="0"/>
              </a:rPr>
              <a:t>from cryptography.hazmat.primitives import hashes </a:t>
            </a:r>
            <a:endParaRPr lang="en-US" sz="1800" b="0" i="0" dirty="0">
              <a:effectLst/>
              <a:latin typeface="Segoe UI" panose="020B0502040204020203" pitchFamily="34" charset="0"/>
            </a:endParaRPr>
          </a:p>
          <a:p>
            <a:pPr marL="0" indent="0" algn="just" rtl="0" fontAlgn="base">
              <a:buNone/>
            </a:pPr>
            <a:r>
              <a:rPr lang="en-US" sz="1800" b="0" i="0" dirty="0">
                <a:effectLst/>
                <a:latin typeface="Calibri" panose="020F0502020204030204" pitchFamily="34" charset="0"/>
              </a:rPr>
              <a:t>from cryptography.hazmat.primitives.kdf.pbkdf2 import PBKDF2HMAC </a:t>
            </a:r>
            <a:endParaRPr lang="en-US" sz="1800" b="0" i="0" dirty="0">
              <a:effectLst/>
              <a:latin typeface="Segoe UI" panose="020B0502040204020203" pitchFamily="34" charset="0"/>
            </a:endParaRPr>
          </a:p>
          <a:p>
            <a:pPr algn="just"/>
            <a:endParaRPr lang="en-US" sz="1800" dirty="0"/>
          </a:p>
        </p:txBody>
      </p:sp>
    </p:spTree>
    <p:extLst>
      <p:ext uri="{BB962C8B-B14F-4D97-AF65-F5344CB8AC3E}">
        <p14:creationId xmlns:p14="http://schemas.microsoft.com/office/powerpoint/2010/main" val="1134380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3F7B-F3F2-4A72-8CE0-E14267154711}"/>
              </a:ext>
            </a:extLst>
          </p:cNvPr>
          <p:cNvSpPr>
            <a:spLocks noGrp="1"/>
          </p:cNvSpPr>
          <p:nvPr>
            <p:ph type="title"/>
          </p:nvPr>
        </p:nvSpPr>
        <p:spPr>
          <a:xfrm>
            <a:off x="1042988" y="378180"/>
            <a:ext cx="7488237" cy="508000"/>
          </a:xfrm>
        </p:spPr>
        <p:txBody>
          <a:bodyPr/>
          <a:lstStyle/>
          <a:p>
            <a:r>
              <a:rPr lang="en-US" dirty="0"/>
              <a:t>MOTIVATION</a:t>
            </a:r>
          </a:p>
        </p:txBody>
      </p:sp>
      <p:sp>
        <p:nvSpPr>
          <p:cNvPr id="3" name="Content Placeholder 2">
            <a:extLst>
              <a:ext uri="{FF2B5EF4-FFF2-40B4-BE49-F238E27FC236}">
                <a16:creationId xmlns:a16="http://schemas.microsoft.com/office/drawing/2014/main" id="{15B03BBE-25FF-41C9-851B-5EB316A35389}"/>
              </a:ext>
            </a:extLst>
          </p:cNvPr>
          <p:cNvSpPr>
            <a:spLocks noGrp="1"/>
          </p:cNvSpPr>
          <p:nvPr>
            <p:ph idx="1"/>
          </p:nvPr>
        </p:nvSpPr>
        <p:spPr>
          <a:xfrm>
            <a:off x="539552" y="1412776"/>
            <a:ext cx="7775649" cy="2664296"/>
          </a:xfrm>
        </p:spPr>
        <p:txBody>
          <a:bodyPr/>
          <a:lstStyle/>
          <a:p>
            <a:pPr algn="just">
              <a:buFont typeface="Wingdings" panose="05000000000000000000" pitchFamily="2" charset="2"/>
              <a:buChar char="v"/>
            </a:pPr>
            <a:r>
              <a:rPr lang="en-US" sz="1800" b="0" i="0" u="none" strike="noStrike" dirty="0">
                <a:effectLst/>
                <a:latin typeface="Calibri" panose="020F0502020204030204" pitchFamily="34" charset="0"/>
              </a:rPr>
              <a:t>Due to the pandemic, most of the work is converted into digital. And, In Today’s world, secrecy is the most important thing. And Encryption of data is a method to achieve secrecy. There are many cloud-based solutions, but due to high occupancy, servers may go down some times, and there may be some times, we urgently need the data. In that situation, our project would be helpful. Minimal Knowledge of python coding is enough to achieve this, and we will be storing the encrypted file in our own system, and we can even delete the original file, and  we can decrypt the file, when we need.</a:t>
            </a:r>
            <a:endParaRPr lang="en-US" dirty="0"/>
          </a:p>
        </p:txBody>
      </p:sp>
    </p:spTree>
    <p:extLst>
      <p:ext uri="{BB962C8B-B14F-4D97-AF65-F5344CB8AC3E}">
        <p14:creationId xmlns:p14="http://schemas.microsoft.com/office/powerpoint/2010/main" val="42710421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4E55-0912-4DD9-BECC-87582B6C0E81}"/>
              </a:ext>
            </a:extLst>
          </p:cNvPr>
          <p:cNvSpPr>
            <a:spLocks noGrp="1"/>
          </p:cNvSpPr>
          <p:nvPr>
            <p:ph type="title"/>
          </p:nvPr>
        </p:nvSpPr>
        <p:spPr>
          <a:xfrm>
            <a:off x="1043608" y="44624"/>
            <a:ext cx="5256584" cy="508000"/>
          </a:xfrm>
        </p:spPr>
        <p:txBody>
          <a:bodyPr/>
          <a:lstStyle/>
          <a:p>
            <a:r>
              <a:rPr lang="en-US" dirty="0"/>
              <a:t>IMPLEMENTATION:</a:t>
            </a:r>
          </a:p>
        </p:txBody>
      </p:sp>
      <p:sp>
        <p:nvSpPr>
          <p:cNvPr id="7" name="Content Placeholder 6">
            <a:extLst>
              <a:ext uri="{FF2B5EF4-FFF2-40B4-BE49-F238E27FC236}">
                <a16:creationId xmlns:a16="http://schemas.microsoft.com/office/drawing/2014/main" id="{6451D28C-A402-49D4-90F1-A21A51AD20C9}"/>
              </a:ext>
            </a:extLst>
          </p:cNvPr>
          <p:cNvSpPr>
            <a:spLocks noGrp="1"/>
          </p:cNvSpPr>
          <p:nvPr>
            <p:ph idx="1"/>
          </p:nvPr>
        </p:nvSpPr>
        <p:spPr>
          <a:xfrm>
            <a:off x="1047544" y="552624"/>
            <a:ext cx="6764816" cy="6116736"/>
          </a:xfrm>
        </p:spPr>
        <p:txBody>
          <a:bodyPr/>
          <a:lstStyle/>
          <a:p>
            <a:pPr>
              <a:buFont typeface="Wingdings" panose="05000000000000000000" pitchFamily="2" charset="2"/>
              <a:buChar char="v"/>
            </a:pPr>
            <a:r>
              <a:rPr lang="en-US" sz="1100" b="1" u="sng" dirty="0"/>
              <a:t>Keygen_using_password.py</a:t>
            </a:r>
          </a:p>
          <a:p>
            <a:pPr marL="0" indent="0">
              <a:buNone/>
            </a:pPr>
            <a:endParaRPr lang="en-US" sz="1100" b="1" u="sng" dirty="0"/>
          </a:p>
          <a:p>
            <a:pPr marL="0" indent="0">
              <a:buNone/>
            </a:pPr>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cryptography</a:t>
            </a:r>
          </a:p>
          <a:p>
            <a:pPr marL="0" indent="0">
              <a:buNone/>
            </a:pPr>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base64</a:t>
            </a:r>
          </a:p>
          <a:p>
            <a:pPr marL="0" indent="0">
              <a:buNone/>
            </a:pPr>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os</a:t>
            </a:r>
          </a:p>
          <a:p>
            <a:pPr marL="0" indent="0">
              <a:buNone/>
            </a:pPr>
            <a:r>
              <a:rPr lang="en-US" sz="1100" b="0" dirty="0">
                <a:solidFill>
                  <a:srgbClr val="C586C0"/>
                </a:solidFill>
                <a:effectLst/>
                <a:latin typeface="Consolas" panose="020B0609020204030204" pitchFamily="49" charset="0"/>
              </a:rPr>
              <a:t>from</a:t>
            </a:r>
            <a:r>
              <a:rPr lang="en-US" sz="1100" b="0" dirty="0">
                <a:solidFill>
                  <a:srgbClr val="D4D4D4"/>
                </a:solidFill>
                <a:effectLst/>
                <a:latin typeface="Consolas" panose="020B0609020204030204" pitchFamily="49" charset="0"/>
              </a:rPr>
              <a:t> cryptography.hazmat.backends </a:t>
            </a:r>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default_backend</a:t>
            </a:r>
          </a:p>
          <a:p>
            <a:pPr marL="0" indent="0">
              <a:buNone/>
            </a:pPr>
            <a:r>
              <a:rPr lang="en-US" sz="1100" b="0" dirty="0">
                <a:solidFill>
                  <a:srgbClr val="C586C0"/>
                </a:solidFill>
                <a:effectLst/>
                <a:latin typeface="Consolas" panose="020B0609020204030204" pitchFamily="49" charset="0"/>
              </a:rPr>
              <a:t>from</a:t>
            </a:r>
            <a:r>
              <a:rPr lang="en-US" sz="1100" b="0" dirty="0">
                <a:solidFill>
                  <a:srgbClr val="D4D4D4"/>
                </a:solidFill>
                <a:effectLst/>
                <a:latin typeface="Consolas" panose="020B0609020204030204" pitchFamily="49" charset="0"/>
              </a:rPr>
              <a:t> cryptography.hazmat.primitives </a:t>
            </a:r>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hashes</a:t>
            </a:r>
          </a:p>
          <a:p>
            <a:pPr marL="0" indent="0">
              <a:buNone/>
            </a:pPr>
            <a:r>
              <a:rPr lang="en-US" sz="1100" b="0" dirty="0">
                <a:solidFill>
                  <a:srgbClr val="C586C0"/>
                </a:solidFill>
                <a:effectLst/>
                <a:latin typeface="Consolas" panose="020B0609020204030204" pitchFamily="49" charset="0"/>
              </a:rPr>
              <a:t>from</a:t>
            </a:r>
            <a:r>
              <a:rPr lang="en-US" sz="1100" b="0" dirty="0">
                <a:solidFill>
                  <a:srgbClr val="D4D4D4"/>
                </a:solidFill>
                <a:effectLst/>
                <a:latin typeface="Consolas" panose="020B0609020204030204" pitchFamily="49" charset="0"/>
              </a:rPr>
              <a:t> cryptography.hazmat.primitives.kdf.pbkdf2 </a:t>
            </a:r>
            <a:r>
              <a:rPr lang="en-US" sz="1100" b="0" dirty="0">
                <a:solidFill>
                  <a:srgbClr val="C586C0"/>
                </a:solidFill>
                <a:effectLst/>
                <a:latin typeface="Consolas" panose="020B0609020204030204" pitchFamily="49" charset="0"/>
              </a:rPr>
              <a:t>import</a:t>
            </a:r>
            <a:r>
              <a:rPr lang="en-US" sz="1100" b="0" dirty="0">
                <a:solidFill>
                  <a:srgbClr val="D4D4D4"/>
                </a:solidFill>
                <a:effectLst/>
                <a:latin typeface="Consolas" panose="020B0609020204030204" pitchFamily="49" charset="0"/>
              </a:rPr>
              <a:t> PBKDF2HMAC</a:t>
            </a:r>
          </a:p>
          <a:p>
            <a:pPr marL="0" indent="0">
              <a:buNone/>
            </a:pPr>
            <a:r>
              <a:rPr lang="en-US" sz="1100" b="0" dirty="0">
                <a:solidFill>
                  <a:srgbClr val="D4D4D4"/>
                </a:solidFill>
                <a:effectLst/>
                <a:latin typeface="Consolas" panose="020B0609020204030204" pitchFamily="49" charset="0"/>
              </a:rPr>
              <a:t>password_provided = </a:t>
            </a:r>
            <a:r>
              <a:rPr lang="en-US" sz="1100" b="0" dirty="0">
                <a:solidFill>
                  <a:srgbClr val="CE9178"/>
                </a:solidFill>
                <a:effectLst/>
                <a:latin typeface="Consolas" panose="020B0609020204030204" pitchFamily="49" charset="0"/>
              </a:rPr>
              <a:t>"test_test"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password = password_provided.encode()</a:t>
            </a:r>
          </a:p>
          <a:p>
            <a:pPr marL="0" indent="0">
              <a:buNone/>
            </a:pPr>
            <a:r>
              <a:rPr lang="en-US" sz="1100" b="0" dirty="0">
                <a:solidFill>
                  <a:srgbClr val="6A9955"/>
                </a:solidFill>
                <a:effectLst/>
                <a:latin typeface="Consolas" panose="020B0609020204030204" pitchFamily="49" charset="0"/>
              </a:rPr>
              <a:t># For Generating a unique salt value:</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 In the command shell: Enter the following commands</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 import os</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 To generate a 16bit key: os.urandom(16)</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salt=</a:t>
            </a:r>
            <a:r>
              <a:rPr lang="en-US" sz="1100" b="0" dirty="0">
                <a:solidFill>
                  <a:srgbClr val="569CD6"/>
                </a:solidFill>
                <a:effectLst/>
                <a:latin typeface="Consolas" panose="020B0609020204030204" pitchFamily="49" charset="0"/>
              </a:rPr>
              <a:t>b</a:t>
            </a:r>
            <a:r>
              <a:rPr lang="en-US" sz="1100" b="0" dirty="0">
                <a:solidFill>
                  <a:srgbClr val="CE9178"/>
                </a:solidFill>
                <a:effectLst/>
                <a:latin typeface="Consolas" panose="020B0609020204030204" pitchFamily="49" charset="0"/>
              </a:rPr>
              <a:t>'</a:t>
            </a:r>
            <a:r>
              <a:rPr lang="en-US" sz="1100" b="0" dirty="0">
                <a:solidFill>
                  <a:srgbClr val="D7BA7D"/>
                </a:solidFill>
                <a:effectLst/>
                <a:latin typeface="Consolas" panose="020B0609020204030204" pitchFamily="49" charset="0"/>
              </a:rPr>
              <a:t>\x96\x0f\xeb</a:t>
            </a:r>
            <a:r>
              <a:rPr lang="en-US" sz="1100" b="0" dirty="0">
                <a:solidFill>
                  <a:srgbClr val="CE9178"/>
                </a:solidFill>
                <a:effectLst/>
                <a:latin typeface="Consolas" panose="020B0609020204030204" pitchFamily="49" charset="0"/>
              </a:rPr>
              <a:t>x</a:t>
            </a:r>
            <a:r>
              <a:rPr lang="en-US" sz="1100" b="0" dirty="0">
                <a:solidFill>
                  <a:srgbClr val="D7BA7D"/>
                </a:solidFill>
                <a:effectLst/>
                <a:latin typeface="Consolas" panose="020B0609020204030204" pitchFamily="49" charset="0"/>
              </a:rPr>
              <a:t>\xbd</a:t>
            </a:r>
            <a:r>
              <a:rPr lang="en-US" sz="1100" b="0" dirty="0">
                <a:solidFill>
                  <a:srgbClr val="CE9178"/>
                </a:solidFill>
                <a:effectLst/>
                <a:latin typeface="Consolas" panose="020B0609020204030204" pitchFamily="49" charset="0"/>
              </a:rPr>
              <a:t>g</a:t>
            </a:r>
            <a:r>
              <a:rPr lang="en-US" sz="1100" b="0" dirty="0">
                <a:solidFill>
                  <a:srgbClr val="D7BA7D"/>
                </a:solidFill>
                <a:effectLst/>
                <a:latin typeface="Consolas" panose="020B0609020204030204" pitchFamily="49" charset="0"/>
              </a:rPr>
              <a:t>\\\xec\x89</a:t>
            </a:r>
            <a:r>
              <a:rPr lang="en-US" sz="1100" b="0" dirty="0">
                <a:solidFill>
                  <a:srgbClr val="CE9178"/>
                </a:solidFill>
                <a:effectLst/>
                <a:latin typeface="Consolas" panose="020B0609020204030204" pitchFamily="49" charset="0"/>
              </a:rPr>
              <a:t>t</a:t>
            </a:r>
            <a:r>
              <a:rPr lang="en-US" sz="1100" b="0" dirty="0">
                <a:solidFill>
                  <a:srgbClr val="D7BA7D"/>
                </a:solidFill>
                <a:effectLst/>
                <a:latin typeface="Consolas" panose="020B0609020204030204" pitchFamily="49" charset="0"/>
              </a:rPr>
              <a:t>\x1e</a:t>
            </a:r>
            <a:r>
              <a:rPr lang="en-US" sz="1100" b="0" dirty="0">
                <a:solidFill>
                  <a:srgbClr val="CE9178"/>
                </a:solidFill>
                <a:effectLst/>
                <a:latin typeface="Consolas" panose="020B0609020204030204" pitchFamily="49" charset="0"/>
              </a:rPr>
              <a:t>_c</a:t>
            </a:r>
            <a:r>
              <a:rPr lang="en-US" sz="1100" b="0" dirty="0">
                <a:solidFill>
                  <a:srgbClr val="D7BA7D"/>
                </a:solidFill>
                <a:effectLst/>
                <a:latin typeface="Consolas" panose="020B0609020204030204" pitchFamily="49" charset="0"/>
              </a:rPr>
              <a:t>\xc7\x0b</a:t>
            </a:r>
            <a:r>
              <a:rPr lang="en-US" sz="1100" b="0" dirty="0">
                <a:solidFill>
                  <a:srgbClr val="CE9178"/>
                </a:solidFill>
                <a:effectLst/>
                <a:latin typeface="Consolas" panose="020B0609020204030204" pitchFamily="49" charset="0"/>
              </a:rPr>
              <a:t>:'</a:t>
            </a:r>
            <a:endParaRPr lang="en-US" sz="1100" b="0" dirty="0">
              <a:solidFill>
                <a:srgbClr val="D4D4D4"/>
              </a:solidFill>
              <a:effectLst/>
              <a:latin typeface="Consolas" panose="020B0609020204030204" pitchFamily="49" charset="0"/>
            </a:endParaRPr>
          </a:p>
          <a:p>
            <a:pPr marL="0" indent="0">
              <a:buNone/>
            </a:pPr>
            <a:r>
              <a:rPr lang="en-US" sz="1100" b="0" dirty="0">
                <a:solidFill>
                  <a:srgbClr val="D4D4D4"/>
                </a:solidFill>
                <a:effectLst/>
                <a:latin typeface="Consolas" panose="020B0609020204030204" pitchFamily="49" charset="0"/>
              </a:rPr>
              <a:t>kdf= PBKDF2HMAC(</a:t>
            </a:r>
          </a:p>
          <a:p>
            <a:pPr marL="0" indent="0">
              <a:buNone/>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algorithm</a:t>
            </a:r>
            <a:r>
              <a:rPr lang="en-US" sz="1100" b="0" dirty="0">
                <a:solidFill>
                  <a:srgbClr val="D4D4D4"/>
                </a:solidFill>
                <a:effectLst/>
                <a:latin typeface="Consolas" panose="020B0609020204030204" pitchFamily="49" charset="0"/>
              </a:rPr>
              <a:t>=hashes.SHA256(),</a:t>
            </a:r>
          </a:p>
          <a:p>
            <a:pPr marL="0" indent="0">
              <a:buNone/>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length</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32</a:t>
            </a:r>
            <a:r>
              <a:rPr lang="en-US" sz="1100" b="0" dirty="0">
                <a:solidFill>
                  <a:srgbClr val="D4D4D4"/>
                </a:solidFill>
                <a:effectLst/>
                <a:latin typeface="Consolas" panose="020B0609020204030204" pitchFamily="49" charset="0"/>
              </a:rPr>
              <a:t>,</a:t>
            </a:r>
          </a:p>
          <a:p>
            <a:pPr marL="0" indent="0">
              <a:buNone/>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salt</a:t>
            </a:r>
            <a:r>
              <a:rPr lang="en-US" sz="1100" b="0" dirty="0">
                <a:solidFill>
                  <a:srgbClr val="D4D4D4"/>
                </a:solidFill>
                <a:effectLst/>
                <a:latin typeface="Consolas" panose="020B0609020204030204" pitchFamily="49" charset="0"/>
              </a:rPr>
              <a:t>=salt,</a:t>
            </a:r>
          </a:p>
          <a:p>
            <a:pPr marL="0" indent="0">
              <a:buNone/>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iterations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100000</a:t>
            </a:r>
            <a:r>
              <a:rPr lang="en-US" sz="1100" b="0" dirty="0">
                <a:solidFill>
                  <a:srgbClr val="D4D4D4"/>
                </a:solidFill>
                <a:effectLst/>
                <a:latin typeface="Consolas" panose="020B0609020204030204" pitchFamily="49" charset="0"/>
              </a:rPr>
              <a:t>,</a:t>
            </a:r>
          </a:p>
          <a:p>
            <a:pPr marL="0" indent="0">
              <a:buNone/>
            </a:pP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backend</a:t>
            </a:r>
            <a:r>
              <a:rPr lang="en-US" sz="1100" b="0" dirty="0">
                <a:solidFill>
                  <a:srgbClr val="D4D4D4"/>
                </a:solidFill>
                <a:effectLst/>
                <a:latin typeface="Consolas" panose="020B0609020204030204" pitchFamily="49" charset="0"/>
              </a:rPr>
              <a:t>=default_backend()</a:t>
            </a:r>
          </a:p>
          <a:p>
            <a:pPr marL="0" indent="0">
              <a:buNone/>
            </a:pPr>
            <a:r>
              <a:rPr lang="en-US" sz="1100" b="0" dirty="0">
                <a:solidFill>
                  <a:srgbClr val="D4D4D4"/>
                </a:solidFill>
                <a:effectLst/>
                <a:latin typeface="Consolas" panose="020B0609020204030204" pitchFamily="49" charset="0"/>
              </a:rPr>
              <a:t>    )</a:t>
            </a:r>
          </a:p>
          <a:p>
            <a:pPr marL="0" indent="0">
              <a:buNone/>
            </a:pPr>
            <a:r>
              <a:rPr lang="en-US" sz="1100" b="0" dirty="0">
                <a:solidFill>
                  <a:srgbClr val="D4D4D4"/>
                </a:solidFill>
                <a:effectLst/>
                <a:latin typeface="Consolas" panose="020B0609020204030204" pitchFamily="49" charset="0"/>
              </a:rPr>
              <a:t>key=base64.urlsafe_b64encode(kdf.derive(password)) </a:t>
            </a:r>
            <a:r>
              <a:rPr lang="en-US" sz="1100" b="0" dirty="0">
                <a:solidFill>
                  <a:srgbClr val="6A9955"/>
                </a:solidFill>
                <a:effectLst/>
                <a:latin typeface="Consolas" panose="020B0609020204030204" pitchFamily="49" charset="0"/>
              </a:rPr>
              <a:t># kdf can be used only once</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#print(key)</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 The Key Would be same everytime, because the password remains same.</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 If we change the password, the generated key would also change.</a:t>
            </a:r>
            <a:endParaRPr lang="en-US" sz="1100" b="0" dirty="0">
              <a:solidFill>
                <a:srgbClr val="D4D4D4"/>
              </a:solidFill>
              <a:effectLst/>
              <a:latin typeface="Consolas" panose="020B0609020204030204" pitchFamily="49" charset="0"/>
            </a:endParaRPr>
          </a:p>
          <a:p>
            <a:pPr marL="0" indent="0">
              <a:buNone/>
            </a:pPr>
            <a:r>
              <a:rPr lang="en-US" sz="1100" b="0" dirty="0">
                <a:solidFill>
                  <a:srgbClr val="6A9955"/>
                </a:solidFill>
                <a:effectLst/>
                <a:latin typeface="Consolas" panose="020B0609020204030204" pitchFamily="49" charset="0"/>
              </a:rPr>
              <a:t># Storing the generated key on our system</a:t>
            </a:r>
            <a:endParaRPr lang="en-US" sz="1100" b="0" dirty="0">
              <a:solidFill>
                <a:srgbClr val="D4D4D4"/>
              </a:solidFill>
              <a:effectLst/>
              <a:latin typeface="Consolas" panose="020B0609020204030204" pitchFamily="49" charset="0"/>
            </a:endParaRPr>
          </a:p>
          <a:p>
            <a:pPr marL="0" indent="0">
              <a:buNone/>
            </a:pPr>
            <a:r>
              <a:rPr lang="en-US" sz="1100" b="0" dirty="0">
                <a:solidFill>
                  <a:srgbClr val="9CDCFE"/>
                </a:solidFill>
                <a:effectLst/>
                <a:latin typeface="Consolas" panose="020B0609020204030204" pitchFamily="49" charset="0"/>
              </a:rPr>
              <a:t>file</a:t>
            </a:r>
            <a:r>
              <a:rPr lang="en-US" sz="1100" b="0" dirty="0">
                <a:solidFill>
                  <a:srgbClr val="D4D4D4"/>
                </a:solidFill>
                <a:effectLst/>
                <a:latin typeface="Consolas" panose="020B0609020204030204" pitchFamily="49" charset="0"/>
              </a:rPr>
              <a:t> = </a:t>
            </a:r>
            <a:r>
              <a:rPr lang="en-US" sz="1100" b="0" dirty="0">
                <a:solidFill>
                  <a:srgbClr val="DCDCAA"/>
                </a:solidFill>
                <a:effectLst/>
                <a:latin typeface="Consolas" panose="020B0609020204030204" pitchFamily="49" charset="0"/>
              </a:rPr>
              <a:t>open</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'generated_key.txt'</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'wb'</a:t>
            </a:r>
            <a:r>
              <a:rPr lang="en-US" sz="1100" b="0" dirty="0">
                <a:solidFill>
                  <a:srgbClr val="D4D4D4"/>
                </a:solidFill>
                <a:effectLst/>
                <a:latin typeface="Consolas" panose="020B0609020204030204" pitchFamily="49" charset="0"/>
              </a:rPr>
              <a:t>)</a:t>
            </a:r>
          </a:p>
          <a:p>
            <a:pPr marL="0" indent="0">
              <a:buNone/>
            </a:pPr>
            <a:r>
              <a:rPr lang="en-US" sz="1100" b="0" dirty="0">
                <a:solidFill>
                  <a:srgbClr val="9CDCFE"/>
                </a:solidFill>
                <a:effectLst/>
                <a:latin typeface="Consolas" panose="020B0609020204030204" pitchFamily="49" charset="0"/>
              </a:rPr>
              <a:t>file</a:t>
            </a:r>
            <a:r>
              <a:rPr lang="en-US" sz="1100" b="0" dirty="0">
                <a:solidFill>
                  <a:srgbClr val="D4D4D4"/>
                </a:solidFill>
                <a:effectLst/>
                <a:latin typeface="Consolas" panose="020B0609020204030204" pitchFamily="49" charset="0"/>
              </a:rPr>
              <a:t>.write(key)</a:t>
            </a:r>
          </a:p>
          <a:p>
            <a:pPr marL="0" indent="0">
              <a:buNone/>
            </a:pPr>
            <a:r>
              <a:rPr lang="en-US" sz="1100" b="0" dirty="0">
                <a:solidFill>
                  <a:srgbClr val="9CDCFE"/>
                </a:solidFill>
                <a:effectLst/>
                <a:latin typeface="Consolas" panose="020B0609020204030204" pitchFamily="49" charset="0"/>
              </a:rPr>
              <a:t>file</a:t>
            </a:r>
            <a:r>
              <a:rPr lang="en-US" sz="1100" b="0" dirty="0">
                <a:solidFill>
                  <a:srgbClr val="D4D4D4"/>
                </a:solidFill>
                <a:effectLst/>
                <a:latin typeface="Consolas" panose="020B0609020204030204" pitchFamily="49" charset="0"/>
              </a:rPr>
              <a:t>.close()</a:t>
            </a:r>
            <a:endParaRPr lang="en-US" sz="1100" dirty="0">
              <a:solidFill>
                <a:schemeClr val="tx1"/>
              </a:solidFill>
            </a:endParaRPr>
          </a:p>
        </p:txBody>
      </p:sp>
    </p:spTree>
    <p:extLst>
      <p:ext uri="{BB962C8B-B14F-4D97-AF65-F5344CB8AC3E}">
        <p14:creationId xmlns:p14="http://schemas.microsoft.com/office/powerpoint/2010/main" val="16592931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2B652-90A5-4FFF-93F4-CB4990BE8FFE}"/>
              </a:ext>
            </a:extLst>
          </p:cNvPr>
          <p:cNvSpPr>
            <a:spLocks noGrp="1"/>
          </p:cNvSpPr>
          <p:nvPr>
            <p:ph idx="1"/>
          </p:nvPr>
        </p:nvSpPr>
        <p:spPr>
          <a:xfrm>
            <a:off x="971601" y="620713"/>
            <a:ext cx="3528392" cy="504032"/>
          </a:xfrm>
        </p:spPr>
        <p:txBody>
          <a:bodyPr/>
          <a:lstStyle/>
          <a:p>
            <a:pPr marL="0" indent="0">
              <a:buNone/>
            </a:pPr>
            <a:r>
              <a:rPr lang="en-US" sz="1800" b="1" dirty="0"/>
              <a:t>OUTPUT: GENERATED KEY</a:t>
            </a:r>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FCCC0ED4-065F-444D-AC2D-C8DC9BEECD35}"/>
              </a:ext>
            </a:extLst>
          </p:cNvPr>
          <p:cNvPicPr>
            <a:picLocks noChangeAspect="1"/>
          </p:cNvPicPr>
          <p:nvPr/>
        </p:nvPicPr>
        <p:blipFill>
          <a:blip r:embed="rId2"/>
          <a:stretch>
            <a:fillRect/>
          </a:stretch>
        </p:blipFill>
        <p:spPr>
          <a:xfrm>
            <a:off x="755576" y="1772817"/>
            <a:ext cx="6552728" cy="3434150"/>
          </a:xfrm>
          <a:prstGeom prst="rect">
            <a:avLst/>
          </a:prstGeom>
        </p:spPr>
      </p:pic>
      <p:sp>
        <p:nvSpPr>
          <p:cNvPr id="6" name="Rectangle 5">
            <a:extLst>
              <a:ext uri="{FF2B5EF4-FFF2-40B4-BE49-F238E27FC236}">
                <a16:creationId xmlns:a16="http://schemas.microsoft.com/office/drawing/2014/main" id="{A62CD87D-2FDB-4CE2-8E00-E5D6F69E43B2}"/>
              </a:ext>
            </a:extLst>
          </p:cNvPr>
          <p:cNvSpPr/>
          <p:nvPr/>
        </p:nvSpPr>
        <p:spPr>
          <a:xfrm>
            <a:off x="539552" y="5301208"/>
            <a:ext cx="6912768" cy="7920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2"/>
                </a:solidFill>
              </a:rPr>
              <a:t>The Key Generated Would be same: As Long as the Password is same</a:t>
            </a:r>
          </a:p>
        </p:txBody>
      </p:sp>
    </p:spTree>
    <p:extLst>
      <p:ext uri="{BB962C8B-B14F-4D97-AF65-F5344CB8AC3E}">
        <p14:creationId xmlns:p14="http://schemas.microsoft.com/office/powerpoint/2010/main" val="17843088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B466F-FCEC-443C-8F67-234EFA4D1577}"/>
              </a:ext>
            </a:extLst>
          </p:cNvPr>
          <p:cNvPicPr>
            <a:picLocks noChangeAspect="1"/>
          </p:cNvPicPr>
          <p:nvPr/>
        </p:nvPicPr>
        <p:blipFill>
          <a:blip r:embed="rId2"/>
          <a:stretch>
            <a:fillRect/>
          </a:stretch>
        </p:blipFill>
        <p:spPr>
          <a:xfrm>
            <a:off x="611560" y="1372126"/>
            <a:ext cx="8263714" cy="4433138"/>
          </a:xfrm>
          <a:prstGeom prst="rect">
            <a:avLst/>
          </a:prstGeom>
        </p:spPr>
      </p:pic>
      <p:sp>
        <p:nvSpPr>
          <p:cNvPr id="4" name="Rectangle 3">
            <a:extLst>
              <a:ext uri="{FF2B5EF4-FFF2-40B4-BE49-F238E27FC236}">
                <a16:creationId xmlns:a16="http://schemas.microsoft.com/office/drawing/2014/main" id="{3D7F1C47-DC51-447E-B0C4-C42621F48925}"/>
              </a:ext>
            </a:extLst>
          </p:cNvPr>
          <p:cNvSpPr/>
          <p:nvPr/>
        </p:nvSpPr>
        <p:spPr>
          <a:xfrm>
            <a:off x="1259632" y="332656"/>
            <a:ext cx="640871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2"/>
                </a:solidFill>
              </a:rPr>
              <a:t>The File We Are Using For Encrypting: “password.txt”</a:t>
            </a:r>
          </a:p>
        </p:txBody>
      </p:sp>
    </p:spTree>
    <p:extLst>
      <p:ext uri="{BB962C8B-B14F-4D97-AF65-F5344CB8AC3E}">
        <p14:creationId xmlns:p14="http://schemas.microsoft.com/office/powerpoint/2010/main" val="1898172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E115-61C6-43E8-A092-73A15C200AD0}"/>
              </a:ext>
            </a:extLst>
          </p:cNvPr>
          <p:cNvSpPr>
            <a:spLocks noGrp="1"/>
          </p:cNvSpPr>
          <p:nvPr>
            <p:ph type="title"/>
          </p:nvPr>
        </p:nvSpPr>
        <p:spPr/>
        <p:txBody>
          <a:bodyPr/>
          <a:lstStyle/>
          <a:p>
            <a:r>
              <a:rPr lang="en-US" dirty="0"/>
              <a:t>file_encryp.py</a:t>
            </a:r>
          </a:p>
        </p:txBody>
      </p:sp>
      <p:sp>
        <p:nvSpPr>
          <p:cNvPr id="3" name="Content Placeholder 2">
            <a:extLst>
              <a:ext uri="{FF2B5EF4-FFF2-40B4-BE49-F238E27FC236}">
                <a16:creationId xmlns:a16="http://schemas.microsoft.com/office/drawing/2014/main" id="{7192730F-9A9F-490D-AF22-AD4F589ED05C}"/>
              </a:ext>
            </a:extLst>
          </p:cNvPr>
          <p:cNvSpPr>
            <a:spLocks noGrp="1"/>
          </p:cNvSpPr>
          <p:nvPr>
            <p:ph idx="1"/>
          </p:nvPr>
        </p:nvSpPr>
        <p:spPr>
          <a:xfrm>
            <a:off x="971550" y="909106"/>
            <a:ext cx="7559675" cy="5616575"/>
          </a:xfrm>
        </p:spPr>
        <p:txBody>
          <a:bodyPr/>
          <a:lstStyle/>
          <a:p>
            <a:pPr marL="0" indent="0">
              <a:buNone/>
            </a:pPr>
            <a:r>
              <a:rPr lang="en-US" sz="1800" b="0" dirty="0">
                <a:solidFill>
                  <a:srgbClr val="C586C0"/>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cryptography</a:t>
            </a:r>
          </a:p>
          <a:p>
            <a:pPr marL="0" indent="0">
              <a:buNone/>
            </a:pPr>
            <a:r>
              <a:rPr lang="en-US" sz="1800" b="0" dirty="0">
                <a:solidFill>
                  <a:srgbClr val="C586C0"/>
                </a:solidFill>
                <a:effectLst/>
                <a:latin typeface="Consolas" panose="020B0609020204030204" pitchFamily="49" charset="0"/>
              </a:rPr>
              <a:t>from</a:t>
            </a:r>
            <a:r>
              <a:rPr lang="en-US" sz="1800" b="0" dirty="0">
                <a:solidFill>
                  <a:srgbClr val="D4D4D4"/>
                </a:solidFill>
                <a:effectLst/>
                <a:latin typeface="Consolas" panose="020B0609020204030204" pitchFamily="49" charset="0"/>
              </a:rPr>
              <a:t> cryptography.fernet </a:t>
            </a:r>
            <a:r>
              <a:rPr lang="en-US" sz="1800" b="0" dirty="0">
                <a:solidFill>
                  <a:srgbClr val="C586C0"/>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Fernet</a:t>
            </a:r>
          </a:p>
          <a:p>
            <a:pPr marL="0" indent="0">
              <a:buNone/>
            </a:pPr>
            <a:r>
              <a:rPr lang="en-US" sz="1800" b="0" dirty="0">
                <a:solidFill>
                  <a:srgbClr val="6A9955"/>
                </a:solidFill>
                <a:effectLst/>
                <a:latin typeface="Consolas" panose="020B0609020204030204" pitchFamily="49" charset="0"/>
              </a:rPr>
              <a:t># Read the Key From the file</a:t>
            </a:r>
            <a:endParaRPr lang="en-US" sz="1800" b="0" dirty="0">
              <a:solidFill>
                <a:srgbClr val="D4D4D4"/>
              </a:solidFill>
              <a:effectLst/>
              <a:latin typeface="Consolas" panose="020B0609020204030204" pitchFamily="49" charset="0"/>
            </a:endParaRPr>
          </a:p>
          <a:p>
            <a:pPr marL="0" indent="0">
              <a:buNone/>
            </a:pPr>
            <a:r>
              <a:rPr lang="en-US" sz="1800" b="0" dirty="0">
                <a:solidFill>
                  <a:srgbClr val="9CDCFE"/>
                </a:solidFill>
                <a:effectLst/>
                <a:latin typeface="Consolas" panose="020B0609020204030204" pitchFamily="49" charset="0"/>
              </a:rPr>
              <a:t>file</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open</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'generated_key.txt'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'rb'</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key=</a:t>
            </a:r>
            <a:r>
              <a:rPr lang="en-US" sz="1800" b="0" dirty="0">
                <a:solidFill>
                  <a:srgbClr val="9CDCFE"/>
                </a:solidFill>
                <a:effectLst/>
                <a:latin typeface="Consolas" panose="020B0609020204030204" pitchFamily="49" charset="0"/>
              </a:rPr>
              <a:t>file</a:t>
            </a:r>
            <a:r>
              <a:rPr lang="en-US" sz="1800" b="0" dirty="0">
                <a:solidFill>
                  <a:srgbClr val="D4D4D4"/>
                </a:solidFill>
                <a:effectLst/>
                <a:latin typeface="Consolas" panose="020B0609020204030204" pitchFamily="49" charset="0"/>
              </a:rPr>
              <a:t>.read()</a:t>
            </a:r>
          </a:p>
          <a:p>
            <a:pPr marL="0" indent="0">
              <a:buNone/>
            </a:pPr>
            <a:r>
              <a:rPr lang="en-US" sz="1800" b="0" dirty="0">
                <a:solidFill>
                  <a:srgbClr val="9CDCFE"/>
                </a:solidFill>
                <a:effectLst/>
                <a:latin typeface="Consolas" panose="020B0609020204030204" pitchFamily="49" charset="0"/>
              </a:rPr>
              <a:t>file</a:t>
            </a:r>
            <a:r>
              <a:rPr lang="en-US" sz="1800" b="0" dirty="0">
                <a:solidFill>
                  <a:srgbClr val="D4D4D4"/>
                </a:solidFill>
                <a:effectLst/>
                <a:latin typeface="Consolas" panose="020B0609020204030204" pitchFamily="49" charset="0"/>
              </a:rPr>
              <a:t>.close()</a:t>
            </a:r>
          </a:p>
          <a:p>
            <a:pPr marL="0" indent="0">
              <a:buNone/>
            </a:pPr>
            <a:r>
              <a:rPr lang="en-US" sz="1800" b="0" dirty="0">
                <a:solidFill>
                  <a:srgbClr val="6A9955"/>
                </a:solidFill>
                <a:effectLst/>
                <a:latin typeface="Consolas" panose="020B0609020204030204" pitchFamily="49" charset="0"/>
              </a:rPr>
              <a:t># Encrypt the File:</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Open The file to Encrypt:</a:t>
            </a:r>
            <a:endParaRPr lang="en-US" sz="1800" b="0" dirty="0">
              <a:solidFill>
                <a:srgbClr val="D4D4D4"/>
              </a:solidFill>
              <a:effectLst/>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with</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open</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'password.txt'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'rb'</a:t>
            </a: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as</a:t>
            </a:r>
            <a:r>
              <a:rPr lang="en-US" sz="1800" b="0" dirty="0">
                <a:solidFill>
                  <a:srgbClr val="D4D4D4"/>
                </a:solidFill>
                <a:effectLst/>
                <a:latin typeface="Consolas" panose="020B0609020204030204" pitchFamily="49" charset="0"/>
              </a:rPr>
              <a:t> f:</a:t>
            </a:r>
          </a:p>
          <a:p>
            <a:pPr marL="0" indent="0">
              <a:buNone/>
            </a:pPr>
            <a:r>
              <a:rPr lang="en-US" sz="1800" b="0" dirty="0">
                <a:solidFill>
                  <a:srgbClr val="D4D4D4"/>
                </a:solidFill>
                <a:effectLst/>
                <a:latin typeface="Consolas" panose="020B0609020204030204" pitchFamily="49" charset="0"/>
              </a:rPr>
              <a:t>    data=f.read()</a:t>
            </a:r>
          </a:p>
          <a:p>
            <a:pPr marL="0" indent="0">
              <a:buNone/>
            </a:pPr>
            <a:r>
              <a:rPr lang="en-US" sz="1800" dirty="0">
                <a:solidFill>
                  <a:srgbClr val="D4D4D4"/>
                </a:solidFill>
                <a:latin typeface="Consolas" panose="020B0609020204030204" pitchFamily="49" charset="0"/>
              </a:rPr>
              <a:t>    </a:t>
            </a:r>
            <a:r>
              <a:rPr lang="en-US" sz="1800" b="0" dirty="0">
                <a:solidFill>
                  <a:srgbClr val="D4D4D4"/>
                </a:solidFill>
                <a:effectLst/>
                <a:latin typeface="Consolas" panose="020B0609020204030204" pitchFamily="49" charset="0"/>
              </a:rPr>
              <a:t>fernet=Fernet(key)</a:t>
            </a:r>
          </a:p>
          <a:p>
            <a:pPr marL="0" indent="0">
              <a:buNone/>
            </a:pPr>
            <a:r>
              <a:rPr lang="en-US" sz="1800" b="0" dirty="0">
                <a:solidFill>
                  <a:srgbClr val="D4D4D4"/>
                </a:solidFill>
                <a:effectLst/>
                <a:latin typeface="Consolas" panose="020B0609020204030204" pitchFamily="49" charset="0"/>
              </a:rPr>
              <a:t>    encrypted=fernet.encrypt(data)</a:t>
            </a:r>
          </a:p>
          <a:p>
            <a:pPr marL="0" indent="0">
              <a:buNone/>
            </a:pPr>
            <a:r>
              <a:rPr lang="en-US" sz="1800" b="0" dirty="0">
                <a:solidFill>
                  <a:srgbClr val="6A9955"/>
                </a:solidFill>
                <a:effectLst/>
                <a:latin typeface="Consolas" panose="020B0609020204030204" pitchFamily="49" charset="0"/>
              </a:rPr>
              <a:t># Writing the Encrypted File</a:t>
            </a:r>
            <a:endParaRPr lang="en-US" sz="1800" b="0" dirty="0">
              <a:solidFill>
                <a:srgbClr val="D4D4D4"/>
              </a:solidFill>
              <a:effectLst/>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with</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open</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'password.txt.encrypted'</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'wb'</a:t>
            </a: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as</a:t>
            </a:r>
            <a:r>
              <a:rPr lang="en-US" sz="1800" b="0" dirty="0">
                <a:solidFill>
                  <a:srgbClr val="D4D4D4"/>
                </a:solidFill>
                <a:effectLst/>
                <a:latin typeface="Consolas" panose="020B0609020204030204" pitchFamily="49" charset="0"/>
              </a:rPr>
              <a:t> f:</a:t>
            </a:r>
          </a:p>
          <a:p>
            <a:pPr marL="0" indent="0">
              <a:buNone/>
            </a:pPr>
            <a:r>
              <a:rPr lang="en-US" sz="1800" b="0" dirty="0">
                <a:solidFill>
                  <a:srgbClr val="D4D4D4"/>
                </a:solidFill>
                <a:effectLst/>
                <a:latin typeface="Consolas" panose="020B0609020204030204" pitchFamily="49" charset="0"/>
              </a:rPr>
              <a:t>    f.write(encrypted)</a:t>
            </a:r>
          </a:p>
          <a:p>
            <a:pPr marL="0" indent="0">
              <a:buNone/>
            </a:pPr>
            <a:endParaRPr lang="en-US" sz="1800" dirty="0"/>
          </a:p>
        </p:txBody>
      </p:sp>
    </p:spTree>
    <p:extLst>
      <p:ext uri="{BB962C8B-B14F-4D97-AF65-F5344CB8AC3E}">
        <p14:creationId xmlns:p14="http://schemas.microsoft.com/office/powerpoint/2010/main" val="4106005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31913" y="404813"/>
            <a:ext cx="5184775" cy="649287"/>
          </a:xfrm>
          <a:effectLst/>
        </p:spPr>
        <p:txBody>
          <a:bodyPr/>
          <a:lstStyle/>
          <a:p>
            <a:r>
              <a:rPr lang="en-US" sz="3200" b="1" dirty="0">
                <a:latin typeface="Tahoma" charset="0"/>
              </a:rPr>
              <a:t>CONTENTS</a:t>
            </a:r>
            <a:endParaRPr lang="uk-UA" sz="3200" b="1" dirty="0">
              <a:latin typeface="Tahoma" charset="0"/>
            </a:endParaRPr>
          </a:p>
        </p:txBody>
      </p:sp>
      <p:sp>
        <p:nvSpPr>
          <p:cNvPr id="36867" name="Rectangle 3"/>
          <p:cNvSpPr>
            <a:spLocks noGrp="1" noChangeArrowheads="1"/>
          </p:cNvSpPr>
          <p:nvPr>
            <p:ph type="body" idx="1"/>
          </p:nvPr>
        </p:nvSpPr>
        <p:spPr>
          <a:xfrm>
            <a:off x="1331913" y="1700808"/>
            <a:ext cx="6624736" cy="2808312"/>
          </a:xfrm>
        </p:spPr>
        <p:txBody>
          <a:bodyPr/>
          <a:lstStyle/>
          <a:p>
            <a:pPr>
              <a:lnSpc>
                <a:spcPct val="80000"/>
              </a:lnSpc>
              <a:buFont typeface="Wingdings" panose="05000000000000000000" pitchFamily="2" charset="2"/>
              <a:buChar char="v"/>
            </a:pPr>
            <a:r>
              <a:rPr lang="en-US" altLang="ko-KR" sz="2000" dirty="0">
                <a:latin typeface="Verdana" pitchFamily="34" charset="0"/>
                <a:ea typeface="굴림" charset="-127"/>
              </a:rPr>
              <a:t>ABSTRACT</a:t>
            </a:r>
          </a:p>
          <a:p>
            <a:pPr>
              <a:lnSpc>
                <a:spcPct val="80000"/>
              </a:lnSpc>
              <a:buFont typeface="Wingdings" panose="05000000000000000000" pitchFamily="2" charset="2"/>
              <a:buChar char="v"/>
            </a:pPr>
            <a:r>
              <a:rPr lang="en-US" altLang="ko-KR" sz="2000" dirty="0">
                <a:latin typeface="Verdana" pitchFamily="34" charset="0"/>
                <a:ea typeface="굴림" charset="-127"/>
              </a:rPr>
              <a:t>OBJECTIVES</a:t>
            </a:r>
          </a:p>
          <a:p>
            <a:pPr>
              <a:lnSpc>
                <a:spcPct val="80000"/>
              </a:lnSpc>
              <a:buFont typeface="Wingdings" panose="05000000000000000000" pitchFamily="2" charset="2"/>
              <a:buChar char="v"/>
            </a:pPr>
            <a:r>
              <a:rPr lang="en-US" altLang="ko-KR" sz="2000" dirty="0">
                <a:latin typeface="Verdana" pitchFamily="34" charset="0"/>
                <a:ea typeface="굴림" charset="-127"/>
              </a:rPr>
              <a:t>INTRODUCTION</a:t>
            </a:r>
          </a:p>
          <a:p>
            <a:pPr>
              <a:lnSpc>
                <a:spcPct val="80000"/>
              </a:lnSpc>
              <a:buFont typeface="Wingdings" panose="05000000000000000000" pitchFamily="2" charset="2"/>
              <a:buChar char="v"/>
            </a:pPr>
            <a:r>
              <a:rPr lang="en-US" altLang="ko-KR" sz="2000" dirty="0">
                <a:latin typeface="Verdana" pitchFamily="34" charset="0"/>
                <a:ea typeface="굴림" charset="-127"/>
              </a:rPr>
              <a:t>PROBLEM STATEMENT</a:t>
            </a:r>
          </a:p>
          <a:p>
            <a:pPr>
              <a:lnSpc>
                <a:spcPct val="80000"/>
              </a:lnSpc>
              <a:buFont typeface="Wingdings" panose="05000000000000000000" pitchFamily="2" charset="2"/>
              <a:buChar char="v"/>
            </a:pPr>
            <a:r>
              <a:rPr lang="en-US" altLang="ko-KR" sz="2000" dirty="0">
                <a:latin typeface="Verdana" pitchFamily="34" charset="0"/>
                <a:ea typeface="굴림" charset="-127"/>
              </a:rPr>
              <a:t>LITERATURE SURVEY &amp; INFERENCE</a:t>
            </a:r>
          </a:p>
          <a:p>
            <a:pPr>
              <a:lnSpc>
                <a:spcPct val="80000"/>
              </a:lnSpc>
              <a:buFont typeface="Wingdings" panose="05000000000000000000" pitchFamily="2" charset="2"/>
              <a:buChar char="v"/>
            </a:pPr>
            <a:r>
              <a:rPr lang="en-US" altLang="ko-KR" sz="2000" dirty="0">
                <a:latin typeface="Verdana" pitchFamily="34" charset="0"/>
                <a:ea typeface="굴림" charset="-127"/>
              </a:rPr>
              <a:t>MOTIVATION</a:t>
            </a:r>
          </a:p>
          <a:p>
            <a:pPr>
              <a:lnSpc>
                <a:spcPct val="80000"/>
              </a:lnSpc>
              <a:buFont typeface="Wingdings" panose="05000000000000000000" pitchFamily="2" charset="2"/>
              <a:buChar char="v"/>
            </a:pPr>
            <a:r>
              <a:rPr lang="en-US" altLang="ko-KR" sz="2000" dirty="0">
                <a:latin typeface="Verdana" pitchFamily="34" charset="0"/>
                <a:ea typeface="굴림" charset="-127"/>
              </a:rPr>
              <a:t>IMPLEMENTATION DETAILS</a:t>
            </a:r>
          </a:p>
          <a:p>
            <a:pPr>
              <a:lnSpc>
                <a:spcPct val="80000"/>
              </a:lnSpc>
              <a:buFont typeface="Wingdings" panose="05000000000000000000" pitchFamily="2" charset="2"/>
              <a:buChar char="v"/>
            </a:pPr>
            <a:r>
              <a:rPr lang="en-US" altLang="ko-KR" sz="2000" dirty="0">
                <a:latin typeface="Verdana" pitchFamily="34" charset="0"/>
                <a:ea typeface="굴림" charset="-127"/>
              </a:rPr>
              <a:t>CONCLUSION</a:t>
            </a:r>
          </a:p>
          <a:p>
            <a:pPr marL="0" indent="0">
              <a:lnSpc>
                <a:spcPct val="80000"/>
              </a:lnSpc>
              <a:buNone/>
            </a:pPr>
            <a:endParaRPr lang="en-US" altLang="ko-KR" sz="2000" dirty="0">
              <a:latin typeface="Verdana" pitchFamily="34" charset="0"/>
              <a:ea typeface="굴림" charset="-127"/>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B67E-77B9-409A-A038-0AE2D41B61E3}"/>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38D3AA67-4E8B-4ADF-A96A-B64AF59AA094}"/>
              </a:ext>
            </a:extLst>
          </p:cNvPr>
          <p:cNvPicPr>
            <a:picLocks noGrp="1" noChangeAspect="1"/>
          </p:cNvPicPr>
          <p:nvPr>
            <p:ph idx="1"/>
          </p:nvPr>
        </p:nvPicPr>
        <p:blipFill>
          <a:blip r:embed="rId2"/>
          <a:stretch>
            <a:fillRect/>
          </a:stretch>
        </p:blipFill>
        <p:spPr>
          <a:xfrm>
            <a:off x="611560" y="1448065"/>
            <a:ext cx="7559675" cy="3961869"/>
          </a:xfrm>
        </p:spPr>
      </p:pic>
    </p:spTree>
    <p:extLst>
      <p:ext uri="{BB962C8B-B14F-4D97-AF65-F5344CB8AC3E}">
        <p14:creationId xmlns:p14="http://schemas.microsoft.com/office/powerpoint/2010/main" val="38610003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827B-CEB3-45F8-952B-E97BA60A1DC8}"/>
              </a:ext>
            </a:extLst>
          </p:cNvPr>
          <p:cNvSpPr>
            <a:spLocks noGrp="1"/>
          </p:cNvSpPr>
          <p:nvPr>
            <p:ph type="title"/>
          </p:nvPr>
        </p:nvSpPr>
        <p:spPr/>
        <p:txBody>
          <a:bodyPr/>
          <a:lstStyle/>
          <a:p>
            <a:r>
              <a:rPr lang="en-US" dirty="0"/>
              <a:t>file_decryp..py</a:t>
            </a:r>
          </a:p>
        </p:txBody>
      </p:sp>
      <p:sp>
        <p:nvSpPr>
          <p:cNvPr id="3" name="Content Placeholder 2">
            <a:extLst>
              <a:ext uri="{FF2B5EF4-FFF2-40B4-BE49-F238E27FC236}">
                <a16:creationId xmlns:a16="http://schemas.microsoft.com/office/drawing/2014/main" id="{DF3BC0AD-137B-4FB4-8F12-B880E7178277}"/>
              </a:ext>
            </a:extLst>
          </p:cNvPr>
          <p:cNvSpPr>
            <a:spLocks noGrp="1"/>
          </p:cNvSpPr>
          <p:nvPr>
            <p:ph idx="1"/>
          </p:nvPr>
        </p:nvSpPr>
        <p:spPr>
          <a:xfrm>
            <a:off x="1116014" y="1052513"/>
            <a:ext cx="7488238" cy="5112791"/>
          </a:xfrm>
        </p:spPr>
        <p:txBody>
          <a:bodyPr/>
          <a:lstStyle/>
          <a:p>
            <a:pPr marL="0" indent="0">
              <a:buNone/>
            </a:pPr>
            <a:r>
              <a:rPr lang="en-US" sz="1800" b="0" dirty="0">
                <a:solidFill>
                  <a:srgbClr val="C586C0"/>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cryptography</a:t>
            </a:r>
          </a:p>
          <a:p>
            <a:pPr marL="0" indent="0">
              <a:buNone/>
            </a:pPr>
            <a:r>
              <a:rPr lang="en-US" sz="1800" b="0" dirty="0">
                <a:solidFill>
                  <a:srgbClr val="C586C0"/>
                </a:solidFill>
                <a:effectLst/>
                <a:latin typeface="Consolas" panose="020B0609020204030204" pitchFamily="49" charset="0"/>
              </a:rPr>
              <a:t>from</a:t>
            </a:r>
            <a:r>
              <a:rPr lang="en-US" sz="1800" b="0" dirty="0">
                <a:solidFill>
                  <a:srgbClr val="D4D4D4"/>
                </a:solidFill>
                <a:effectLst/>
                <a:latin typeface="Consolas" panose="020B0609020204030204" pitchFamily="49" charset="0"/>
              </a:rPr>
              <a:t> cryptography.fernet </a:t>
            </a:r>
            <a:r>
              <a:rPr lang="en-US" sz="1800" b="0" dirty="0">
                <a:solidFill>
                  <a:srgbClr val="C586C0"/>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Fernet</a:t>
            </a:r>
          </a:p>
          <a:p>
            <a:pPr marL="0" indent="0">
              <a:buNone/>
            </a:pPr>
            <a:r>
              <a:rPr lang="en-US" sz="1800" b="0" dirty="0">
                <a:solidFill>
                  <a:srgbClr val="6A9955"/>
                </a:solidFill>
                <a:effectLst/>
                <a:latin typeface="Consolas" panose="020B0609020204030204" pitchFamily="49" charset="0"/>
              </a:rPr>
              <a:t># Read the Key From the file</a:t>
            </a:r>
            <a:endParaRPr lang="en-US" sz="1800" b="0" dirty="0">
              <a:solidFill>
                <a:srgbClr val="D4D4D4"/>
              </a:solidFill>
              <a:effectLst/>
              <a:latin typeface="Consolas" panose="020B0609020204030204" pitchFamily="49" charset="0"/>
            </a:endParaRPr>
          </a:p>
          <a:p>
            <a:pPr marL="0" indent="0">
              <a:buNone/>
            </a:pPr>
            <a:r>
              <a:rPr lang="en-US" sz="1800" b="0" dirty="0">
                <a:solidFill>
                  <a:srgbClr val="9CDCFE"/>
                </a:solidFill>
                <a:effectLst/>
                <a:latin typeface="Consolas" panose="020B0609020204030204" pitchFamily="49" charset="0"/>
              </a:rPr>
              <a:t>file</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open</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'generated_key.txt'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'rb'</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key=</a:t>
            </a:r>
            <a:r>
              <a:rPr lang="en-US" sz="1800" b="0" dirty="0">
                <a:solidFill>
                  <a:srgbClr val="9CDCFE"/>
                </a:solidFill>
                <a:effectLst/>
                <a:latin typeface="Consolas" panose="020B0609020204030204" pitchFamily="49" charset="0"/>
              </a:rPr>
              <a:t>file</a:t>
            </a:r>
            <a:r>
              <a:rPr lang="en-US" sz="1800" b="0" dirty="0">
                <a:solidFill>
                  <a:srgbClr val="D4D4D4"/>
                </a:solidFill>
                <a:effectLst/>
                <a:latin typeface="Consolas" panose="020B0609020204030204" pitchFamily="49" charset="0"/>
              </a:rPr>
              <a:t>.read()</a:t>
            </a:r>
          </a:p>
          <a:p>
            <a:pPr marL="0" indent="0">
              <a:buNone/>
            </a:pPr>
            <a:r>
              <a:rPr lang="en-US" sz="1800" b="0" dirty="0">
                <a:solidFill>
                  <a:srgbClr val="9CDCFE"/>
                </a:solidFill>
                <a:effectLst/>
                <a:latin typeface="Consolas" panose="020B0609020204030204" pitchFamily="49" charset="0"/>
              </a:rPr>
              <a:t>file</a:t>
            </a:r>
            <a:r>
              <a:rPr lang="en-US" sz="1800" b="0" dirty="0">
                <a:solidFill>
                  <a:srgbClr val="D4D4D4"/>
                </a:solidFill>
                <a:effectLst/>
                <a:latin typeface="Consolas" panose="020B0609020204030204" pitchFamily="49" charset="0"/>
              </a:rPr>
              <a:t>.close()</a:t>
            </a:r>
          </a:p>
          <a:p>
            <a:pPr marL="0" indent="0">
              <a:buNone/>
            </a:pPr>
            <a:r>
              <a:rPr lang="en-US" sz="1800" b="0" dirty="0">
                <a:solidFill>
                  <a:srgbClr val="6A9955"/>
                </a:solidFill>
                <a:effectLst/>
                <a:latin typeface="Consolas" panose="020B0609020204030204" pitchFamily="49" charset="0"/>
              </a:rPr>
              <a:t># Decrypting the File:</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Open The file to Decrypt:</a:t>
            </a:r>
            <a:endParaRPr lang="en-US" sz="1800" b="0" dirty="0">
              <a:solidFill>
                <a:srgbClr val="D4D4D4"/>
              </a:solidFill>
              <a:effectLst/>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with</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open</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'password.txt.encrypted'</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'rb'</a:t>
            </a: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as</a:t>
            </a:r>
            <a:r>
              <a:rPr lang="en-US" sz="1800" b="0" dirty="0">
                <a:solidFill>
                  <a:srgbClr val="D4D4D4"/>
                </a:solidFill>
                <a:effectLst/>
                <a:latin typeface="Consolas" panose="020B0609020204030204" pitchFamily="49" charset="0"/>
              </a:rPr>
              <a:t> f:</a:t>
            </a:r>
          </a:p>
          <a:p>
            <a:pPr marL="0" indent="0">
              <a:buNone/>
            </a:pPr>
            <a:r>
              <a:rPr lang="en-US" sz="1800" b="0" dirty="0">
                <a:solidFill>
                  <a:srgbClr val="D4D4D4"/>
                </a:solidFill>
                <a:effectLst/>
                <a:latin typeface="Consolas" panose="020B0609020204030204" pitchFamily="49" charset="0"/>
              </a:rPr>
              <a:t>    data=f.read()</a:t>
            </a:r>
          </a:p>
          <a:p>
            <a:pPr marL="0" indent="0">
              <a:buNone/>
            </a:pPr>
            <a:r>
              <a:rPr lang="en-US" sz="1800" b="0" dirty="0">
                <a:solidFill>
                  <a:srgbClr val="D4D4D4"/>
                </a:solidFill>
                <a:effectLst/>
                <a:latin typeface="Consolas" panose="020B0609020204030204" pitchFamily="49" charset="0"/>
              </a:rPr>
              <a:t>fernet=Fernet(key)</a:t>
            </a:r>
          </a:p>
          <a:p>
            <a:pPr marL="0" indent="0">
              <a:buNone/>
            </a:pPr>
            <a:r>
              <a:rPr lang="en-US" sz="1800" b="0" dirty="0">
                <a:solidFill>
                  <a:srgbClr val="D4D4D4"/>
                </a:solidFill>
                <a:effectLst/>
                <a:latin typeface="Consolas" panose="020B0609020204030204" pitchFamily="49" charset="0"/>
              </a:rPr>
              <a:t>decrypted=fernet.decrypt(data)</a:t>
            </a:r>
          </a:p>
          <a:p>
            <a:pPr marL="0" indent="0">
              <a:buNone/>
            </a:pPr>
            <a:r>
              <a:rPr lang="en-US" sz="1800" b="0" dirty="0">
                <a:solidFill>
                  <a:srgbClr val="6A9955"/>
                </a:solidFill>
                <a:effectLst/>
                <a:latin typeface="Consolas" panose="020B0609020204030204" pitchFamily="49" charset="0"/>
              </a:rPr>
              <a:t># Writing the Encrypted File</a:t>
            </a:r>
            <a:endParaRPr lang="en-US" sz="1800" b="0" dirty="0">
              <a:solidFill>
                <a:srgbClr val="D4D4D4"/>
              </a:solidFill>
              <a:effectLst/>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with</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open</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'decrypted.txt'</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'wb'</a:t>
            </a:r>
            <a:r>
              <a:rPr lang="en-US" sz="1800" b="0" dirty="0">
                <a:solidFill>
                  <a:srgbClr val="D4D4D4"/>
                </a:solidFill>
                <a:effectLst/>
                <a:latin typeface="Consolas" panose="020B0609020204030204" pitchFamily="49" charset="0"/>
              </a:rPr>
              <a:t>) </a:t>
            </a:r>
            <a:r>
              <a:rPr lang="en-US" sz="1800" b="0" dirty="0">
                <a:solidFill>
                  <a:srgbClr val="C586C0"/>
                </a:solidFill>
                <a:effectLst/>
                <a:latin typeface="Consolas" panose="020B0609020204030204" pitchFamily="49" charset="0"/>
              </a:rPr>
              <a:t>as</a:t>
            </a:r>
            <a:r>
              <a:rPr lang="en-US" sz="1800" b="0" dirty="0">
                <a:solidFill>
                  <a:srgbClr val="D4D4D4"/>
                </a:solidFill>
                <a:effectLst/>
                <a:latin typeface="Consolas" panose="020B0609020204030204" pitchFamily="49" charset="0"/>
              </a:rPr>
              <a:t> f:</a:t>
            </a:r>
          </a:p>
          <a:p>
            <a:pPr marL="0" indent="0">
              <a:buNone/>
            </a:pPr>
            <a:r>
              <a:rPr lang="en-US" sz="1800" b="0" dirty="0">
                <a:solidFill>
                  <a:srgbClr val="D4D4D4"/>
                </a:solidFill>
                <a:effectLst/>
                <a:latin typeface="Consolas" panose="020B0609020204030204" pitchFamily="49" charset="0"/>
              </a:rPr>
              <a:t>    f.write(decrypted)</a:t>
            </a:r>
          </a:p>
          <a:p>
            <a:pPr marL="0" indent="0">
              <a:buNone/>
            </a:pPr>
            <a:endParaRPr lang="en-US" sz="1800" dirty="0"/>
          </a:p>
        </p:txBody>
      </p:sp>
    </p:spTree>
    <p:extLst>
      <p:ext uri="{BB962C8B-B14F-4D97-AF65-F5344CB8AC3E}">
        <p14:creationId xmlns:p14="http://schemas.microsoft.com/office/powerpoint/2010/main" val="23192588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6C88-0547-4587-95D9-C2A4622C0303}"/>
              </a:ext>
            </a:extLst>
          </p:cNvPr>
          <p:cNvSpPr>
            <a:spLocks noGrp="1"/>
          </p:cNvSpPr>
          <p:nvPr>
            <p:ph type="title"/>
          </p:nvPr>
        </p:nvSpPr>
        <p:spPr/>
        <p:txBody>
          <a:bodyPr/>
          <a:lstStyle/>
          <a:p>
            <a:r>
              <a:rPr lang="en-US" dirty="0"/>
              <a:t>OUTPUT</a:t>
            </a:r>
          </a:p>
        </p:txBody>
      </p:sp>
      <p:pic>
        <p:nvPicPr>
          <p:cNvPr id="5" name="Picture 4">
            <a:extLst>
              <a:ext uri="{FF2B5EF4-FFF2-40B4-BE49-F238E27FC236}">
                <a16:creationId xmlns:a16="http://schemas.microsoft.com/office/drawing/2014/main" id="{A8D5F6DA-D5B0-4FCA-9697-58DB6970C33C}"/>
              </a:ext>
            </a:extLst>
          </p:cNvPr>
          <p:cNvPicPr>
            <a:picLocks noChangeAspect="1"/>
          </p:cNvPicPr>
          <p:nvPr/>
        </p:nvPicPr>
        <p:blipFill>
          <a:blip r:embed="rId2"/>
          <a:stretch>
            <a:fillRect/>
          </a:stretch>
        </p:blipFill>
        <p:spPr>
          <a:xfrm>
            <a:off x="521494" y="1340768"/>
            <a:ext cx="8101012" cy="4345855"/>
          </a:xfrm>
          <a:prstGeom prst="rect">
            <a:avLst/>
          </a:prstGeom>
        </p:spPr>
      </p:pic>
    </p:spTree>
    <p:extLst>
      <p:ext uri="{BB962C8B-B14F-4D97-AF65-F5344CB8AC3E}">
        <p14:creationId xmlns:p14="http://schemas.microsoft.com/office/powerpoint/2010/main" val="40894324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4FF0-0C71-412E-AE2E-B212E542A8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10BD479-5B84-4705-B6A2-067E4F9AD384}"/>
              </a:ext>
            </a:extLst>
          </p:cNvPr>
          <p:cNvSpPr>
            <a:spLocks noGrp="1"/>
          </p:cNvSpPr>
          <p:nvPr>
            <p:ph idx="1"/>
          </p:nvPr>
        </p:nvSpPr>
        <p:spPr>
          <a:xfrm>
            <a:off x="395536" y="1268760"/>
            <a:ext cx="8496944" cy="4464496"/>
          </a:xfrm>
        </p:spPr>
        <p:txBody>
          <a:bodyPr/>
          <a:lstStyle/>
          <a:p>
            <a:pPr algn="just" rtl="0" fontAlgn="base">
              <a:buFont typeface="Wingdings" panose="05000000000000000000" pitchFamily="2" charset="2"/>
              <a:buChar char="v"/>
            </a:pPr>
            <a:r>
              <a:rPr lang="en-US" sz="1800" i="0" dirty="0">
                <a:effectLst/>
                <a:latin typeface="Calibri" panose="020F0502020204030204" pitchFamily="34" charset="0"/>
              </a:rPr>
              <a:t>A set of programs have been created for the purpose of converting a given text file into an encrypted file and then decrypt the encrypted file into the given text file, when needed. </a:t>
            </a:r>
            <a:endParaRPr lang="en-US" i="0" dirty="0">
              <a:effectLst/>
              <a:latin typeface="Calibri" panose="020F0502020204030204" pitchFamily="34" charset="0"/>
            </a:endParaRPr>
          </a:p>
          <a:p>
            <a:pPr algn="just" rtl="0" fontAlgn="base">
              <a:buFont typeface="Wingdings" panose="05000000000000000000" pitchFamily="2" charset="2"/>
              <a:buChar char="v"/>
            </a:pPr>
            <a:r>
              <a:rPr lang="en-US" sz="1800" i="0" dirty="0">
                <a:effectLst/>
                <a:latin typeface="Calibri" panose="020F0502020204030204" pitchFamily="34" charset="0"/>
              </a:rPr>
              <a:t>Information threat can be avoided upto some extent, though it is not an industry ready standard. The text file with important details will be secure if we follow the below steps </a:t>
            </a:r>
            <a:endParaRPr lang="en-US" i="0" dirty="0">
              <a:effectLst/>
              <a:latin typeface="Calibri" panose="020F0502020204030204" pitchFamily="34" charset="0"/>
            </a:endParaRPr>
          </a:p>
          <a:p>
            <a:pPr algn="just" rtl="0" fontAlgn="base">
              <a:buFont typeface="+mj-lt"/>
              <a:buAutoNum type="arabicPeriod"/>
            </a:pPr>
            <a:r>
              <a:rPr lang="en-US" sz="1800" i="0" dirty="0">
                <a:effectLst/>
                <a:latin typeface="Calibri" panose="020F0502020204030204" pitchFamily="34" charset="0"/>
              </a:rPr>
              <a:t>Generate a key by executing keygen_using_password program. We can enter any value as password for creating the key. </a:t>
            </a:r>
            <a:endParaRPr lang="en-US" i="0" dirty="0">
              <a:effectLst/>
              <a:latin typeface="Calibri" panose="020F0502020204030204" pitchFamily="34" charset="0"/>
            </a:endParaRPr>
          </a:p>
          <a:p>
            <a:pPr algn="just" rtl="0" fontAlgn="base">
              <a:buFont typeface="+mj-lt"/>
              <a:buAutoNum type="arabicPeriod" startAt="2"/>
            </a:pPr>
            <a:r>
              <a:rPr lang="en-US" sz="1800" i="0" dirty="0">
                <a:effectLst/>
                <a:latin typeface="Calibri" panose="020F0502020204030204" pitchFamily="34" charset="0"/>
              </a:rPr>
              <a:t>Execute the file_encryp program after mentioning the name of the file to be encrypted. An encrypted file will be created after the execution of this program. We can delete the text file as soon as encrypted file is created. No one can understand the data inside encrypted file so, the information in the file is secure. </a:t>
            </a:r>
          </a:p>
          <a:p>
            <a:pPr algn="just" rtl="0" fontAlgn="base">
              <a:buFont typeface="+mj-lt"/>
              <a:buAutoNum type="arabicPeriod" startAt="3"/>
            </a:pPr>
            <a:r>
              <a:rPr lang="en-US" sz="1800" i="0" dirty="0">
                <a:effectLst/>
                <a:latin typeface="Calibri" panose="020F0502020204030204" pitchFamily="34" charset="0"/>
              </a:rPr>
              <a:t>When the concern person wants the text file, he/she can execute the file_decryp program. A text file (decrypted file) with all the contents of original text file will be created after the execution of this program.</a:t>
            </a:r>
          </a:p>
          <a:p>
            <a:pPr algn="just"/>
            <a:endParaRPr lang="en-US" dirty="0"/>
          </a:p>
        </p:txBody>
      </p:sp>
    </p:spTree>
    <p:extLst>
      <p:ext uri="{BB962C8B-B14F-4D97-AF65-F5344CB8AC3E}">
        <p14:creationId xmlns:p14="http://schemas.microsoft.com/office/powerpoint/2010/main" val="13807872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9120-A4F6-4075-B223-32605B279BE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C23DC8A9-EA15-4DCF-AE22-003FB8BE33E9}"/>
              </a:ext>
            </a:extLst>
          </p:cNvPr>
          <p:cNvSpPr>
            <a:spLocks noGrp="1"/>
          </p:cNvSpPr>
          <p:nvPr>
            <p:ph idx="1"/>
          </p:nvPr>
        </p:nvSpPr>
        <p:spPr>
          <a:xfrm>
            <a:off x="251520" y="1412776"/>
            <a:ext cx="8496944" cy="2448272"/>
          </a:xfrm>
        </p:spPr>
        <p:txBody>
          <a:bodyPr/>
          <a:lstStyle/>
          <a:p>
            <a:pPr algn="just" rtl="0" fontAlgn="base">
              <a:buFont typeface="Wingdings" panose="05000000000000000000" pitchFamily="2" charset="2"/>
              <a:buChar char="v"/>
            </a:pPr>
            <a:r>
              <a:rPr lang="en-US" sz="1800" b="0" i="0" dirty="0">
                <a:effectLst/>
                <a:latin typeface="Calibri" panose="020F0502020204030204" pitchFamily="34" charset="0"/>
              </a:rPr>
              <a:t>Technology is advancing day-to-day. For a better and secure technology, information security is a must. This requires data  authentication at the execution levels. Cryptography is a useful tool  through which secure data independency can be established. It uses two  basic operations namely encryption and decryption for secure data  communication. A large number of cryptographic techniques have been  proposed and implemented so far.</a:t>
            </a:r>
          </a:p>
          <a:p>
            <a:pPr algn="just" rtl="0" fontAlgn="base">
              <a:buFont typeface="Wingdings" panose="05000000000000000000" pitchFamily="2" charset="2"/>
              <a:buChar char="v"/>
            </a:pPr>
            <a:r>
              <a:rPr lang="en-US" sz="1800" dirty="0">
                <a:latin typeface="Calibri" panose="020F0502020204030204" pitchFamily="34" charset="0"/>
              </a:rPr>
              <a:t>In this Project</a:t>
            </a:r>
            <a:r>
              <a:rPr lang="en-US" sz="1800" b="0" i="0" dirty="0">
                <a:effectLst/>
                <a:latin typeface="Calibri" panose="020F0502020204030204" pitchFamily="34" charset="0"/>
              </a:rPr>
              <a:t>, we try to implement </a:t>
            </a:r>
            <a:r>
              <a:rPr lang="en-US" sz="1800" dirty="0">
                <a:latin typeface="Calibri" panose="020F0502020204030204" pitchFamily="34" charset="0"/>
              </a:rPr>
              <a:t>Encryption of personal data, </a:t>
            </a:r>
            <a:r>
              <a:rPr lang="en-US" sz="1800" b="0" i="0" dirty="0">
                <a:effectLst/>
                <a:latin typeface="Calibri" panose="020F0502020204030204" pitchFamily="34" charset="0"/>
              </a:rPr>
              <a:t>using Indirec</a:t>
            </a:r>
            <a:r>
              <a:rPr lang="en-US" sz="1800" dirty="0">
                <a:latin typeface="Calibri" panose="020F0502020204030204" pitchFamily="34" charset="0"/>
              </a:rPr>
              <a:t>t Application of AES</a:t>
            </a:r>
            <a:r>
              <a:rPr lang="en-US" sz="1800" b="0" i="0" dirty="0">
                <a:effectLst/>
                <a:latin typeface="Calibri" panose="020F0502020204030204" pitchFamily="34" charset="0"/>
              </a:rPr>
              <a:t> encryption Algorithm.</a:t>
            </a:r>
            <a:endParaRPr lang="en-US" b="0" i="0" dirty="0">
              <a:effectLst/>
              <a:latin typeface="Segoe UI" panose="020B0502040204020203" pitchFamily="34" charset="0"/>
            </a:endParaRPr>
          </a:p>
          <a:p>
            <a:pPr algn="just">
              <a:buFont typeface="Wingdings" panose="05000000000000000000" pitchFamily="2" charset="2"/>
              <a:buChar char="v"/>
            </a:pPr>
            <a:endParaRPr lang="en-US" dirty="0"/>
          </a:p>
        </p:txBody>
      </p:sp>
    </p:spTree>
    <p:extLst>
      <p:ext uri="{BB962C8B-B14F-4D97-AF65-F5344CB8AC3E}">
        <p14:creationId xmlns:p14="http://schemas.microsoft.com/office/powerpoint/2010/main" val="1793577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FE4-7DD1-46D6-A603-F5166DC08E6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A66B608-51B6-4FB1-A103-9AB447ED9BE9}"/>
              </a:ext>
            </a:extLst>
          </p:cNvPr>
          <p:cNvSpPr>
            <a:spLocks noGrp="1"/>
          </p:cNvSpPr>
          <p:nvPr>
            <p:ph idx="1"/>
          </p:nvPr>
        </p:nvSpPr>
        <p:spPr>
          <a:xfrm>
            <a:off x="1331838" y="1988840"/>
            <a:ext cx="6480323" cy="2088455"/>
          </a:xfrm>
        </p:spPr>
        <p:txBody>
          <a:bodyPr/>
          <a:lstStyle/>
          <a:p>
            <a:pPr algn="just" rtl="0" fontAlgn="base">
              <a:buFont typeface="Wingdings" panose="05000000000000000000" pitchFamily="2" charset="2"/>
              <a:buChar char="v"/>
            </a:pPr>
            <a:r>
              <a:rPr lang="en-US" sz="1800" dirty="0">
                <a:latin typeface="Calibri" panose="020F0502020204030204" pitchFamily="34" charset="0"/>
              </a:rPr>
              <a:t>The Objective of the project is to save files by encrypting them using Fernet Application(An Indirect Application of AES Algorithm)</a:t>
            </a:r>
            <a:r>
              <a:rPr lang="en-US" sz="1800" i="0" dirty="0">
                <a:effectLst/>
                <a:latin typeface="Calibri" panose="020F0502020204030204" pitchFamily="34" charset="0"/>
              </a:rPr>
              <a:t> , in our own system.</a:t>
            </a:r>
          </a:p>
          <a:p>
            <a:pPr algn="just" rtl="0" fontAlgn="base">
              <a:buFont typeface="Wingdings" panose="05000000000000000000" pitchFamily="2" charset="2"/>
              <a:buChar char="v"/>
            </a:pPr>
            <a:r>
              <a:rPr lang="en-US" sz="1800" dirty="0">
                <a:latin typeface="Calibri" panose="020F0502020204030204" pitchFamily="34" charset="0"/>
              </a:rPr>
              <a:t>The Intention is to provide encryption technology, in a simple method for the user and make it impossible for others, to have hands on the data of that particular user.</a:t>
            </a:r>
            <a:endParaRPr lang="en-US" i="0" dirty="0">
              <a:effectLst/>
              <a:latin typeface="Segoe UI" panose="020B0502040204020203" pitchFamily="34" charset="0"/>
            </a:endParaRPr>
          </a:p>
          <a:p>
            <a:pPr algn="just"/>
            <a:endParaRPr lang="en-US" dirty="0"/>
          </a:p>
        </p:txBody>
      </p:sp>
    </p:spTree>
    <p:extLst>
      <p:ext uri="{BB962C8B-B14F-4D97-AF65-F5344CB8AC3E}">
        <p14:creationId xmlns:p14="http://schemas.microsoft.com/office/powerpoint/2010/main" val="13181359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3198-9084-42D4-9A21-5816A095BDC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217B9A2-4772-45B2-A5D8-0F4CDCCA5FAE}"/>
              </a:ext>
            </a:extLst>
          </p:cNvPr>
          <p:cNvSpPr>
            <a:spLocks noGrp="1"/>
          </p:cNvSpPr>
          <p:nvPr>
            <p:ph idx="1"/>
          </p:nvPr>
        </p:nvSpPr>
        <p:spPr>
          <a:xfrm>
            <a:off x="467544" y="1412776"/>
            <a:ext cx="7776467" cy="3384599"/>
          </a:xfrm>
        </p:spPr>
        <p:txBody>
          <a:bodyPr/>
          <a:lstStyle/>
          <a:p>
            <a:pPr algn="just">
              <a:buFont typeface="Wingdings" panose="05000000000000000000" pitchFamily="2" charset="2"/>
              <a:buChar char="v"/>
            </a:pPr>
            <a:r>
              <a:rPr lang="en-US" sz="1800" i="0" dirty="0">
                <a:effectLst/>
                <a:latin typeface="Calibri" panose="020F0502020204030204" pitchFamily="34" charset="0"/>
              </a:rPr>
              <a:t>Security of data is one the most important need for any individual. Every person needs his/her own privacy and wants his/her data to be confidential. Our project deals with the File Encryption system and saving passwords. We are taking a large set of data into a text file and encrypting them using Fernet (An Application of AES algorithm) where the key used to encrypt is encoded using SHA-256 into 32-bit long key and this key is further encrypted using Fernet Key Word. A user can save his data into a file in encrypted form and can send it to the authorized persons. </a:t>
            </a:r>
            <a:r>
              <a:rPr lang="en-US" sz="1800" dirty="0">
                <a:latin typeface="Calibri" panose="020F0502020204030204" pitchFamily="34" charset="0"/>
              </a:rPr>
              <a:t>A</a:t>
            </a:r>
            <a:r>
              <a:rPr lang="en-US" sz="1800" i="0" dirty="0">
                <a:effectLst/>
                <a:latin typeface="Calibri" panose="020F0502020204030204" pitchFamily="34" charset="0"/>
              </a:rPr>
              <a:t> plus point of using SHA-256 is that we can prevent Brute force attack from attacker.  </a:t>
            </a:r>
            <a:endParaRPr lang="en-US" i="0" dirty="0">
              <a:effectLst/>
              <a:latin typeface="Segoe UI" panose="020B0502040204020203" pitchFamily="34" charset="0"/>
            </a:endParaRPr>
          </a:p>
          <a:p>
            <a:pPr algn="just">
              <a:buFont typeface="Wingdings" panose="05000000000000000000" pitchFamily="2" charset="2"/>
              <a:buChar char="v"/>
            </a:pPr>
            <a:r>
              <a:rPr lang="en-US" sz="1800" i="0" dirty="0">
                <a:effectLst/>
                <a:latin typeface="Calibri" panose="020F0502020204030204" pitchFamily="34" charset="0"/>
              </a:rPr>
              <a:t>The attacker will have tried a lot of combinations to decode this file. We want to ensure file security and privacy through this project.</a:t>
            </a:r>
            <a:endParaRPr lang="en-US" i="0" dirty="0">
              <a:effectLst/>
              <a:latin typeface="Segoe UI" panose="020B0502040204020203" pitchFamily="34" charset="0"/>
            </a:endParaRPr>
          </a:p>
          <a:p>
            <a:pPr algn="just">
              <a:buFont typeface="Wingdings" panose="05000000000000000000" pitchFamily="2" charset="2"/>
              <a:buChar char="v"/>
            </a:pPr>
            <a:endParaRPr lang="en-US" dirty="0"/>
          </a:p>
        </p:txBody>
      </p:sp>
    </p:spTree>
    <p:extLst>
      <p:ext uri="{BB962C8B-B14F-4D97-AF65-F5344CB8AC3E}">
        <p14:creationId xmlns:p14="http://schemas.microsoft.com/office/powerpoint/2010/main" val="19500128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E60C-7C2F-4CE2-86D2-56A058B0125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911048-0803-4C6A-BA9B-C70BEB84FAD6}"/>
              </a:ext>
            </a:extLst>
          </p:cNvPr>
          <p:cNvSpPr>
            <a:spLocks noGrp="1"/>
          </p:cNvSpPr>
          <p:nvPr>
            <p:ph idx="1"/>
          </p:nvPr>
        </p:nvSpPr>
        <p:spPr>
          <a:xfrm>
            <a:off x="539552" y="1758259"/>
            <a:ext cx="8064896" cy="2016224"/>
          </a:xfrm>
        </p:spPr>
        <p:txBody>
          <a:bodyPr/>
          <a:lstStyle/>
          <a:p>
            <a:pPr algn="l" rtl="0" fontAlgn="base">
              <a:buFont typeface="Wingdings" panose="05000000000000000000" pitchFamily="2" charset="2"/>
              <a:buChar char="v"/>
            </a:pPr>
            <a:r>
              <a:rPr lang="en-US" sz="1800" i="0" dirty="0">
                <a:effectLst/>
                <a:latin typeface="Calibri" panose="020F0502020204030204" pitchFamily="34" charset="0"/>
              </a:rPr>
              <a:t>Many of us are facing the issue of information threat. This issue has to be solved. </a:t>
            </a:r>
            <a:endParaRPr lang="en-US" i="0" dirty="0">
              <a:effectLst/>
              <a:latin typeface="Segoe UI" panose="020B0502040204020203" pitchFamily="34" charset="0"/>
            </a:endParaRPr>
          </a:p>
          <a:p>
            <a:pPr algn="l" rtl="0" fontAlgn="base">
              <a:buFont typeface="Wingdings" panose="05000000000000000000" pitchFamily="2" charset="2"/>
              <a:buChar char="v"/>
            </a:pPr>
            <a:r>
              <a:rPr lang="en-US" sz="1800" i="0" dirty="0">
                <a:effectLst/>
                <a:latin typeface="Calibri" panose="020F0502020204030204" pitchFamily="34" charset="0"/>
              </a:rPr>
              <a:t>There has to be a mechanism for a person to prevent his/her important details stored in his/her computer from being hacked. </a:t>
            </a:r>
            <a:endParaRPr lang="en-US" i="0" dirty="0">
              <a:effectLst/>
              <a:latin typeface="Segoe UI" panose="020B0502040204020203" pitchFamily="34" charset="0"/>
            </a:endParaRPr>
          </a:p>
          <a:p>
            <a:pPr algn="l" rtl="0" fontAlgn="base">
              <a:buFont typeface="Wingdings" panose="05000000000000000000" pitchFamily="2" charset="2"/>
              <a:buChar char="v"/>
            </a:pPr>
            <a:r>
              <a:rPr lang="en-US" sz="1800" i="0" dirty="0">
                <a:effectLst/>
                <a:latin typeface="Calibri" panose="020F0502020204030204" pitchFamily="34" charset="0"/>
              </a:rPr>
              <a:t>For solving this issue, we have to convert a given text file into an encrypted file and then decrypt the encrypted file into the given text file.</a:t>
            </a:r>
            <a:endParaRPr lang="en-US" i="0" dirty="0">
              <a:effectLst/>
              <a:latin typeface="Segoe UI" panose="020B0502040204020203" pitchFamily="34"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31659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2CBB-D3E8-4A9A-ADA8-CD95FB14EDFC}"/>
              </a:ext>
            </a:extLst>
          </p:cNvPr>
          <p:cNvSpPr>
            <a:spLocks noGrp="1"/>
          </p:cNvSpPr>
          <p:nvPr>
            <p:ph type="title"/>
          </p:nvPr>
        </p:nvSpPr>
        <p:spPr>
          <a:xfrm>
            <a:off x="1060932" y="116632"/>
            <a:ext cx="7488237" cy="508000"/>
          </a:xfrm>
        </p:spPr>
        <p:txBody>
          <a:bodyPr/>
          <a:lstStyle/>
          <a:p>
            <a:r>
              <a:rPr lang="en-US" dirty="0"/>
              <a:t>LITERATURE SURVEY</a:t>
            </a:r>
          </a:p>
        </p:txBody>
      </p:sp>
      <p:sp>
        <p:nvSpPr>
          <p:cNvPr id="3" name="Content Placeholder 2">
            <a:extLst>
              <a:ext uri="{FF2B5EF4-FFF2-40B4-BE49-F238E27FC236}">
                <a16:creationId xmlns:a16="http://schemas.microsoft.com/office/drawing/2014/main" id="{A3C9D422-4A67-40CB-9A0C-E00E719C0A2B}"/>
              </a:ext>
            </a:extLst>
          </p:cNvPr>
          <p:cNvSpPr>
            <a:spLocks noGrp="1"/>
          </p:cNvSpPr>
          <p:nvPr>
            <p:ph idx="1"/>
          </p:nvPr>
        </p:nvSpPr>
        <p:spPr>
          <a:xfrm>
            <a:off x="1060932" y="656580"/>
            <a:ext cx="7272411" cy="5544839"/>
          </a:xfrm>
        </p:spPr>
        <p:txBody>
          <a:bodyPr/>
          <a:lstStyle/>
          <a:p>
            <a:pPr algn="just">
              <a:buFont typeface="Wingdings" panose="05000000000000000000" pitchFamily="2" charset="2"/>
              <a:buChar char="v"/>
            </a:pPr>
            <a:r>
              <a:rPr lang="en-US" sz="1800" i="0" dirty="0">
                <a:effectLst/>
                <a:latin typeface="Calibri" panose="020F0502020204030204" pitchFamily="34" charset="0"/>
              </a:rPr>
              <a:t>Advanced Encryption Standard </a:t>
            </a:r>
            <a:endParaRPr lang="en-US" sz="1800" i="0" dirty="0">
              <a:effectLst/>
              <a:latin typeface="Segoe UI" panose="020B0502040204020203" pitchFamily="34" charset="0"/>
            </a:endParaRPr>
          </a:p>
          <a:p>
            <a:pPr algn="just">
              <a:buFont typeface="Wingdings" panose="05000000000000000000" pitchFamily="2" charset="2"/>
              <a:buChar char="v"/>
            </a:pPr>
            <a:r>
              <a:rPr lang="en-US" sz="1800" i="0" dirty="0">
                <a:effectLst/>
                <a:latin typeface="Calibri" panose="020F0502020204030204" pitchFamily="34" charset="0"/>
              </a:rPr>
              <a:t>The Advanced Encryption Standard (AES), also known by its original name Rijndael is a specification for the encryption of electronic data established by the US National Institute of Standards and Technology (NIST) in 2001.</a:t>
            </a:r>
            <a:endParaRPr lang="en-US" i="0" dirty="0">
              <a:effectLst/>
              <a:latin typeface="Segoe UI" panose="020B0502040204020203" pitchFamily="34" charset="0"/>
            </a:endParaRPr>
          </a:p>
          <a:p>
            <a:pPr algn="just">
              <a:buFont typeface="Wingdings" panose="05000000000000000000" pitchFamily="2" charset="2"/>
              <a:buChar char="v"/>
            </a:pPr>
            <a:r>
              <a:rPr lang="en-US" sz="1800" b="0" i="0" dirty="0">
                <a:effectLst/>
                <a:latin typeface="Calibri" panose="020F0502020204030204" pitchFamily="34" charset="0"/>
              </a:rPr>
              <a:t>Description of the algorithm: </a:t>
            </a:r>
            <a:endParaRPr lang="en-US" b="0" i="0" dirty="0">
              <a:effectLst/>
              <a:latin typeface="Calibri" panose="020F0502020204030204" pitchFamily="34" charset="0"/>
            </a:endParaRPr>
          </a:p>
          <a:p>
            <a:pPr algn="just" rtl="0" fontAlgn="base">
              <a:buFont typeface="+mj-lt"/>
              <a:buAutoNum type="arabicPeriod"/>
            </a:pPr>
            <a:r>
              <a:rPr lang="en-US" sz="1800" b="0" i="0" dirty="0">
                <a:effectLst/>
                <a:latin typeface="Calibri" panose="020F0502020204030204" pitchFamily="34" charset="0"/>
              </a:rPr>
              <a:t>Key Expansion – round keys are derived from the cipher key using the AES Key Schedule. AES requires a separate 128-bit round key block for each round plus one more. </a:t>
            </a:r>
          </a:p>
          <a:p>
            <a:pPr algn="just" rtl="0" fontAlgn="base">
              <a:buFont typeface="+mj-lt"/>
              <a:buAutoNum type="arabicPeriod" startAt="2"/>
            </a:pPr>
            <a:r>
              <a:rPr lang="en-US" sz="1800" b="0" i="0" dirty="0">
                <a:effectLst/>
                <a:latin typeface="Calibri" panose="020F0502020204030204" pitchFamily="34" charset="0"/>
              </a:rPr>
              <a:t>Initial round key addition: </a:t>
            </a:r>
          </a:p>
          <a:p>
            <a:pPr marL="0" indent="0" algn="just" rtl="0" fontAlgn="base">
              <a:buNone/>
            </a:pPr>
            <a:r>
              <a:rPr lang="en-US" sz="1800" b="0" i="0" dirty="0">
                <a:effectLst/>
                <a:latin typeface="Calibri" panose="020F0502020204030204" pitchFamily="34" charset="0"/>
              </a:rPr>
              <a:t>AddRoundKey – each byte of the state is combined with a byte of the round key using Bitwise XOR. </a:t>
            </a:r>
            <a:r>
              <a:rPr lang="en-US" sz="1800" i="0" dirty="0">
                <a:effectLst/>
                <a:latin typeface="Calibri" panose="020F0502020204030204" pitchFamily="34" charset="0"/>
              </a:rPr>
              <a:t>9, 11 or 13 rounds: </a:t>
            </a:r>
          </a:p>
          <a:p>
            <a:pPr marL="0" indent="0" algn="just" rtl="0" fontAlgn="base">
              <a:buNone/>
            </a:pPr>
            <a:r>
              <a:rPr lang="en-US" sz="1800" i="0" dirty="0">
                <a:effectLst/>
                <a:latin typeface="Calibri" panose="020F0502020204030204" pitchFamily="34" charset="0"/>
              </a:rPr>
              <a:t>SubBytes – a non-linear substitution step where each byte is replaced with another according to a </a:t>
            </a:r>
            <a:r>
              <a:rPr lang="en-US" sz="1800" dirty="0">
                <a:latin typeface="Calibri" panose="020F0502020204030204" pitchFamily="34" charset="0"/>
              </a:rPr>
              <a:t>lookup table</a:t>
            </a:r>
            <a:r>
              <a:rPr lang="en-US" sz="1800" i="0" dirty="0">
                <a:effectLst/>
                <a:latin typeface="Calibri" panose="020F0502020204030204" pitchFamily="34" charset="0"/>
              </a:rPr>
              <a:t>.</a:t>
            </a:r>
          </a:p>
          <a:p>
            <a:pPr marL="0" indent="0" algn="just" rtl="0" fontAlgn="base">
              <a:buNone/>
            </a:pPr>
            <a:r>
              <a:rPr lang="en-US" sz="1800" i="0" dirty="0">
                <a:effectLst/>
                <a:latin typeface="Calibri" panose="020F0502020204030204" pitchFamily="34" charset="0"/>
              </a:rPr>
              <a:t>ShiftRows – a transposition step where the last three rows of the state are shifted cyclically a certain number of steps.</a:t>
            </a:r>
          </a:p>
          <a:p>
            <a:pPr marL="0" indent="0" algn="just" rtl="0" fontAlgn="base">
              <a:buNone/>
            </a:pPr>
            <a:r>
              <a:rPr lang="en-US" sz="1800" i="0" dirty="0">
                <a:effectLst/>
                <a:latin typeface="Calibri" panose="020F0502020204030204" pitchFamily="34" charset="0"/>
              </a:rPr>
              <a:t>MixColumns – a linear mixing operation which operates on the columns of the state, combining the four bytes in each column.</a:t>
            </a:r>
            <a:endParaRPr lang="en-US" sz="1800" b="0" i="0" dirty="0">
              <a:effectLst/>
              <a:latin typeface="Calibri" panose="020F0502020204030204" pitchFamily="34" charset="0"/>
            </a:endParaRPr>
          </a:p>
        </p:txBody>
      </p:sp>
    </p:spTree>
    <p:extLst>
      <p:ext uri="{BB962C8B-B14F-4D97-AF65-F5344CB8AC3E}">
        <p14:creationId xmlns:p14="http://schemas.microsoft.com/office/powerpoint/2010/main" val="33806985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55125-EB9C-484F-9823-EA29C0A1A642}"/>
              </a:ext>
            </a:extLst>
          </p:cNvPr>
          <p:cNvSpPr>
            <a:spLocks noGrp="1"/>
          </p:cNvSpPr>
          <p:nvPr>
            <p:ph idx="1"/>
          </p:nvPr>
        </p:nvSpPr>
        <p:spPr>
          <a:xfrm>
            <a:off x="683568" y="1196753"/>
            <a:ext cx="8136904" cy="3744416"/>
          </a:xfrm>
        </p:spPr>
        <p:txBody>
          <a:bodyPr/>
          <a:lstStyle/>
          <a:p>
            <a:pPr algn="just" rtl="0" fontAlgn="base">
              <a:buFont typeface="Wingdings" panose="05000000000000000000" pitchFamily="2" charset="2"/>
              <a:buChar char="v"/>
            </a:pPr>
            <a:endParaRPr lang="en-US" sz="1800" i="0" dirty="0">
              <a:effectLst/>
              <a:latin typeface="Calibri" panose="020F0502020204030204" pitchFamily="34" charset="0"/>
            </a:endParaRPr>
          </a:p>
          <a:p>
            <a:pPr algn="just" rtl="0" fontAlgn="base">
              <a:buFont typeface="Wingdings" panose="05000000000000000000" pitchFamily="2" charset="2"/>
              <a:buChar char="v"/>
            </a:pPr>
            <a:r>
              <a:rPr lang="en-US" sz="1800" i="0" dirty="0">
                <a:effectLst/>
                <a:latin typeface="Calibri" panose="020F0502020204030204" pitchFamily="34" charset="0"/>
              </a:rPr>
              <a:t>AddRoundKey </a:t>
            </a:r>
          </a:p>
          <a:p>
            <a:pPr algn="just" rtl="0" fontAlgn="base">
              <a:buFont typeface="Wingdings" panose="05000000000000000000" pitchFamily="2" charset="2"/>
              <a:buChar char="v"/>
            </a:pPr>
            <a:r>
              <a:rPr lang="en-US" sz="1800" i="0" dirty="0">
                <a:effectLst/>
                <a:latin typeface="Calibri" panose="020F0502020204030204" pitchFamily="34" charset="0"/>
              </a:rPr>
              <a:t>Final round (making 10, 12 or 14 rounds in total): </a:t>
            </a:r>
          </a:p>
          <a:p>
            <a:pPr algn="just" rtl="0" fontAlgn="base">
              <a:buFont typeface="Wingdings" panose="05000000000000000000" pitchFamily="2" charset="2"/>
              <a:buChar char="v"/>
            </a:pPr>
            <a:r>
              <a:rPr lang="en-US" sz="1800" i="0" dirty="0">
                <a:effectLst/>
                <a:latin typeface="Calibri" panose="020F0502020204030204" pitchFamily="34" charset="0"/>
              </a:rPr>
              <a:t>SubBytes </a:t>
            </a:r>
          </a:p>
          <a:p>
            <a:pPr algn="just" rtl="0" fontAlgn="base">
              <a:buFont typeface="Wingdings" panose="05000000000000000000" pitchFamily="2" charset="2"/>
              <a:buChar char="v"/>
            </a:pPr>
            <a:r>
              <a:rPr lang="en-US" sz="1800" i="0" dirty="0">
                <a:effectLst/>
                <a:latin typeface="Calibri" panose="020F0502020204030204" pitchFamily="34" charset="0"/>
              </a:rPr>
              <a:t>ShiftRows </a:t>
            </a:r>
          </a:p>
          <a:p>
            <a:pPr algn="just" rtl="0" fontAlgn="base">
              <a:buFont typeface="Wingdings" panose="05000000000000000000" pitchFamily="2" charset="2"/>
              <a:buChar char="v"/>
            </a:pPr>
            <a:r>
              <a:rPr lang="en-US" sz="1800" i="0" dirty="0">
                <a:effectLst/>
                <a:latin typeface="Calibri" panose="020F0502020204030204" pitchFamily="34" charset="0"/>
              </a:rPr>
              <a:t>AddRoundKey</a:t>
            </a:r>
          </a:p>
          <a:p>
            <a:pPr algn="just">
              <a:buFont typeface="Wingdings" panose="05000000000000000000" pitchFamily="2" charset="2"/>
              <a:buChar char="v"/>
            </a:pPr>
            <a:r>
              <a:rPr lang="en-US" sz="1800" i="0" dirty="0">
                <a:effectLst/>
                <a:latin typeface="Calibri" panose="020F0502020204030204" pitchFamily="34" charset="0"/>
              </a:rPr>
              <a:t>High speed and low RAM requirements were criteria of the AES selection process. As the chosen algorithm, AES performed well on a wide variety of hardware, from 8-bit </a:t>
            </a:r>
            <a:r>
              <a:rPr lang="en-US" sz="1800" dirty="0">
                <a:latin typeface="Calibri" panose="020F0502020204030204" pitchFamily="34" charset="0"/>
              </a:rPr>
              <a:t>smart cards</a:t>
            </a:r>
            <a:r>
              <a:rPr lang="en-US" sz="1800" i="0" dirty="0">
                <a:effectLst/>
                <a:latin typeface="Calibri" panose="020F0502020204030204" pitchFamily="34" charset="0"/>
              </a:rPr>
              <a:t> to high-performance computers.</a:t>
            </a:r>
            <a:endParaRPr lang="en-US" dirty="0"/>
          </a:p>
        </p:txBody>
      </p:sp>
    </p:spTree>
    <p:extLst>
      <p:ext uri="{BB962C8B-B14F-4D97-AF65-F5344CB8AC3E}">
        <p14:creationId xmlns:p14="http://schemas.microsoft.com/office/powerpoint/2010/main" val="42124959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09A3B-2352-4A97-983A-2FD0450230B7}"/>
              </a:ext>
            </a:extLst>
          </p:cNvPr>
          <p:cNvSpPr>
            <a:spLocks noGrp="1"/>
          </p:cNvSpPr>
          <p:nvPr>
            <p:ph idx="1"/>
          </p:nvPr>
        </p:nvSpPr>
        <p:spPr>
          <a:xfrm>
            <a:off x="683568" y="1196752"/>
            <a:ext cx="7632451" cy="4176687"/>
          </a:xfrm>
        </p:spPr>
        <p:txBody>
          <a:bodyPr/>
          <a:lstStyle/>
          <a:p>
            <a:pPr algn="just" rtl="0" fontAlgn="base">
              <a:buFont typeface="Wingdings" panose="05000000000000000000" pitchFamily="2" charset="2"/>
              <a:buChar char="v"/>
            </a:pPr>
            <a:r>
              <a:rPr lang="en-US" sz="1800" dirty="0">
                <a:effectLst/>
                <a:latin typeface="Calibri" panose="020F0502020204030204" pitchFamily="34" charset="0"/>
              </a:rPr>
              <a:t>Fernet using Cryptography module in Python </a:t>
            </a:r>
            <a:endParaRPr lang="en-US" dirty="0">
              <a:effectLst/>
              <a:latin typeface="Segoe UI" panose="020B0502040204020203" pitchFamily="34" charset="0"/>
            </a:endParaRPr>
          </a:p>
          <a:p>
            <a:pPr algn="just" rtl="0" fontAlgn="base">
              <a:buFont typeface="Wingdings" panose="05000000000000000000" pitchFamily="2" charset="2"/>
              <a:buChar char="v"/>
            </a:pPr>
            <a:r>
              <a:rPr lang="en-US" sz="1800" dirty="0">
                <a:effectLst/>
                <a:latin typeface="Calibri" panose="020F0502020204030204" pitchFamily="34" charset="0"/>
              </a:rPr>
              <a:t>The fernet module of the cryptography package has inbuilt functions for the generation of the key, encryption of plaintext into ciphertext, and decryption of ciphertext into plaintext using the encrypt and decrypt methods respectively.  </a:t>
            </a:r>
            <a:endParaRPr lang="en-US" dirty="0">
              <a:latin typeface="Segoe UI" panose="020B0502040204020203" pitchFamily="34" charset="0"/>
            </a:endParaRPr>
          </a:p>
          <a:p>
            <a:pPr algn="just" rtl="0" fontAlgn="base">
              <a:buFont typeface="Wingdings" panose="05000000000000000000" pitchFamily="2" charset="2"/>
              <a:buChar char="v"/>
            </a:pPr>
            <a:r>
              <a:rPr lang="en-US" sz="1800" dirty="0">
                <a:effectLst/>
                <a:latin typeface="Calibri" panose="020F0502020204030204" pitchFamily="34" charset="0"/>
              </a:rPr>
              <a:t>The fernet module guarantees that data encrypted using it cannot be further manipulated or read without the key.</a:t>
            </a:r>
            <a:endParaRPr lang="en-US" dirty="0">
              <a:effectLst/>
              <a:latin typeface="Segoe UI" panose="020B0502040204020203" pitchFamily="34" charset="0"/>
            </a:endParaRPr>
          </a:p>
          <a:p>
            <a:pPr algn="just" rtl="0" fontAlgn="base">
              <a:buFont typeface="Wingdings" panose="05000000000000000000" pitchFamily="2" charset="2"/>
              <a:buChar char="v"/>
            </a:pPr>
            <a:r>
              <a:rPr lang="en-US" sz="1800" strike="noStrike" dirty="0">
                <a:effectLst/>
                <a:latin typeface="Calibri" panose="020F0502020204030204" pitchFamily="34" charset="0"/>
              </a:rPr>
              <a:t>generate_key():</a:t>
            </a:r>
            <a:r>
              <a:rPr lang="en-US" sz="1800" dirty="0">
                <a:effectLst/>
                <a:latin typeface="Calibri" panose="020F0502020204030204" pitchFamily="34" charset="0"/>
              </a:rPr>
              <a:t> </a:t>
            </a:r>
            <a:endParaRPr lang="en-US" dirty="0">
              <a:effectLst/>
              <a:latin typeface="Segoe UI" panose="020B0502040204020203" pitchFamily="34" charset="0"/>
            </a:endParaRPr>
          </a:p>
          <a:p>
            <a:pPr algn="just" rtl="0" fontAlgn="base">
              <a:buFont typeface="Wingdings" panose="05000000000000000000" pitchFamily="2" charset="2"/>
              <a:buChar char="v"/>
            </a:pPr>
            <a:r>
              <a:rPr lang="en-US" sz="1800" dirty="0">
                <a:effectLst/>
                <a:latin typeface="Calibri" panose="020F0502020204030204" pitchFamily="34" charset="0"/>
              </a:rPr>
              <a:t>This method generates a new fernet key. The key must be kept safe as it is the most important component to decrypt the ciphertext. If the key is lost then the user can no longer decrypt the message. Also, if an intruder or hacker gets access to the key, they can not only read the data but also forge the data.</a:t>
            </a:r>
            <a:endParaRPr lang="en-US" dirty="0">
              <a:effectLst/>
              <a:latin typeface="Segoe UI" panose="020B0502040204020203" pitchFamily="34" charset="0"/>
            </a:endParaRPr>
          </a:p>
          <a:p>
            <a:pPr algn="just">
              <a:buFont typeface="Wingdings" panose="05000000000000000000" pitchFamily="2" charset="2"/>
              <a:buChar char="v"/>
            </a:pPr>
            <a:endParaRPr lang="en-US" dirty="0"/>
          </a:p>
        </p:txBody>
      </p:sp>
    </p:spTree>
    <p:extLst>
      <p:ext uri="{BB962C8B-B14F-4D97-AF65-F5344CB8AC3E}">
        <p14:creationId xmlns:p14="http://schemas.microsoft.com/office/powerpoint/2010/main" val="25557581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template">
  <a:themeElements>
    <a:clrScheme name="template 13">
      <a:dk1>
        <a:srgbClr val="4D4D4D"/>
      </a:dk1>
      <a:lt1>
        <a:srgbClr val="FFFFFF"/>
      </a:lt1>
      <a:dk2>
        <a:srgbClr val="4D4D4D"/>
      </a:dk2>
      <a:lt2>
        <a:srgbClr val="001244"/>
      </a:lt2>
      <a:accent1>
        <a:srgbClr val="2D5FB9"/>
      </a:accent1>
      <a:accent2>
        <a:srgbClr val="234182"/>
      </a:accent2>
      <a:accent3>
        <a:srgbClr val="FFFFFF"/>
      </a:accent3>
      <a:accent4>
        <a:srgbClr val="404040"/>
      </a:accent4>
      <a:accent5>
        <a:srgbClr val="ADB6D9"/>
      </a:accent5>
      <a:accent6>
        <a:srgbClr val="1F3A75"/>
      </a:accent6>
      <a:hlink>
        <a:srgbClr val="5988DD"/>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519E"/>
        </a:lt2>
        <a:accent1>
          <a:srgbClr val="037AB9"/>
        </a:accent1>
        <a:accent2>
          <a:srgbClr val="019ACD"/>
        </a:accent2>
        <a:accent3>
          <a:srgbClr val="FFFFFF"/>
        </a:accent3>
        <a:accent4>
          <a:srgbClr val="404040"/>
        </a:accent4>
        <a:accent5>
          <a:srgbClr val="AABED9"/>
        </a:accent5>
        <a:accent6>
          <a:srgbClr val="018BBA"/>
        </a:accent6>
        <a:hlink>
          <a:srgbClr val="B0A6C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A3384"/>
        </a:lt2>
        <a:accent1>
          <a:srgbClr val="3075D1"/>
        </a:accent1>
        <a:accent2>
          <a:srgbClr val="63B1FF"/>
        </a:accent2>
        <a:accent3>
          <a:srgbClr val="FFFFFF"/>
        </a:accent3>
        <a:accent4>
          <a:srgbClr val="404040"/>
        </a:accent4>
        <a:accent5>
          <a:srgbClr val="ADBDE5"/>
        </a:accent5>
        <a:accent6>
          <a:srgbClr val="59A0E7"/>
        </a:accent6>
        <a:hlink>
          <a:srgbClr val="4390E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2B7A"/>
        </a:lt2>
        <a:accent1>
          <a:srgbClr val="50AAFF"/>
        </a:accent1>
        <a:accent2>
          <a:srgbClr val="5182BA"/>
        </a:accent2>
        <a:accent3>
          <a:srgbClr val="FFFFFF"/>
        </a:accent3>
        <a:accent4>
          <a:srgbClr val="404040"/>
        </a:accent4>
        <a:accent5>
          <a:srgbClr val="B3D2FF"/>
        </a:accent5>
        <a:accent6>
          <a:srgbClr val="4975A8"/>
        </a:accent6>
        <a:hlink>
          <a:srgbClr val="87C5FF"/>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236E"/>
        </a:lt2>
        <a:accent1>
          <a:srgbClr val="7399BE"/>
        </a:accent1>
        <a:accent2>
          <a:srgbClr val="4FA7FF"/>
        </a:accent2>
        <a:accent3>
          <a:srgbClr val="FFFFFF"/>
        </a:accent3>
        <a:accent4>
          <a:srgbClr val="404040"/>
        </a:accent4>
        <a:accent5>
          <a:srgbClr val="BCCADB"/>
        </a:accent5>
        <a:accent6>
          <a:srgbClr val="4797E7"/>
        </a:accent6>
        <a:hlink>
          <a:srgbClr val="D5E5F4"/>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246C"/>
        </a:lt2>
        <a:accent1>
          <a:srgbClr val="1C79DA"/>
        </a:accent1>
        <a:accent2>
          <a:srgbClr val="5DB9FF"/>
        </a:accent2>
        <a:accent3>
          <a:srgbClr val="FFFFFF"/>
        </a:accent3>
        <a:accent4>
          <a:srgbClr val="404040"/>
        </a:accent4>
        <a:accent5>
          <a:srgbClr val="ABBEEA"/>
        </a:accent5>
        <a:accent6>
          <a:srgbClr val="53A7E7"/>
        </a:accent6>
        <a:hlink>
          <a:srgbClr val="0766BD"/>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2D6A"/>
        </a:lt2>
        <a:accent1>
          <a:srgbClr val="969696"/>
        </a:accent1>
        <a:accent2>
          <a:srgbClr val="46BBF5"/>
        </a:accent2>
        <a:accent3>
          <a:srgbClr val="FFFFFF"/>
        </a:accent3>
        <a:accent4>
          <a:srgbClr val="404040"/>
        </a:accent4>
        <a:accent5>
          <a:srgbClr val="C9C9C9"/>
        </a:accent5>
        <a:accent6>
          <a:srgbClr val="3FA9DE"/>
        </a:accent6>
        <a:hlink>
          <a:srgbClr val="104674"/>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3436C"/>
        </a:lt2>
        <a:accent1>
          <a:srgbClr val="1F8FD0"/>
        </a:accent1>
        <a:accent2>
          <a:srgbClr val="2E3CA1"/>
        </a:accent2>
        <a:accent3>
          <a:srgbClr val="FFFFFF"/>
        </a:accent3>
        <a:accent4>
          <a:srgbClr val="404040"/>
        </a:accent4>
        <a:accent5>
          <a:srgbClr val="ABC6E4"/>
        </a:accent5>
        <a:accent6>
          <a:srgbClr val="293591"/>
        </a:accent6>
        <a:hlink>
          <a:srgbClr val="9B999A"/>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104573"/>
        </a:lt2>
        <a:accent1>
          <a:srgbClr val="46BBF6"/>
        </a:accent1>
        <a:accent2>
          <a:srgbClr val="63C8F6"/>
        </a:accent2>
        <a:accent3>
          <a:srgbClr val="FFFFFF"/>
        </a:accent3>
        <a:accent4>
          <a:srgbClr val="404040"/>
        </a:accent4>
        <a:accent5>
          <a:srgbClr val="B0DAFA"/>
        </a:accent5>
        <a:accent6>
          <a:srgbClr val="59B5DF"/>
        </a:accent6>
        <a:hlink>
          <a:srgbClr val="CBA47A"/>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001244"/>
        </a:lt2>
        <a:accent1>
          <a:srgbClr val="2D5FB9"/>
        </a:accent1>
        <a:accent2>
          <a:srgbClr val="234182"/>
        </a:accent2>
        <a:accent3>
          <a:srgbClr val="FFFFFF"/>
        </a:accent3>
        <a:accent4>
          <a:srgbClr val="404040"/>
        </a:accent4>
        <a:accent5>
          <a:srgbClr val="ADB6D9"/>
        </a:accent5>
        <a:accent6>
          <a:srgbClr val="1F3A75"/>
        </a:accent6>
        <a:hlink>
          <a:srgbClr val="5988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361</TotalTime>
  <Words>2138</Words>
  <Application>Microsoft Office PowerPoint</Application>
  <PresentationFormat>On-screen Show (4:3)</PresentationFormat>
  <Paragraphs>154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 UI</vt:lpstr>
      <vt:lpstr>Tahoma</vt:lpstr>
      <vt:lpstr>Verdana</vt:lpstr>
      <vt:lpstr>Wingdings</vt:lpstr>
      <vt:lpstr>template</vt:lpstr>
      <vt:lpstr>File Encryption System Using AES Algorithm.</vt:lpstr>
      <vt:lpstr>CONTENTS</vt:lpstr>
      <vt:lpstr>ABSTRACT</vt:lpstr>
      <vt:lpstr>OBJECTIVES</vt:lpstr>
      <vt:lpstr>INTRODUCTION </vt:lpstr>
      <vt:lpstr>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vt:lpstr>
      <vt:lpstr>IMPLEMENTATION:</vt:lpstr>
      <vt:lpstr>PowerPoint Presentation</vt:lpstr>
      <vt:lpstr>PowerPoint Presentation</vt:lpstr>
      <vt:lpstr>file_encryp.py</vt:lpstr>
      <vt:lpstr>OUTPUT</vt:lpstr>
      <vt:lpstr>file_decryp..py</vt:lpstr>
      <vt:lpstr>OUTPUT</vt:lpstr>
      <vt:lpstr>CONCLUSION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MADHAV GVSS</cp:lastModifiedBy>
  <cp:revision>111</cp:revision>
  <dcterms:created xsi:type="dcterms:W3CDTF">2005-12-15T13:44:20Z</dcterms:created>
  <dcterms:modified xsi:type="dcterms:W3CDTF">2021-04-06T06:31:00Z</dcterms:modified>
</cp:coreProperties>
</file>