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25"/>
  </p:notesMasterIdLst>
  <p:sldIdLst>
    <p:sldId id="774" r:id="rId5"/>
    <p:sldId id="802" r:id="rId6"/>
    <p:sldId id="805" r:id="rId7"/>
    <p:sldId id="869" r:id="rId8"/>
    <p:sldId id="875" r:id="rId9"/>
    <p:sldId id="897" r:id="rId10"/>
    <p:sldId id="898" r:id="rId11"/>
    <p:sldId id="899" r:id="rId12"/>
    <p:sldId id="900" r:id="rId13"/>
    <p:sldId id="881" r:id="rId14"/>
    <p:sldId id="871" r:id="rId15"/>
    <p:sldId id="821" r:id="rId16"/>
    <p:sldId id="896" r:id="rId17"/>
    <p:sldId id="895" r:id="rId18"/>
    <p:sldId id="889" r:id="rId19"/>
    <p:sldId id="891" r:id="rId20"/>
    <p:sldId id="901" r:id="rId21"/>
    <p:sldId id="894" r:id="rId22"/>
    <p:sldId id="880" r:id="rId23"/>
    <p:sldId id="7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6"/>
  </p:normalViewPr>
  <p:slideViewPr>
    <p:cSldViewPr snapToGrid="0">
      <p:cViewPr varScale="1">
        <p:scale>
          <a:sx n="77" d="100"/>
          <a:sy n="77" d="100"/>
        </p:scale>
        <p:origin x="8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43042" y="-55336"/>
            <a:ext cx="12749962" cy="7293429"/>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455763" y="4479053"/>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5232955" y="5465718"/>
            <a:ext cx="6838801" cy="830997"/>
          </a:xfrm>
          <a:prstGeom prst="rect">
            <a:avLst/>
          </a:prstGeom>
          <a:noFill/>
        </p:spPr>
        <p:txBody>
          <a:bodyPr wrap="square" rtlCol="0">
            <a:spAutoFit/>
          </a:bodyPr>
          <a:lstStyle/>
          <a:p>
            <a:pPr defTabSz="914400"/>
            <a:r>
              <a:rPr lang="en-US" sz="2400">
                <a:solidFill>
                  <a:prstClr val="white"/>
                </a:solidFill>
                <a:latin typeface="Georgia" panose="02040502050405020303" pitchFamily="18" charset="0"/>
              </a:rPr>
              <a:t>Department of Computer Science &amp; Engineering,</a:t>
            </a:r>
          </a:p>
          <a:p>
            <a:pPr defTabSz="914400"/>
            <a:r>
              <a:rPr lang="en-US" sz="240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5156320" y="4854986"/>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a:p>
        </p:txBody>
      </p:sp>
      <p:sp>
        <p:nvSpPr>
          <p:cNvPr id="10" name="Rectangle 9">
            <a:extLst>
              <a:ext uri="{FF2B5EF4-FFF2-40B4-BE49-F238E27FC236}">
                <a16:creationId xmlns:a16="http://schemas.microsoft.com/office/drawing/2014/main" id="{06A3B953-744B-3D4F-8898-C0158B157C87}"/>
              </a:ext>
            </a:extLst>
          </p:cNvPr>
          <p:cNvSpPr/>
          <p:nvPr/>
        </p:nvSpPr>
        <p:spPr>
          <a:xfrm>
            <a:off x="352430" y="495561"/>
            <a:ext cx="11487140" cy="707886"/>
          </a:xfrm>
          <a:prstGeom prst="rect">
            <a:avLst/>
          </a:prstGeom>
          <a:noFill/>
        </p:spPr>
        <p:txBody>
          <a:bodyPr wrap="square" lIns="91440" tIns="45720" rIns="91440" bIns="45720" anchor="t">
            <a:spAutoFit/>
          </a:bodyPr>
          <a:lstStyle/>
          <a:p>
            <a:pPr algn="ctr" defTabSz="914400"/>
            <a:r>
              <a:rPr lang="en-US" sz="4000" dirty="0">
                <a:solidFill>
                  <a:schemeClr val="bg1"/>
                </a:solidFill>
              </a:rPr>
              <a:t>Fruit Fusion: A Strategic Puzzle Game</a:t>
            </a:r>
            <a:endParaRPr lang="en-US" sz="4000" dirty="0">
              <a:solidFill>
                <a:schemeClr val="bg1"/>
              </a:solidFill>
              <a:latin typeface="Georgia"/>
            </a:endParaRPr>
          </a:p>
        </p:txBody>
      </p:sp>
      <p:pic>
        <p:nvPicPr>
          <p:cNvPr id="4" name="object 8">
            <a:extLst>
              <a:ext uri="{FF2B5EF4-FFF2-40B4-BE49-F238E27FC236}">
                <a16:creationId xmlns:a16="http://schemas.microsoft.com/office/drawing/2014/main" id="{CF300662-FF04-B458-3500-DC29601E5C65}"/>
              </a:ext>
            </a:extLst>
          </p:cNvPr>
          <p:cNvPicPr/>
          <p:nvPr/>
        </p:nvPicPr>
        <p:blipFill>
          <a:blip r:embed="rId3" cstate="print"/>
          <a:stretch>
            <a:fillRect/>
          </a:stretch>
        </p:blipFill>
        <p:spPr>
          <a:xfrm>
            <a:off x="1908801" y="2863520"/>
            <a:ext cx="1684822" cy="1682312"/>
          </a:xfrm>
          <a:prstGeom prst="rect">
            <a:avLst/>
          </a:prstGeom>
        </p:spPr>
      </p:pic>
      <p:sp>
        <p:nvSpPr>
          <p:cNvPr id="6" name="TextBox 5">
            <a:extLst>
              <a:ext uri="{FF2B5EF4-FFF2-40B4-BE49-F238E27FC236}">
                <a16:creationId xmlns:a16="http://schemas.microsoft.com/office/drawing/2014/main" id="{666FD4D1-2D9F-FEEA-0E1D-AB31DEE9C7E8}"/>
              </a:ext>
            </a:extLst>
          </p:cNvPr>
          <p:cNvSpPr txBox="1"/>
          <p:nvPr/>
        </p:nvSpPr>
        <p:spPr>
          <a:xfrm>
            <a:off x="5225143" y="2971278"/>
            <a:ext cx="6511094" cy="2308324"/>
          </a:xfrm>
          <a:prstGeom prst="rect">
            <a:avLst/>
          </a:prstGeom>
          <a:noFill/>
        </p:spPr>
        <p:txBody>
          <a:bodyPr wrap="square" lIns="91440" tIns="45720" rIns="91440" bIns="45720" rtlCol="0" anchor="t">
            <a:spAutoFit/>
          </a:bodyPr>
          <a:lstStyle/>
          <a:p>
            <a:pPr algn="r"/>
            <a:r>
              <a:rPr lang="en-US" sz="2400" i="1" dirty="0">
                <a:solidFill>
                  <a:schemeClr val="bg1"/>
                </a:solidFill>
                <a:cs typeface="Calibri"/>
              </a:rPr>
              <a:t>Cheekati Mani Shankar(BL.EN.U4CSE21046)</a:t>
            </a:r>
            <a:br>
              <a:rPr lang="en-US" sz="2400" i="1" dirty="0">
                <a:solidFill>
                  <a:schemeClr val="bg1"/>
                </a:solidFill>
                <a:cs typeface="Calibri"/>
              </a:rPr>
            </a:br>
            <a:r>
              <a:rPr lang="en-US" sz="2400" i="1" dirty="0" err="1">
                <a:solidFill>
                  <a:schemeClr val="bg1"/>
                </a:solidFill>
                <a:cs typeface="Calibri"/>
              </a:rPr>
              <a:t>Gontla</a:t>
            </a:r>
            <a:r>
              <a:rPr lang="en-US" sz="2400" i="1" dirty="0">
                <a:solidFill>
                  <a:schemeClr val="bg1"/>
                </a:solidFill>
                <a:cs typeface="Calibri"/>
              </a:rPr>
              <a:t> Venkat Sujan(BL.EN.U4CSE21061)</a:t>
            </a:r>
            <a:br>
              <a:rPr lang="en-US" sz="2400" i="1" dirty="0">
                <a:solidFill>
                  <a:schemeClr val="bg1"/>
                </a:solidFill>
                <a:cs typeface="Calibri"/>
              </a:rPr>
            </a:br>
            <a:r>
              <a:rPr lang="en-US" sz="2400" i="1" dirty="0" err="1">
                <a:solidFill>
                  <a:schemeClr val="bg1"/>
                </a:solidFill>
                <a:cs typeface="Calibri"/>
              </a:rPr>
              <a:t>Hothur</a:t>
            </a:r>
            <a:r>
              <a:rPr lang="en-US" sz="2400" i="1" dirty="0">
                <a:solidFill>
                  <a:schemeClr val="bg1"/>
                </a:solidFill>
                <a:cs typeface="Calibri"/>
              </a:rPr>
              <a:t> Ranga Neha(BL.EN.U4CSE21068)</a:t>
            </a:r>
            <a:br>
              <a:rPr lang="en-US" sz="2400" i="1" dirty="0">
                <a:solidFill>
                  <a:schemeClr val="bg1"/>
                </a:solidFill>
                <a:cs typeface="Calibri"/>
              </a:rPr>
            </a:br>
            <a:r>
              <a:rPr lang="en-US" sz="2400" i="1" dirty="0" err="1">
                <a:solidFill>
                  <a:schemeClr val="bg1"/>
                </a:solidFill>
                <a:cs typeface="Calibri"/>
              </a:rPr>
              <a:t>Hothur</a:t>
            </a:r>
            <a:r>
              <a:rPr lang="en-US" sz="2400" i="1" dirty="0">
                <a:solidFill>
                  <a:schemeClr val="bg1"/>
                </a:solidFill>
                <a:cs typeface="Calibri"/>
              </a:rPr>
              <a:t> </a:t>
            </a:r>
            <a:r>
              <a:rPr lang="en-US" sz="2400" i="1" dirty="0" err="1">
                <a:solidFill>
                  <a:schemeClr val="bg1"/>
                </a:solidFill>
                <a:cs typeface="Calibri"/>
              </a:rPr>
              <a:t>Shreyaa</a:t>
            </a:r>
            <a:r>
              <a:rPr lang="en-US" sz="2400" i="1" dirty="0">
                <a:solidFill>
                  <a:schemeClr val="bg1"/>
                </a:solidFill>
                <a:cs typeface="Calibri"/>
              </a:rPr>
              <a:t>(BL.EN.U4CSE21069)</a:t>
            </a:r>
          </a:p>
          <a:p>
            <a:endParaRPr lang="en-US" sz="2400" dirty="0"/>
          </a:p>
          <a:p>
            <a:endParaRPr lang="en-IN" sz="2400" dirty="0"/>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A2F85B-8487-70AB-377E-6498D67063C9}"/>
              </a:ext>
            </a:extLst>
          </p:cNvPr>
          <p:cNvSpPr>
            <a:spLocks noGrp="1"/>
          </p:cNvSpPr>
          <p:nvPr>
            <p:ph idx="1"/>
          </p:nvPr>
        </p:nvSpPr>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Dynamic AI Adaptability: Research should focus on improving the adaptability of AI in wave-based games, particularly for evolving enemy behaviors across different waves.</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Latency Impact in FPS Games: Studies should explore the effects of latency on dynamic AI behavior and real-time resource tracking in wave-based FPS survival games.</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Immersive Environmental Design: Future work should investigate how lighting, sound, and environmental effects can be better integrated with gameplay to enhance emotional engagement in survival horror settings.</a:t>
            </a: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dirty="0">
                <a:latin typeface="Times New Roman" panose="02020603050405020304" pitchFamily="18" charset="0"/>
                <a:cs typeface="Times New Roman" panose="02020603050405020304" pitchFamily="18" charset="0"/>
              </a:rPr>
              <a:t>Player-Centric Difficulty Scaling: There is a need to develop methods that allow difficulty to scale based on player skill, available resources, and AI progression.</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9B40EDC-3852-E2E9-3293-2FCDCF49A7C6}"/>
              </a:ext>
            </a:extLst>
          </p:cNvPr>
          <p:cNvSpPr>
            <a:spLocks noGrp="1"/>
          </p:cNvSpPr>
          <p:nvPr>
            <p:ph type="sldNum" sz="quarter" idx="12"/>
          </p:nvPr>
        </p:nvSpPr>
        <p:spPr/>
        <p:txBody>
          <a:bodyPr/>
          <a:lstStyle/>
          <a:p>
            <a:fld id="{71766878-3199-4EAB-94E7-2D6D11070E14}" type="slidenum">
              <a:rPr lang="en-US" smtClean="0"/>
              <a:pPr/>
              <a:t>10</a:t>
            </a:fld>
            <a:endParaRPr lang="en-US"/>
          </a:p>
        </p:txBody>
      </p:sp>
      <p:sp>
        <p:nvSpPr>
          <p:cNvPr id="6" name="Title 5"/>
          <p:cNvSpPr>
            <a:spLocks noGrp="1"/>
          </p:cNvSpPr>
          <p:nvPr>
            <p:ph type="title"/>
          </p:nvPr>
        </p:nvSpPr>
        <p:spPr>
          <a:xfrm>
            <a:off x="352450" y="172066"/>
            <a:ext cx="11436823" cy="421441"/>
          </a:xfrm>
        </p:spPr>
        <p:txBody>
          <a:bodyPr/>
          <a:lstStyle/>
          <a:p>
            <a:r>
              <a:rPr lang="en-IN" dirty="0"/>
              <a:t>Research Gap</a:t>
            </a:r>
          </a:p>
        </p:txBody>
      </p:sp>
    </p:spTree>
    <p:extLst>
      <p:ext uri="{BB962C8B-B14F-4D97-AF65-F5344CB8AC3E}">
        <p14:creationId xmlns:p14="http://schemas.microsoft.com/office/powerpoint/2010/main" val="136949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BD530C-2B51-84B0-DE95-C0584615DFB0}"/>
              </a:ext>
            </a:extLst>
          </p:cNvPr>
          <p:cNvSpPr>
            <a:spLocks noGrp="1"/>
          </p:cNvSpPr>
          <p:nvPr>
            <p:ph type="title"/>
          </p:nvPr>
        </p:nvSpPr>
        <p:spPr>
          <a:xfrm>
            <a:off x="341194" y="132351"/>
            <a:ext cx="11436823" cy="595236"/>
          </a:xfrm>
        </p:spPr>
        <p:txBody>
          <a:bodyPr/>
          <a:lstStyle/>
          <a:p>
            <a:r>
              <a:rPr lang="en-IN" sz="3600" dirty="0"/>
              <a:t>Methodology and Implementation</a:t>
            </a:r>
          </a:p>
        </p:txBody>
      </p:sp>
      <p:sp>
        <p:nvSpPr>
          <p:cNvPr id="4" name="Slide Number Placeholder 3">
            <a:extLst>
              <a:ext uri="{FF2B5EF4-FFF2-40B4-BE49-F238E27FC236}">
                <a16:creationId xmlns:a16="http://schemas.microsoft.com/office/drawing/2014/main" id="{FCB79116-6303-1871-AAD5-429986E45A0D}"/>
              </a:ext>
            </a:extLst>
          </p:cNvPr>
          <p:cNvSpPr>
            <a:spLocks noGrp="1"/>
          </p:cNvSpPr>
          <p:nvPr>
            <p:ph type="sldNum" sz="quarter" idx="12"/>
          </p:nvPr>
        </p:nvSpPr>
        <p:spPr/>
        <p:txBody>
          <a:bodyPr/>
          <a:lstStyle/>
          <a:p>
            <a:fld id="{71766878-3199-4EAB-94E7-2D6D11070E14}" type="slidenum">
              <a:rPr lang="en-US" smtClean="0"/>
              <a:pPr/>
              <a:t>11</a:t>
            </a:fld>
            <a:endParaRPr lang="en-US"/>
          </a:p>
        </p:txBody>
      </p:sp>
      <p:sp>
        <p:nvSpPr>
          <p:cNvPr id="6" name="Content Placeholder 5">
            <a:extLst>
              <a:ext uri="{FF2B5EF4-FFF2-40B4-BE49-F238E27FC236}">
                <a16:creationId xmlns:a16="http://schemas.microsoft.com/office/drawing/2014/main" id="{0EF12859-4E87-8AE1-EDA5-78D9D18D10F0}"/>
              </a:ext>
            </a:extLst>
          </p:cNvPr>
          <p:cNvSpPr>
            <a:spLocks noGrp="1"/>
          </p:cNvSpPr>
          <p:nvPr>
            <p:ph idx="1"/>
          </p:nvPr>
        </p:nvSpPr>
        <p:spPr>
          <a:xfrm>
            <a:off x="233146" y="926373"/>
            <a:ext cx="11436823" cy="5353592"/>
          </a:xfrm>
        </p:spPr>
        <p:txBody>
          <a:bodyPr>
            <a:normAutofit/>
          </a:bodyPr>
          <a:lstStyle/>
          <a:p>
            <a:pPr marL="342900" indent="-342900">
              <a:buFont typeface="+mj-lt"/>
              <a:buAutoNum type="arabicPeriod"/>
            </a:pPr>
            <a:r>
              <a:rPr lang="en-IN" sz="1800" b="1" dirty="0">
                <a:latin typeface="Times New Roman" panose="02020603050405020304" pitchFamily="18" charset="0"/>
                <a:cs typeface="Times New Roman" panose="02020603050405020304" pitchFamily="18" charset="0"/>
              </a:rPr>
              <a:t>Game Design &amp; Prototyping</a:t>
            </a:r>
          </a:p>
          <a:p>
            <a:pPr lvl="1"/>
            <a:r>
              <a:rPr lang="en-US" sz="1800" dirty="0">
                <a:latin typeface="Times New Roman" panose="02020603050405020304" pitchFamily="18" charset="0"/>
                <a:cs typeface="Times New Roman" panose="02020603050405020304" pitchFamily="18" charset="0"/>
              </a:rPr>
              <a:t>Outlined essential rules for a puzzling game where similar fruits merge into more complex ones.</a:t>
            </a:r>
          </a:p>
          <a:p>
            <a:pPr lvl="1"/>
            <a:r>
              <a:rPr lang="en-US" sz="1800" dirty="0">
                <a:latin typeface="Times New Roman" panose="02020603050405020304" pitchFamily="18" charset="0"/>
                <a:cs typeface="Times New Roman" panose="02020603050405020304" pitchFamily="18" charset="0"/>
              </a:rPr>
              <a:t>Created a detailed flowchart to describe gameplay, player interactions, and rating system.</a:t>
            </a:r>
          </a:p>
          <a:p>
            <a:pPr lvl="1"/>
            <a:r>
              <a:rPr lang="en-US" sz="1800" dirty="0">
                <a:latin typeface="Times New Roman" panose="02020603050405020304" pitchFamily="18" charset="0"/>
                <a:cs typeface="Times New Roman" panose="02020603050405020304" pitchFamily="18" charset="0"/>
              </a:rPr>
              <a:t>Designed a user-friendly UI/UX with clear controls, navigation, and real-time updates.</a:t>
            </a:r>
          </a:p>
          <a:p>
            <a:pPr marL="342900" indent="-342900">
              <a:buFont typeface="+mj-lt"/>
              <a:buAutoNum type="arabicPeriod"/>
            </a:pPr>
            <a:r>
              <a:rPr lang="en-IN" sz="1800" b="1" dirty="0">
                <a:latin typeface="Times New Roman" panose="02020603050405020304" pitchFamily="18" charset="0"/>
                <a:cs typeface="Times New Roman" panose="02020603050405020304" pitchFamily="18" charset="0"/>
              </a:rPr>
              <a:t>Game Development in Unity</a:t>
            </a:r>
          </a:p>
          <a:p>
            <a:pPr lvl="1"/>
            <a:r>
              <a:rPr lang="en-US" sz="1800" dirty="0">
                <a:latin typeface="Times New Roman" panose="02020603050405020304" pitchFamily="18" charset="0"/>
                <a:cs typeface="Times New Roman" panose="02020603050405020304" pitchFamily="18" charset="0"/>
              </a:rPr>
              <a:t>Used Unity's sprite management tools for detailed fruit rendering.</a:t>
            </a:r>
          </a:p>
          <a:p>
            <a:pPr lvl="1"/>
            <a:r>
              <a:rPr lang="en-US" sz="1800" dirty="0">
                <a:latin typeface="Times New Roman" panose="02020603050405020304" pitchFamily="18" charset="0"/>
                <a:cs typeface="Times New Roman" panose="02020603050405020304" pitchFamily="18" charset="0"/>
              </a:rPr>
              <a:t>Incorporated Unity’s 2D colliders and rigid bodies for collision detection and fruit merging.</a:t>
            </a:r>
          </a:p>
          <a:p>
            <a:pPr lvl="1"/>
            <a:r>
              <a:rPr lang="en-US" sz="1800" dirty="0">
                <a:latin typeface="Times New Roman" panose="02020603050405020304" pitchFamily="18" charset="0"/>
                <a:cs typeface="Times New Roman" panose="02020603050405020304" pitchFamily="18" charset="0"/>
              </a:rPr>
              <a:t>Established a scoring system to update scores electronically based on merges.</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Physics Simulation</a:t>
            </a:r>
          </a:p>
          <a:p>
            <a:pPr lvl="1"/>
            <a:r>
              <a:rPr lang="en-US" sz="1800" dirty="0">
                <a:latin typeface="Times New Roman" panose="02020603050405020304" pitchFamily="18" charset="0"/>
                <a:cs typeface="Times New Roman" panose="02020603050405020304" pitchFamily="18" charset="0"/>
              </a:rPr>
              <a:t>Leveraged Unity’s 2D physics engine to simulate fruit movements with effects like gravity, inertia, and collision responses.</a:t>
            </a:r>
          </a:p>
          <a:p>
            <a:pPr lvl="1"/>
            <a:r>
              <a:rPr lang="en-US" sz="1800" dirty="0">
                <a:latin typeface="Times New Roman" panose="02020603050405020304" pitchFamily="18" charset="0"/>
                <a:cs typeface="Times New Roman" panose="02020603050405020304" pitchFamily="18" charset="0"/>
              </a:rPr>
              <a:t>Fine-tuned physics properties for a realistic and dynamic gameplay experience.</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Machine Learning Integration</a:t>
            </a:r>
          </a:p>
          <a:p>
            <a:pPr lvl="1"/>
            <a:r>
              <a:rPr lang="en-US" sz="1800" dirty="0">
                <a:latin typeface="Times New Roman" panose="02020603050405020304" pitchFamily="18" charset="0"/>
                <a:cs typeface="Times New Roman" panose="02020603050405020304" pitchFamily="18" charset="0"/>
              </a:rPr>
              <a:t>Trained a Support Vector Machine (SVM) model to classify players into performance levels.</a:t>
            </a:r>
          </a:p>
          <a:p>
            <a:pPr lvl="1"/>
            <a:r>
              <a:rPr lang="en-US" sz="1800" dirty="0">
                <a:latin typeface="Times New Roman" panose="02020603050405020304" pitchFamily="18" charset="0"/>
                <a:cs typeface="Times New Roman" panose="02020603050405020304" pitchFamily="18" charset="0"/>
              </a:rPr>
              <a:t>Integrated the ML model using Flask to analyze player performance level in real-time.</a:t>
            </a:r>
          </a:p>
        </p:txBody>
      </p:sp>
    </p:spTree>
    <p:extLst>
      <p:ext uri="{BB962C8B-B14F-4D97-AF65-F5344CB8AC3E}">
        <p14:creationId xmlns:p14="http://schemas.microsoft.com/office/powerpoint/2010/main" val="207469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A2F85B-8487-70AB-377E-6498D67063C9}"/>
              </a:ext>
            </a:extLst>
          </p:cNvPr>
          <p:cNvSpPr>
            <a:spLocks noGrp="1"/>
          </p:cNvSpPr>
          <p:nvPr>
            <p:ph idx="1"/>
          </p:nvPr>
        </p:nvSpPr>
        <p:spPr/>
        <p:txBody>
          <a:bodyPr/>
          <a:lstStyle/>
          <a:p>
            <a:endParaRPr lang="en-US"/>
          </a:p>
          <a:p>
            <a:endParaRPr lang="en-US"/>
          </a:p>
          <a:p>
            <a:endParaRPr lang="en-IN"/>
          </a:p>
        </p:txBody>
      </p:sp>
      <p:sp>
        <p:nvSpPr>
          <p:cNvPr id="3" name="Title 2">
            <a:extLst>
              <a:ext uri="{FF2B5EF4-FFF2-40B4-BE49-F238E27FC236}">
                <a16:creationId xmlns:a16="http://schemas.microsoft.com/office/drawing/2014/main" id="{B3BD2E1B-EC33-D03A-A287-F62071EA187A}"/>
              </a:ext>
            </a:extLst>
          </p:cNvPr>
          <p:cNvSpPr>
            <a:spLocks noGrp="1"/>
          </p:cNvSpPr>
          <p:nvPr>
            <p:ph type="title"/>
          </p:nvPr>
        </p:nvSpPr>
        <p:spPr/>
        <p:txBody>
          <a:bodyPr/>
          <a:lstStyle/>
          <a:p>
            <a:r>
              <a:rPr lang="en-US" dirty="0"/>
              <a:t> Architecture</a:t>
            </a:r>
            <a:endParaRPr lang="en-IN" dirty="0"/>
          </a:p>
        </p:txBody>
      </p:sp>
      <p:sp>
        <p:nvSpPr>
          <p:cNvPr id="4" name="Slide Number Placeholder 3">
            <a:extLst>
              <a:ext uri="{FF2B5EF4-FFF2-40B4-BE49-F238E27FC236}">
                <a16:creationId xmlns:a16="http://schemas.microsoft.com/office/drawing/2014/main" id="{29B40EDC-3852-E2E9-3293-2FCDCF49A7C6}"/>
              </a:ext>
            </a:extLst>
          </p:cNvPr>
          <p:cNvSpPr>
            <a:spLocks noGrp="1"/>
          </p:cNvSpPr>
          <p:nvPr>
            <p:ph type="sldNum" sz="quarter" idx="12"/>
          </p:nvPr>
        </p:nvSpPr>
        <p:spPr/>
        <p:txBody>
          <a:bodyPr/>
          <a:lstStyle/>
          <a:p>
            <a:fld id="{71766878-3199-4EAB-94E7-2D6D11070E14}" type="slidenum">
              <a:rPr lang="en-US" smtClean="0"/>
              <a:pPr/>
              <a:t>12</a:t>
            </a:fld>
            <a:endParaRPr lang="en-US"/>
          </a:p>
        </p:txBody>
      </p:sp>
      <p:pic>
        <p:nvPicPr>
          <p:cNvPr id="6" name="Picture 5">
            <a:extLst>
              <a:ext uri="{FF2B5EF4-FFF2-40B4-BE49-F238E27FC236}">
                <a16:creationId xmlns:a16="http://schemas.microsoft.com/office/drawing/2014/main" id="{0E5AF0D8-FE06-5F70-81B9-20E3ACB8101C}"/>
              </a:ext>
            </a:extLst>
          </p:cNvPr>
          <p:cNvPicPr>
            <a:picLocks noChangeAspect="1"/>
          </p:cNvPicPr>
          <p:nvPr/>
        </p:nvPicPr>
        <p:blipFill>
          <a:blip r:embed="rId2"/>
          <a:stretch>
            <a:fillRect/>
          </a:stretch>
        </p:blipFill>
        <p:spPr>
          <a:xfrm>
            <a:off x="4169905" y="1137256"/>
            <a:ext cx="3427836" cy="4025348"/>
          </a:xfrm>
          <a:prstGeom prst="rect">
            <a:avLst/>
          </a:prstGeom>
        </p:spPr>
      </p:pic>
    </p:spTree>
    <p:extLst>
      <p:ext uri="{BB962C8B-B14F-4D97-AF65-F5344CB8AC3E}">
        <p14:creationId xmlns:p14="http://schemas.microsoft.com/office/powerpoint/2010/main" val="245233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7345D-DFE3-C35A-4E03-5AE875372D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A5C8E9-A8A3-E70F-5087-1F24233E456E}"/>
              </a:ext>
            </a:extLst>
          </p:cNvPr>
          <p:cNvSpPr>
            <a:spLocks noGrp="1"/>
          </p:cNvSpPr>
          <p:nvPr>
            <p:ph type="title"/>
          </p:nvPr>
        </p:nvSpPr>
        <p:spPr>
          <a:xfrm>
            <a:off x="377587" y="276730"/>
            <a:ext cx="11436823" cy="595236"/>
          </a:xfrm>
        </p:spPr>
        <p:txBody>
          <a:bodyPr/>
          <a:lstStyle/>
          <a:p>
            <a:r>
              <a:rPr lang="en-IN" sz="3600" dirty="0"/>
              <a:t>Results</a:t>
            </a:r>
          </a:p>
        </p:txBody>
      </p:sp>
      <p:sp>
        <p:nvSpPr>
          <p:cNvPr id="4" name="Slide Number Placeholder 3">
            <a:extLst>
              <a:ext uri="{FF2B5EF4-FFF2-40B4-BE49-F238E27FC236}">
                <a16:creationId xmlns:a16="http://schemas.microsoft.com/office/drawing/2014/main" id="{39CC502D-0913-6879-F1D5-324CF67D4267}"/>
              </a:ext>
            </a:extLst>
          </p:cNvPr>
          <p:cNvSpPr>
            <a:spLocks noGrp="1"/>
          </p:cNvSpPr>
          <p:nvPr>
            <p:ph type="sldNum" sz="quarter" idx="12"/>
          </p:nvPr>
        </p:nvSpPr>
        <p:spPr/>
        <p:txBody>
          <a:bodyPr/>
          <a:lstStyle/>
          <a:p>
            <a:fld id="{71766878-3199-4EAB-94E7-2D6D11070E14}" type="slidenum">
              <a:rPr lang="en-US" smtClean="0"/>
              <a:pPr/>
              <a:t>13</a:t>
            </a:fld>
            <a:endParaRPr lang="en-US"/>
          </a:p>
        </p:txBody>
      </p:sp>
      <p:sp>
        <p:nvSpPr>
          <p:cNvPr id="6" name="Content Placeholder 5">
            <a:extLst>
              <a:ext uri="{FF2B5EF4-FFF2-40B4-BE49-F238E27FC236}">
                <a16:creationId xmlns:a16="http://schemas.microsoft.com/office/drawing/2014/main" id="{E5FA3EE3-77AE-4FBE-49CA-D44F9F1D0E16}"/>
              </a:ext>
            </a:extLst>
          </p:cNvPr>
          <p:cNvSpPr>
            <a:spLocks noGrp="1"/>
          </p:cNvSpPr>
          <p:nvPr>
            <p:ph idx="1"/>
          </p:nvPr>
        </p:nvSpPr>
        <p:spPr>
          <a:xfrm>
            <a:off x="377586" y="1480450"/>
            <a:ext cx="11436823" cy="4679717"/>
          </a:xfrm>
        </p:spPr>
        <p:txBody>
          <a:bodyPr>
            <a:no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545FC7E-35CF-135F-8054-BCE720326F21}"/>
              </a:ext>
            </a:extLst>
          </p:cNvPr>
          <p:cNvPicPr>
            <a:picLocks noChangeAspect="1"/>
          </p:cNvPicPr>
          <p:nvPr/>
        </p:nvPicPr>
        <p:blipFill>
          <a:blip r:embed="rId2"/>
          <a:stretch>
            <a:fillRect/>
          </a:stretch>
        </p:blipFill>
        <p:spPr>
          <a:xfrm>
            <a:off x="2173780" y="1222753"/>
            <a:ext cx="7844434" cy="4412494"/>
          </a:xfrm>
          <a:prstGeom prst="rect">
            <a:avLst/>
          </a:prstGeom>
        </p:spPr>
      </p:pic>
    </p:spTree>
    <p:extLst>
      <p:ext uri="{BB962C8B-B14F-4D97-AF65-F5344CB8AC3E}">
        <p14:creationId xmlns:p14="http://schemas.microsoft.com/office/powerpoint/2010/main" val="184684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96541-B38A-C213-E9BA-63E6512D366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EBA8D7-6EB4-71E9-99E3-BDE8C1D82EB1}"/>
              </a:ext>
            </a:extLst>
          </p:cNvPr>
          <p:cNvSpPr>
            <a:spLocks noGrp="1"/>
          </p:cNvSpPr>
          <p:nvPr>
            <p:ph type="title"/>
          </p:nvPr>
        </p:nvSpPr>
        <p:spPr>
          <a:xfrm>
            <a:off x="377587" y="276730"/>
            <a:ext cx="11436823" cy="595236"/>
          </a:xfrm>
        </p:spPr>
        <p:txBody>
          <a:bodyPr/>
          <a:lstStyle/>
          <a:p>
            <a:r>
              <a:rPr lang="en-IN" sz="3600" dirty="0"/>
              <a:t>Results</a:t>
            </a:r>
          </a:p>
        </p:txBody>
      </p:sp>
      <p:sp>
        <p:nvSpPr>
          <p:cNvPr id="4" name="Slide Number Placeholder 3">
            <a:extLst>
              <a:ext uri="{FF2B5EF4-FFF2-40B4-BE49-F238E27FC236}">
                <a16:creationId xmlns:a16="http://schemas.microsoft.com/office/drawing/2014/main" id="{2D472E04-A121-64C7-9CD6-2CF1E67D1E4D}"/>
              </a:ext>
            </a:extLst>
          </p:cNvPr>
          <p:cNvSpPr>
            <a:spLocks noGrp="1"/>
          </p:cNvSpPr>
          <p:nvPr>
            <p:ph type="sldNum" sz="quarter" idx="12"/>
          </p:nvPr>
        </p:nvSpPr>
        <p:spPr/>
        <p:txBody>
          <a:bodyPr/>
          <a:lstStyle/>
          <a:p>
            <a:fld id="{71766878-3199-4EAB-94E7-2D6D11070E14}" type="slidenum">
              <a:rPr lang="en-US" smtClean="0"/>
              <a:pPr/>
              <a:t>14</a:t>
            </a:fld>
            <a:endParaRPr lang="en-US"/>
          </a:p>
        </p:txBody>
      </p:sp>
      <p:sp>
        <p:nvSpPr>
          <p:cNvPr id="6" name="Content Placeholder 5">
            <a:extLst>
              <a:ext uri="{FF2B5EF4-FFF2-40B4-BE49-F238E27FC236}">
                <a16:creationId xmlns:a16="http://schemas.microsoft.com/office/drawing/2014/main" id="{9FA58964-070C-98C2-76B4-F13FFED026E7}"/>
              </a:ext>
            </a:extLst>
          </p:cNvPr>
          <p:cNvSpPr>
            <a:spLocks noGrp="1"/>
          </p:cNvSpPr>
          <p:nvPr>
            <p:ph idx="1"/>
          </p:nvPr>
        </p:nvSpPr>
        <p:spPr>
          <a:xfrm>
            <a:off x="377586" y="1480450"/>
            <a:ext cx="11436823" cy="4679717"/>
          </a:xfrm>
        </p:spPr>
        <p:txBody>
          <a:bodyPr>
            <a:no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F49DC97-6065-13FC-6711-7BF2160430D9}"/>
              </a:ext>
            </a:extLst>
          </p:cNvPr>
          <p:cNvPicPr>
            <a:picLocks noChangeAspect="1"/>
          </p:cNvPicPr>
          <p:nvPr/>
        </p:nvPicPr>
        <p:blipFill>
          <a:blip r:embed="rId2"/>
          <a:stretch>
            <a:fillRect/>
          </a:stretch>
        </p:blipFill>
        <p:spPr>
          <a:xfrm>
            <a:off x="1934564" y="1089141"/>
            <a:ext cx="8322871" cy="4679717"/>
          </a:xfrm>
          <a:prstGeom prst="rect">
            <a:avLst/>
          </a:prstGeom>
        </p:spPr>
      </p:pic>
    </p:spTree>
    <p:extLst>
      <p:ext uri="{BB962C8B-B14F-4D97-AF65-F5344CB8AC3E}">
        <p14:creationId xmlns:p14="http://schemas.microsoft.com/office/powerpoint/2010/main" val="238277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CB3F2-2CFF-3287-58F2-EDA3BC63957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B37620-AD28-1187-3924-45D0915A22F2}"/>
              </a:ext>
            </a:extLst>
          </p:cNvPr>
          <p:cNvSpPr>
            <a:spLocks noGrp="1"/>
          </p:cNvSpPr>
          <p:nvPr>
            <p:ph type="title"/>
          </p:nvPr>
        </p:nvSpPr>
        <p:spPr>
          <a:xfrm>
            <a:off x="377587" y="276730"/>
            <a:ext cx="11436823" cy="595236"/>
          </a:xfrm>
        </p:spPr>
        <p:txBody>
          <a:bodyPr/>
          <a:lstStyle/>
          <a:p>
            <a:r>
              <a:rPr lang="en-IN" sz="3600" dirty="0"/>
              <a:t>Results</a:t>
            </a:r>
          </a:p>
        </p:txBody>
      </p:sp>
      <p:sp>
        <p:nvSpPr>
          <p:cNvPr id="4" name="Slide Number Placeholder 3">
            <a:extLst>
              <a:ext uri="{FF2B5EF4-FFF2-40B4-BE49-F238E27FC236}">
                <a16:creationId xmlns:a16="http://schemas.microsoft.com/office/drawing/2014/main" id="{5AB878CF-DA93-1931-2C61-FDA6B3C82D1F}"/>
              </a:ext>
            </a:extLst>
          </p:cNvPr>
          <p:cNvSpPr>
            <a:spLocks noGrp="1"/>
          </p:cNvSpPr>
          <p:nvPr>
            <p:ph type="sldNum" sz="quarter" idx="12"/>
          </p:nvPr>
        </p:nvSpPr>
        <p:spPr/>
        <p:txBody>
          <a:bodyPr/>
          <a:lstStyle/>
          <a:p>
            <a:fld id="{71766878-3199-4EAB-94E7-2D6D11070E14}" type="slidenum">
              <a:rPr lang="en-US" smtClean="0"/>
              <a:pPr/>
              <a:t>15</a:t>
            </a:fld>
            <a:endParaRPr lang="en-US"/>
          </a:p>
        </p:txBody>
      </p:sp>
      <p:sp>
        <p:nvSpPr>
          <p:cNvPr id="6" name="Content Placeholder 5">
            <a:extLst>
              <a:ext uri="{FF2B5EF4-FFF2-40B4-BE49-F238E27FC236}">
                <a16:creationId xmlns:a16="http://schemas.microsoft.com/office/drawing/2014/main" id="{5F1A8924-838D-C5F2-89FF-056AA22848A0}"/>
              </a:ext>
            </a:extLst>
          </p:cNvPr>
          <p:cNvSpPr>
            <a:spLocks noGrp="1"/>
          </p:cNvSpPr>
          <p:nvPr>
            <p:ph idx="1"/>
          </p:nvPr>
        </p:nvSpPr>
        <p:spPr>
          <a:xfrm>
            <a:off x="377586" y="1480450"/>
            <a:ext cx="11436823" cy="4679717"/>
          </a:xfrm>
        </p:spPr>
        <p:txBody>
          <a:bodyPr>
            <a:no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D973FC5-ECB3-9A97-7AA0-DEF1F92F1B55}"/>
              </a:ext>
            </a:extLst>
          </p:cNvPr>
          <p:cNvPicPr>
            <a:picLocks noChangeAspect="1"/>
          </p:cNvPicPr>
          <p:nvPr/>
        </p:nvPicPr>
        <p:blipFill>
          <a:blip r:embed="rId2"/>
          <a:stretch>
            <a:fillRect/>
          </a:stretch>
        </p:blipFill>
        <p:spPr>
          <a:xfrm>
            <a:off x="1752600" y="1161866"/>
            <a:ext cx="8686800" cy="4884344"/>
          </a:xfrm>
          <a:prstGeom prst="rect">
            <a:avLst/>
          </a:prstGeom>
        </p:spPr>
      </p:pic>
    </p:spTree>
    <p:extLst>
      <p:ext uri="{BB962C8B-B14F-4D97-AF65-F5344CB8AC3E}">
        <p14:creationId xmlns:p14="http://schemas.microsoft.com/office/powerpoint/2010/main" val="950738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7792C-B3AC-E94A-7686-8D02F3E8D17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94E992C-8322-5F03-78DF-2FFAD20B6E58}"/>
              </a:ext>
            </a:extLst>
          </p:cNvPr>
          <p:cNvSpPr>
            <a:spLocks noGrp="1"/>
          </p:cNvSpPr>
          <p:nvPr>
            <p:ph type="title"/>
          </p:nvPr>
        </p:nvSpPr>
        <p:spPr>
          <a:xfrm>
            <a:off x="377587" y="276730"/>
            <a:ext cx="11436823" cy="595236"/>
          </a:xfrm>
        </p:spPr>
        <p:txBody>
          <a:bodyPr/>
          <a:lstStyle/>
          <a:p>
            <a:r>
              <a:rPr lang="en-IN" sz="3600" dirty="0"/>
              <a:t>Results</a:t>
            </a:r>
          </a:p>
        </p:txBody>
      </p:sp>
      <p:sp>
        <p:nvSpPr>
          <p:cNvPr id="4" name="Slide Number Placeholder 3">
            <a:extLst>
              <a:ext uri="{FF2B5EF4-FFF2-40B4-BE49-F238E27FC236}">
                <a16:creationId xmlns:a16="http://schemas.microsoft.com/office/drawing/2014/main" id="{76175A58-7D76-3A8F-099C-FB9B6E0AE198}"/>
              </a:ext>
            </a:extLst>
          </p:cNvPr>
          <p:cNvSpPr>
            <a:spLocks noGrp="1"/>
          </p:cNvSpPr>
          <p:nvPr>
            <p:ph type="sldNum" sz="quarter" idx="12"/>
          </p:nvPr>
        </p:nvSpPr>
        <p:spPr/>
        <p:txBody>
          <a:bodyPr/>
          <a:lstStyle/>
          <a:p>
            <a:fld id="{71766878-3199-4EAB-94E7-2D6D11070E14}" type="slidenum">
              <a:rPr lang="en-US" smtClean="0"/>
              <a:pPr/>
              <a:t>16</a:t>
            </a:fld>
            <a:endParaRPr lang="en-US"/>
          </a:p>
        </p:txBody>
      </p:sp>
      <p:sp>
        <p:nvSpPr>
          <p:cNvPr id="6" name="Content Placeholder 5">
            <a:extLst>
              <a:ext uri="{FF2B5EF4-FFF2-40B4-BE49-F238E27FC236}">
                <a16:creationId xmlns:a16="http://schemas.microsoft.com/office/drawing/2014/main" id="{35A216BF-D948-3D0E-979F-5E1F77362AAE}"/>
              </a:ext>
            </a:extLst>
          </p:cNvPr>
          <p:cNvSpPr>
            <a:spLocks noGrp="1"/>
          </p:cNvSpPr>
          <p:nvPr>
            <p:ph idx="1"/>
          </p:nvPr>
        </p:nvSpPr>
        <p:spPr>
          <a:xfrm>
            <a:off x="377586" y="1480450"/>
            <a:ext cx="11436823" cy="4679717"/>
          </a:xfrm>
        </p:spPr>
        <p:txBody>
          <a:bodyPr>
            <a:no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598A147-1BF6-DF5F-EBD3-87D890F26453}"/>
              </a:ext>
            </a:extLst>
          </p:cNvPr>
          <p:cNvPicPr>
            <a:picLocks noChangeAspect="1"/>
          </p:cNvPicPr>
          <p:nvPr/>
        </p:nvPicPr>
        <p:blipFill>
          <a:blip r:embed="rId2"/>
          <a:stretch>
            <a:fillRect/>
          </a:stretch>
        </p:blipFill>
        <p:spPr>
          <a:xfrm>
            <a:off x="3461970" y="2019103"/>
            <a:ext cx="5268060" cy="2819794"/>
          </a:xfrm>
          <a:prstGeom prst="rect">
            <a:avLst/>
          </a:prstGeom>
        </p:spPr>
      </p:pic>
    </p:spTree>
    <p:extLst>
      <p:ext uri="{BB962C8B-B14F-4D97-AF65-F5344CB8AC3E}">
        <p14:creationId xmlns:p14="http://schemas.microsoft.com/office/powerpoint/2010/main" val="181403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0177E-EC88-4D47-52D3-D0FE2DF4C5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E5D8C2-AF4E-3FA9-ABEC-46011B5AB658}"/>
              </a:ext>
            </a:extLst>
          </p:cNvPr>
          <p:cNvSpPr>
            <a:spLocks noGrp="1"/>
          </p:cNvSpPr>
          <p:nvPr>
            <p:ph type="title"/>
          </p:nvPr>
        </p:nvSpPr>
        <p:spPr>
          <a:xfrm>
            <a:off x="377587" y="276730"/>
            <a:ext cx="11436823" cy="595236"/>
          </a:xfrm>
        </p:spPr>
        <p:txBody>
          <a:bodyPr/>
          <a:lstStyle/>
          <a:p>
            <a:r>
              <a:rPr lang="en-IN" sz="3600" dirty="0"/>
              <a:t>Results</a:t>
            </a:r>
          </a:p>
        </p:txBody>
      </p:sp>
      <p:sp>
        <p:nvSpPr>
          <p:cNvPr id="4" name="Slide Number Placeholder 3">
            <a:extLst>
              <a:ext uri="{FF2B5EF4-FFF2-40B4-BE49-F238E27FC236}">
                <a16:creationId xmlns:a16="http://schemas.microsoft.com/office/drawing/2014/main" id="{734CB659-0DE2-7B1F-82C2-1D8218965163}"/>
              </a:ext>
            </a:extLst>
          </p:cNvPr>
          <p:cNvSpPr>
            <a:spLocks noGrp="1"/>
          </p:cNvSpPr>
          <p:nvPr>
            <p:ph type="sldNum" sz="quarter" idx="12"/>
          </p:nvPr>
        </p:nvSpPr>
        <p:spPr/>
        <p:txBody>
          <a:bodyPr/>
          <a:lstStyle/>
          <a:p>
            <a:fld id="{71766878-3199-4EAB-94E7-2D6D11070E14}" type="slidenum">
              <a:rPr lang="en-US" smtClean="0"/>
              <a:pPr/>
              <a:t>17</a:t>
            </a:fld>
            <a:endParaRPr lang="en-US"/>
          </a:p>
        </p:txBody>
      </p:sp>
      <p:sp>
        <p:nvSpPr>
          <p:cNvPr id="6" name="Content Placeholder 5">
            <a:extLst>
              <a:ext uri="{FF2B5EF4-FFF2-40B4-BE49-F238E27FC236}">
                <a16:creationId xmlns:a16="http://schemas.microsoft.com/office/drawing/2014/main" id="{00815CC5-9411-F100-AEA3-099E62189A8D}"/>
              </a:ext>
            </a:extLst>
          </p:cNvPr>
          <p:cNvSpPr>
            <a:spLocks noGrp="1"/>
          </p:cNvSpPr>
          <p:nvPr>
            <p:ph idx="1"/>
          </p:nvPr>
        </p:nvSpPr>
        <p:spPr>
          <a:xfrm>
            <a:off x="377586" y="1480450"/>
            <a:ext cx="11436823" cy="4679717"/>
          </a:xfrm>
        </p:spPr>
        <p:txBody>
          <a:bodyPr>
            <a:noAutofit/>
          </a:bodyPr>
          <a:lstStyle/>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5A93C07-6020-3DF7-72F9-F3C2EDAE2DC3}"/>
              </a:ext>
            </a:extLst>
          </p:cNvPr>
          <p:cNvPicPr>
            <a:picLocks noChangeAspect="1"/>
          </p:cNvPicPr>
          <p:nvPr/>
        </p:nvPicPr>
        <p:blipFill>
          <a:blip r:embed="rId2"/>
          <a:stretch>
            <a:fillRect/>
          </a:stretch>
        </p:blipFill>
        <p:spPr>
          <a:xfrm>
            <a:off x="1233401" y="2720770"/>
            <a:ext cx="9725192" cy="708230"/>
          </a:xfrm>
          <a:prstGeom prst="rect">
            <a:avLst/>
          </a:prstGeom>
        </p:spPr>
      </p:pic>
    </p:spTree>
    <p:extLst>
      <p:ext uri="{BB962C8B-B14F-4D97-AF65-F5344CB8AC3E}">
        <p14:creationId xmlns:p14="http://schemas.microsoft.com/office/powerpoint/2010/main" val="345625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B2105-DBE3-27DF-ACB4-4A69763A5A4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5EEABE7-C7CC-1B0C-3309-AFBF7606AB6D}"/>
              </a:ext>
            </a:extLst>
          </p:cNvPr>
          <p:cNvSpPr>
            <a:spLocks noGrp="1"/>
          </p:cNvSpPr>
          <p:nvPr>
            <p:ph type="title"/>
          </p:nvPr>
        </p:nvSpPr>
        <p:spPr>
          <a:xfrm>
            <a:off x="341193" y="214764"/>
            <a:ext cx="11436823" cy="762384"/>
          </a:xfrm>
        </p:spPr>
        <p:txBody>
          <a:bodyPr/>
          <a:lstStyle/>
          <a:p>
            <a:r>
              <a:rPr lang="en-IN" sz="3600" dirty="0"/>
              <a:t>References</a:t>
            </a:r>
          </a:p>
        </p:txBody>
      </p:sp>
      <p:sp>
        <p:nvSpPr>
          <p:cNvPr id="4" name="Slide Number Placeholder 3">
            <a:extLst>
              <a:ext uri="{FF2B5EF4-FFF2-40B4-BE49-F238E27FC236}">
                <a16:creationId xmlns:a16="http://schemas.microsoft.com/office/drawing/2014/main" id="{10108D9B-567E-FC0E-B30C-85D5F5EF47D5}"/>
              </a:ext>
            </a:extLst>
          </p:cNvPr>
          <p:cNvSpPr>
            <a:spLocks noGrp="1"/>
          </p:cNvSpPr>
          <p:nvPr>
            <p:ph type="sldNum" sz="quarter" idx="12"/>
          </p:nvPr>
        </p:nvSpPr>
        <p:spPr/>
        <p:txBody>
          <a:bodyPr/>
          <a:lstStyle/>
          <a:p>
            <a:fld id="{71766878-3199-4EAB-94E7-2D6D11070E14}" type="slidenum">
              <a:rPr lang="en-US" smtClean="0"/>
              <a:pPr/>
              <a:t>18</a:t>
            </a:fld>
            <a:endParaRPr lang="en-US"/>
          </a:p>
        </p:txBody>
      </p:sp>
      <p:sp>
        <p:nvSpPr>
          <p:cNvPr id="6" name="Content Placeholder 5">
            <a:extLst>
              <a:ext uri="{FF2B5EF4-FFF2-40B4-BE49-F238E27FC236}">
                <a16:creationId xmlns:a16="http://schemas.microsoft.com/office/drawing/2014/main" id="{0C4BAF90-A093-FA6A-03FA-FECFA58406F1}"/>
              </a:ext>
            </a:extLst>
          </p:cNvPr>
          <p:cNvSpPr>
            <a:spLocks noGrp="1"/>
          </p:cNvSpPr>
          <p:nvPr>
            <p:ph idx="1"/>
          </p:nvPr>
        </p:nvSpPr>
        <p:spPr>
          <a:xfrm>
            <a:off x="377588" y="1474104"/>
            <a:ext cx="11436823" cy="5275236"/>
          </a:xfrm>
        </p:spPr>
        <p:txBody>
          <a:bodyPr>
            <a:normAutofit/>
          </a:bodyPr>
          <a:lstStyle/>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S. Singh and A. Kaur, "Game Development using Unity Game Engine," 2022 3rd International Conference on Computing, Analytics and Networks (ICAN), Rajpura, Punjab, India, 2022, pp. 1-6,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10.1109/ICAN56228.2022.10007155. </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 Johansen, M. </a:t>
            </a:r>
            <a:r>
              <a:rPr lang="en-US" sz="1800" dirty="0" err="1">
                <a:latin typeface="Times New Roman" panose="02020603050405020304" pitchFamily="18" charset="0"/>
                <a:cs typeface="Times New Roman" panose="02020603050405020304" pitchFamily="18" charset="0"/>
              </a:rPr>
              <a:t>Pichlmair</a:t>
            </a:r>
            <a:r>
              <a:rPr lang="en-US" sz="1800" dirty="0">
                <a:latin typeface="Times New Roman" panose="02020603050405020304" pitchFamily="18" charset="0"/>
                <a:cs typeface="Times New Roman" panose="02020603050405020304" pitchFamily="18" charset="0"/>
              </a:rPr>
              <a:t> and S. Risi, "Video Game Description Language Environment for Unity Machine Learning Agents," 2019 IEEE Conference on Games (</a:t>
            </a:r>
            <a:r>
              <a:rPr lang="en-US" sz="1800" dirty="0" err="1">
                <a:latin typeface="Times New Roman" panose="02020603050405020304" pitchFamily="18" charset="0"/>
                <a:cs typeface="Times New Roman" panose="02020603050405020304" pitchFamily="18" charset="0"/>
              </a:rPr>
              <a:t>CoG</a:t>
            </a:r>
            <a:r>
              <a:rPr lang="en-US" sz="1800" dirty="0">
                <a:latin typeface="Times New Roman" panose="02020603050405020304" pitchFamily="18" charset="0"/>
                <a:cs typeface="Times New Roman" panose="02020603050405020304" pitchFamily="18" charset="0"/>
              </a:rPr>
              <a:t>), London, UK, 2019, pp. 1-8,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10.1109/CIG.2019.8848072. </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R. Dewan, R. </a:t>
            </a:r>
            <a:r>
              <a:rPr lang="en-US" sz="1800" dirty="0" err="1">
                <a:latin typeface="Times New Roman" panose="02020603050405020304" pitchFamily="18" charset="0"/>
                <a:cs typeface="Times New Roman" panose="02020603050405020304" pitchFamily="18" charset="0"/>
              </a:rPr>
              <a:t>Polishetty</a:t>
            </a:r>
            <a:r>
              <a:rPr lang="en-US" sz="1800" dirty="0">
                <a:latin typeface="Times New Roman" panose="02020603050405020304" pitchFamily="18" charset="0"/>
                <a:cs typeface="Times New Roman" panose="02020603050405020304" pitchFamily="18" charset="0"/>
              </a:rPr>
              <a:t>, N. </a:t>
            </a:r>
            <a:r>
              <a:rPr lang="en-US" sz="1800" dirty="0" err="1">
                <a:latin typeface="Times New Roman" panose="02020603050405020304" pitchFamily="18" charset="0"/>
                <a:cs typeface="Times New Roman" panose="02020603050405020304" pitchFamily="18" charset="0"/>
              </a:rPr>
              <a:t>Jagadam</a:t>
            </a:r>
            <a:r>
              <a:rPr lang="en-US" sz="1800" dirty="0">
                <a:latin typeface="Times New Roman" panose="02020603050405020304" pitchFamily="18" charset="0"/>
                <a:cs typeface="Times New Roman" panose="02020603050405020304" pitchFamily="18" charset="0"/>
              </a:rPr>
              <a:t>, M. K. Goyal, K. K. </a:t>
            </a:r>
            <a:r>
              <a:rPr lang="en-US" sz="1800" dirty="0" err="1">
                <a:latin typeface="Times New Roman" panose="02020603050405020304" pitchFamily="18" charset="0"/>
                <a:cs typeface="Times New Roman" panose="02020603050405020304" pitchFamily="18" charset="0"/>
              </a:rPr>
              <a:t>Ravulakollu</a:t>
            </a:r>
            <a:r>
              <a:rPr lang="en-US" sz="1800" dirty="0">
                <a:latin typeface="Times New Roman" panose="02020603050405020304" pitchFamily="18" charset="0"/>
                <a:cs typeface="Times New Roman" panose="02020603050405020304" pitchFamily="18" charset="0"/>
              </a:rPr>
              <a:t> and B. Sharan, "Significance of State-of-Art Search Engine in Game Development," 2023 10th International Conference on Computing for Sustainable Global Development (</a:t>
            </a:r>
            <a:r>
              <a:rPr lang="en-US" sz="1800" dirty="0" err="1">
                <a:latin typeface="Times New Roman" panose="02020603050405020304" pitchFamily="18" charset="0"/>
                <a:cs typeface="Times New Roman" panose="02020603050405020304" pitchFamily="18" charset="0"/>
              </a:rPr>
              <a:t>INDIACom</a:t>
            </a:r>
            <a:r>
              <a:rPr lang="en-US" sz="1800" dirty="0">
                <a:latin typeface="Times New Roman" panose="02020603050405020304" pitchFamily="18" charset="0"/>
                <a:cs typeface="Times New Roman" panose="02020603050405020304" pitchFamily="18" charset="0"/>
              </a:rPr>
              <a:t>), New Delhi, India, 2023, pp. 1134-1139. </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K. U. </a:t>
            </a:r>
            <a:r>
              <a:rPr lang="en-US" sz="1800" dirty="0" err="1">
                <a:latin typeface="Times New Roman" panose="02020603050405020304" pitchFamily="18" charset="0"/>
                <a:cs typeface="Times New Roman" panose="02020603050405020304" pitchFamily="18" charset="0"/>
              </a:rPr>
              <a:t>Akkshay</a:t>
            </a:r>
            <a:r>
              <a:rPr lang="en-US" sz="1800" dirty="0">
                <a:latin typeface="Times New Roman" panose="02020603050405020304" pitchFamily="18" charset="0"/>
                <a:cs typeface="Times New Roman" panose="02020603050405020304" pitchFamily="18" charset="0"/>
              </a:rPr>
              <a:t> and B. </a:t>
            </a:r>
            <a:r>
              <a:rPr lang="en-US" sz="1800" dirty="0" err="1">
                <a:latin typeface="Times New Roman" panose="02020603050405020304" pitchFamily="18" charset="0"/>
                <a:cs typeface="Times New Roman" panose="02020603050405020304" pitchFamily="18" charset="0"/>
              </a:rPr>
              <a:t>Sreevidya</a:t>
            </a:r>
            <a:r>
              <a:rPr lang="en-US" sz="1800" dirty="0">
                <a:latin typeface="Times New Roman" panose="02020603050405020304" pitchFamily="18" charset="0"/>
                <a:cs typeface="Times New Roman" panose="02020603050405020304" pitchFamily="18" charset="0"/>
              </a:rPr>
              <a:t>, "Development and Performance Analysis of an AI based Agent to Play Computer Games using Reinforcement Learning Techniques," 2023 IEEE 3rd Mysore Sub Section International Conference (</a:t>
            </a:r>
            <a:r>
              <a:rPr lang="en-US" sz="1800" dirty="0" err="1">
                <a:latin typeface="Times New Roman" panose="02020603050405020304" pitchFamily="18" charset="0"/>
                <a:cs typeface="Times New Roman" panose="02020603050405020304" pitchFamily="18" charset="0"/>
              </a:rPr>
              <a:t>MysuruCon</a:t>
            </a:r>
            <a:r>
              <a:rPr lang="en-US" sz="1800" dirty="0">
                <a:latin typeface="Times New Roman" panose="02020603050405020304" pitchFamily="18" charset="0"/>
                <a:cs typeface="Times New Roman" panose="02020603050405020304" pitchFamily="18" charset="0"/>
              </a:rPr>
              <a:t>), HASSAN, India, 2023, pp. 1-8,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10.1109/MysuruCon59703.2023.10397011. </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 Long and C. </a:t>
            </a:r>
            <a:r>
              <a:rPr lang="en-US" sz="1800" dirty="0" err="1">
                <a:latin typeface="Times New Roman" panose="02020603050405020304" pitchFamily="18" charset="0"/>
                <a:cs typeface="Times New Roman" panose="02020603050405020304" pitchFamily="18" charset="0"/>
              </a:rPr>
              <a:t>Gutwin</a:t>
            </a:r>
            <a:r>
              <a:rPr lang="en-US" sz="1800" dirty="0">
                <a:latin typeface="Times New Roman" panose="02020603050405020304" pitchFamily="18" charset="0"/>
                <a:cs typeface="Times New Roman" panose="02020603050405020304" pitchFamily="18" charset="0"/>
              </a:rPr>
              <a:t>, “Characterizing and modeling the effects of local latency on game performance and experience,” in Proceedings of ACM CHI Play, New York, NY, USA, 2018, pp. 285–297.</a:t>
            </a:r>
          </a:p>
        </p:txBody>
      </p:sp>
    </p:spTree>
    <p:extLst>
      <p:ext uri="{BB962C8B-B14F-4D97-AF65-F5344CB8AC3E}">
        <p14:creationId xmlns:p14="http://schemas.microsoft.com/office/powerpoint/2010/main" val="316562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BD530C-2B51-84B0-DE95-C0584615DFB0}"/>
              </a:ext>
            </a:extLst>
          </p:cNvPr>
          <p:cNvSpPr>
            <a:spLocks noGrp="1"/>
          </p:cNvSpPr>
          <p:nvPr>
            <p:ph type="title"/>
          </p:nvPr>
        </p:nvSpPr>
        <p:spPr>
          <a:xfrm>
            <a:off x="341193" y="214764"/>
            <a:ext cx="11436823" cy="762384"/>
          </a:xfrm>
        </p:spPr>
        <p:txBody>
          <a:bodyPr/>
          <a:lstStyle/>
          <a:p>
            <a:r>
              <a:rPr lang="en-IN" sz="3600" dirty="0"/>
              <a:t>References</a:t>
            </a:r>
          </a:p>
        </p:txBody>
      </p:sp>
      <p:sp>
        <p:nvSpPr>
          <p:cNvPr id="4" name="Slide Number Placeholder 3">
            <a:extLst>
              <a:ext uri="{FF2B5EF4-FFF2-40B4-BE49-F238E27FC236}">
                <a16:creationId xmlns:a16="http://schemas.microsoft.com/office/drawing/2014/main" id="{FCB79116-6303-1871-AAD5-429986E45A0D}"/>
              </a:ext>
            </a:extLst>
          </p:cNvPr>
          <p:cNvSpPr>
            <a:spLocks noGrp="1"/>
          </p:cNvSpPr>
          <p:nvPr>
            <p:ph type="sldNum" sz="quarter" idx="12"/>
          </p:nvPr>
        </p:nvSpPr>
        <p:spPr/>
        <p:txBody>
          <a:bodyPr/>
          <a:lstStyle/>
          <a:p>
            <a:fld id="{71766878-3199-4EAB-94E7-2D6D11070E14}" type="slidenum">
              <a:rPr lang="en-US" smtClean="0"/>
              <a:pPr/>
              <a:t>19</a:t>
            </a:fld>
            <a:endParaRPr lang="en-US"/>
          </a:p>
        </p:txBody>
      </p:sp>
      <p:sp>
        <p:nvSpPr>
          <p:cNvPr id="6" name="Content Placeholder 5">
            <a:extLst>
              <a:ext uri="{FF2B5EF4-FFF2-40B4-BE49-F238E27FC236}">
                <a16:creationId xmlns:a16="http://schemas.microsoft.com/office/drawing/2014/main" id="{0EF12859-4E87-8AE1-EDA5-78D9D18D10F0}"/>
              </a:ext>
            </a:extLst>
          </p:cNvPr>
          <p:cNvSpPr>
            <a:spLocks noGrp="1"/>
          </p:cNvSpPr>
          <p:nvPr>
            <p:ph idx="1"/>
          </p:nvPr>
        </p:nvSpPr>
        <p:spPr>
          <a:xfrm>
            <a:off x="377588" y="1275322"/>
            <a:ext cx="11436823" cy="5275236"/>
          </a:xfrm>
        </p:spPr>
        <p:txBody>
          <a:bodyPr>
            <a:normAutofit/>
          </a:bodyPr>
          <a:lstStyle/>
          <a:p>
            <a:pPr marL="457200" indent="-457200">
              <a:buFont typeface="+mj-lt"/>
              <a:buAutoNum type="arabicPeriod" startAt="6"/>
            </a:pPr>
            <a:r>
              <a:rPr lang="en-US" sz="1800" dirty="0">
                <a:latin typeface="Times New Roman" panose="02020603050405020304" pitchFamily="18" charset="0"/>
                <a:cs typeface="Times New Roman" panose="02020603050405020304" pitchFamily="18" charset="0"/>
              </a:rPr>
              <a:t>S. </a:t>
            </a:r>
            <a:r>
              <a:rPr lang="en-US" sz="1800" dirty="0" err="1">
                <a:latin typeface="Times New Roman" panose="02020603050405020304" pitchFamily="18" charset="0"/>
                <a:cs typeface="Times New Roman" panose="02020603050405020304" pitchFamily="18" charset="0"/>
              </a:rPr>
              <a:t>Bakkes</a:t>
            </a:r>
            <a:r>
              <a:rPr lang="en-US" sz="1800" dirty="0">
                <a:latin typeface="Times New Roman" panose="02020603050405020304" pitchFamily="18" charset="0"/>
                <a:cs typeface="Times New Roman" panose="02020603050405020304" pitchFamily="18" charset="0"/>
              </a:rPr>
              <a:t>, P. </a:t>
            </a:r>
            <a:r>
              <a:rPr lang="en-US" sz="1800" dirty="0" err="1">
                <a:latin typeface="Times New Roman" panose="02020603050405020304" pitchFamily="18" charset="0"/>
                <a:cs typeface="Times New Roman" panose="02020603050405020304" pitchFamily="18" charset="0"/>
              </a:rPr>
              <a:t>Spronck</a:t>
            </a:r>
            <a:r>
              <a:rPr lang="en-US" sz="1800" dirty="0">
                <a:latin typeface="Times New Roman" panose="02020603050405020304" pitchFamily="18" charset="0"/>
                <a:cs typeface="Times New Roman" panose="02020603050405020304" pitchFamily="18" charset="0"/>
              </a:rPr>
              <a:t> and J. van den </a:t>
            </a:r>
            <a:r>
              <a:rPr lang="en-US" sz="1800" dirty="0" err="1">
                <a:latin typeface="Times New Roman" panose="02020603050405020304" pitchFamily="18" charset="0"/>
                <a:cs typeface="Times New Roman" panose="02020603050405020304" pitchFamily="18" charset="0"/>
              </a:rPr>
              <a:t>Herik</a:t>
            </a:r>
            <a:r>
              <a:rPr lang="en-US" sz="1800" dirty="0">
                <a:latin typeface="Times New Roman" panose="02020603050405020304" pitchFamily="18" charset="0"/>
                <a:cs typeface="Times New Roman" panose="02020603050405020304" pitchFamily="18" charset="0"/>
              </a:rPr>
              <a:t>, "Rapid and Reliable Adaptation of Video Game AI," in IEEE Transactions on Computational Intelligence and AI in Games, vol. 1, no. 2, pp. 93-104, June 2009,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10.1109/TCIAIG.2009.2029084.</a:t>
            </a:r>
          </a:p>
          <a:p>
            <a:pPr marL="457200" indent="-457200">
              <a:buFont typeface="+mj-lt"/>
              <a:buAutoNum type="arabicPeriod" startAt="6"/>
            </a:pP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Meliones</a:t>
            </a:r>
            <a:r>
              <a:rPr lang="en-US" sz="1800" dirty="0">
                <a:latin typeface="Times New Roman" panose="02020603050405020304" pitchFamily="18" charset="0"/>
                <a:cs typeface="Times New Roman" panose="02020603050405020304" pitchFamily="18" charset="0"/>
              </a:rPr>
              <a:t> and I. Plas, "Developing video games with elementary adaptive artificial intelligence in unity: An intelligent systems approach," 2017 Intelligent Systems Conference (</a:t>
            </a:r>
            <a:r>
              <a:rPr lang="en-US" sz="1800" dirty="0" err="1">
                <a:latin typeface="Times New Roman" panose="02020603050405020304" pitchFamily="18" charset="0"/>
                <a:cs typeface="Times New Roman" panose="02020603050405020304" pitchFamily="18" charset="0"/>
              </a:rPr>
              <a:t>IntelliSys</a:t>
            </a:r>
            <a:r>
              <a:rPr lang="en-US" sz="1800" dirty="0">
                <a:latin typeface="Times New Roman" panose="02020603050405020304" pitchFamily="18" charset="0"/>
                <a:cs typeface="Times New Roman" panose="02020603050405020304" pitchFamily="18" charset="0"/>
              </a:rPr>
              <a:t>), London, UK, 2017, pp. 104-111,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10.1109/IntelliSys.2017.8324230. </a:t>
            </a:r>
          </a:p>
          <a:p>
            <a:pPr marL="457200" indent="-457200">
              <a:buFont typeface="+mj-lt"/>
              <a:buAutoNum type="arabicPeriod" startAt="6"/>
            </a:pPr>
            <a:r>
              <a:rPr lang="en-US" sz="1800" dirty="0">
                <a:latin typeface="Times New Roman" panose="02020603050405020304" pitchFamily="18" charset="0"/>
                <a:cs typeface="Times New Roman" panose="02020603050405020304" pitchFamily="18" charset="0"/>
              </a:rPr>
              <a:t>Y. Liu, H. Dar and R. Sharp, "Mobile Gamer Modelling and Game Performance Preference Measurement," 2020 IEEE Conference on Games (</a:t>
            </a:r>
            <a:r>
              <a:rPr lang="en-US" sz="1800" dirty="0" err="1">
                <a:latin typeface="Times New Roman" panose="02020603050405020304" pitchFamily="18" charset="0"/>
                <a:cs typeface="Times New Roman" panose="02020603050405020304" pitchFamily="18" charset="0"/>
              </a:rPr>
              <a:t>CoG</a:t>
            </a:r>
            <a:r>
              <a:rPr lang="en-US" sz="1800" dirty="0">
                <a:latin typeface="Times New Roman" panose="02020603050405020304" pitchFamily="18" charset="0"/>
                <a:cs typeface="Times New Roman" panose="02020603050405020304" pitchFamily="18" charset="0"/>
              </a:rPr>
              <a:t>), Osaka, Japan, 2020, pp. 632-635,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10.1109/CoG47356.2020.9231860. </a:t>
            </a:r>
          </a:p>
          <a:p>
            <a:pPr marL="457200" indent="-457200">
              <a:buFont typeface="+mj-lt"/>
              <a:buAutoNum type="arabicPeriod" startAt="6"/>
            </a:pPr>
            <a:r>
              <a:rPr lang="en-US" sz="1800" dirty="0">
                <a:latin typeface="Times New Roman" panose="02020603050405020304" pitchFamily="18" charset="0"/>
                <a:cs typeface="Times New Roman" panose="02020603050405020304" pitchFamily="18" charset="0"/>
              </a:rPr>
              <a:t>H. Li, "Design and Implement of Soccer Player AI Training System using Unity ML-Agents," CIBDA 2022; 3rd International Conference on Computer Information and Big Data Applications, Wuhan, China, 2022, pp. 1-4.</a:t>
            </a:r>
          </a:p>
          <a:p>
            <a:pPr marL="457200" indent="-457200">
              <a:buFont typeface="+mj-lt"/>
              <a:buAutoNum type="arabicPeriod" startAt="6"/>
            </a:pPr>
            <a:r>
              <a:rPr lang="en-US" sz="1800" dirty="0">
                <a:latin typeface="Times New Roman" panose="02020603050405020304" pitchFamily="18" charset="0"/>
                <a:cs typeface="Times New Roman" panose="02020603050405020304" pitchFamily="18" charset="0"/>
              </a:rPr>
              <a:t>R. M. Sindhu, L. S. P. Annabel and G. Monisha, "Development of a 2D Game using Artificial Intelligence in Unity," 2022 6th International Conference on Trends in Electronics and Informatics (ICOEI), Tirunelveli, India, 2022, pp. 1031-1037,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10.1109/ICOEI53556.2022.9776750</a:t>
            </a:r>
          </a:p>
        </p:txBody>
      </p:sp>
    </p:spTree>
    <p:extLst>
      <p:ext uri="{BB962C8B-B14F-4D97-AF65-F5344CB8AC3E}">
        <p14:creationId xmlns:p14="http://schemas.microsoft.com/office/powerpoint/2010/main" val="40085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p:txBody>
          <a:bodyPr>
            <a:normAutofit/>
          </a:bodyPr>
          <a:lstStyle/>
          <a:p>
            <a:r>
              <a:rPr lang="en-US" dirty="0"/>
              <a:t>Introduction</a:t>
            </a:r>
          </a:p>
          <a:p>
            <a:r>
              <a:rPr lang="en-US" dirty="0"/>
              <a:t>Problem Statement </a:t>
            </a:r>
          </a:p>
          <a:p>
            <a:r>
              <a:rPr lang="en-US" dirty="0"/>
              <a:t>Literature Survey</a:t>
            </a:r>
          </a:p>
          <a:p>
            <a:r>
              <a:rPr lang="en-US" dirty="0"/>
              <a:t>Methodology</a:t>
            </a:r>
          </a:p>
          <a:p>
            <a:r>
              <a:rPr lang="en-US" dirty="0"/>
              <a:t>Results</a:t>
            </a:r>
          </a:p>
          <a:p>
            <a:r>
              <a:rPr lang="en-US" dirty="0"/>
              <a:t>Conclusion</a:t>
            </a:r>
          </a:p>
          <a:p>
            <a:r>
              <a:rPr lang="en-US" dirty="0"/>
              <a:t>References</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a:latin typeface="Georgia"/>
              </a:rPr>
              <a:t>Agenda</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575583" y="2375079"/>
            <a:ext cx="3040833" cy="421441"/>
          </a:xfrm>
        </p:spPr>
        <p:txBody>
          <a:bodyPr/>
          <a:lstStyle/>
          <a:p>
            <a:r>
              <a:rPr lang="en-US" dirty="0"/>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20</a:t>
            </a:fld>
            <a:endParaRPr lang="en-US"/>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1076996" y="868702"/>
            <a:ext cx="6591301" cy="691742"/>
          </a:xfrm>
        </p:spPr>
        <p:txBody>
          <a:bodyPr/>
          <a:lstStyle/>
          <a:p>
            <a:r>
              <a:rPr lang="en-US" sz="4800"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3</a:t>
            </a:fld>
            <a:endParaRPr lang="en-US"/>
          </a:p>
        </p:txBody>
      </p:sp>
      <p:sp>
        <p:nvSpPr>
          <p:cNvPr id="6" name="Rectangle 2">
            <a:extLst>
              <a:ext uri="{FF2B5EF4-FFF2-40B4-BE49-F238E27FC236}">
                <a16:creationId xmlns:a16="http://schemas.microsoft.com/office/drawing/2014/main" id="{69AEA271-4CF5-E2BC-5888-AB08DC8D1D58}"/>
              </a:ext>
            </a:extLst>
          </p:cNvPr>
          <p:cNvSpPr>
            <a:spLocks noGrp="1" noChangeArrowheads="1"/>
          </p:cNvSpPr>
          <p:nvPr>
            <p:ph idx="1"/>
          </p:nvPr>
        </p:nvSpPr>
        <p:spPr bwMode="auto">
          <a:xfrm>
            <a:off x="1076996" y="2346015"/>
            <a:ext cx="10038008" cy="158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800" dirty="0">
                <a:latin typeface="Times New Roman" panose="02020603050405020304" pitchFamily="18" charset="0"/>
                <a:cs typeface="Times New Roman" panose="02020603050405020304" pitchFamily="18" charset="0"/>
              </a:rPr>
              <a:t>Develop a digital adaptation of the traditional </a:t>
            </a:r>
            <a:r>
              <a:rPr lang="en-US" sz="1800" dirty="0" err="1">
                <a:latin typeface="Times New Roman" panose="02020603050405020304" pitchFamily="18" charset="0"/>
                <a:cs typeface="Times New Roman" panose="02020603050405020304" pitchFamily="18" charset="0"/>
              </a:rPr>
              <a:t>Suika</a:t>
            </a:r>
            <a:r>
              <a:rPr lang="en-US" sz="1800" dirty="0">
                <a:latin typeface="Times New Roman" panose="02020603050405020304" pitchFamily="18" charset="0"/>
                <a:cs typeface="Times New Roman" panose="02020603050405020304" pitchFamily="18" charset="0"/>
              </a:rPr>
              <a:t> game in Unity, blending cultural tradition with modern technology to enhance the player experience. The game incorporates player movement and striking mechanics, complemented by a visually engaging environment and gameplay design. Machine learning is integrated to provide dynamic difficulty adjustments and analyze player behavior, ensuring a more personalized and challenging experience. Trained ML models are deployed for real-time adjustments, making the gameplay adaptive and immersive.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28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a:xfrm>
            <a:off x="495298" y="459046"/>
            <a:ext cx="11436823" cy="421441"/>
          </a:xfrm>
        </p:spPr>
        <p:txBody>
          <a:bodyPr/>
          <a:lstStyle/>
          <a:p>
            <a:r>
              <a:rPr lang="en-US" sz="3600" dirty="0"/>
              <a:t>Problem Statement </a:t>
            </a:r>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4</a:t>
            </a:fld>
            <a:endParaRPr lang="en-US"/>
          </a:p>
        </p:txBody>
      </p:sp>
      <p:sp>
        <p:nvSpPr>
          <p:cNvPr id="15" name="Rectangle 11">
            <a:extLst>
              <a:ext uri="{FF2B5EF4-FFF2-40B4-BE49-F238E27FC236}">
                <a16:creationId xmlns:a16="http://schemas.microsoft.com/office/drawing/2014/main" id="{A6C2C5E1-7BAB-0570-2BA0-3DD8F626529D}"/>
              </a:ext>
            </a:extLst>
          </p:cNvPr>
          <p:cNvSpPr>
            <a:spLocks noGrp="1" noChangeArrowheads="1"/>
          </p:cNvSpPr>
          <p:nvPr>
            <p:ph idx="1"/>
          </p:nvPr>
        </p:nvSpPr>
        <p:spPr bwMode="auto">
          <a:xfrm>
            <a:off x="217714" y="2191962"/>
            <a:ext cx="11898085" cy="234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800" dirty="0">
                <a:latin typeface="Times New Roman" panose="02020603050405020304" pitchFamily="18" charset="0"/>
                <a:cs typeface="Times New Roman" panose="02020603050405020304" pitchFamily="18" charset="0"/>
              </a:rPr>
              <a:t>The limitations of traditional </a:t>
            </a:r>
            <a:r>
              <a:rPr lang="en-IN" sz="1800" dirty="0" err="1">
                <a:latin typeface="Times New Roman" panose="02020603050405020304" pitchFamily="18" charset="0"/>
                <a:cs typeface="Times New Roman" panose="02020603050405020304" pitchFamily="18" charset="0"/>
              </a:rPr>
              <a:t>Suika</a:t>
            </a:r>
            <a:r>
              <a:rPr lang="en-IN" sz="1800" dirty="0">
                <a:latin typeface="Times New Roman" panose="02020603050405020304" pitchFamily="18" charset="0"/>
                <a:cs typeface="Times New Roman" panose="02020603050405020304" pitchFamily="18" charset="0"/>
              </a:rPr>
              <a:t> games by integrating dynamic difficulty adjustment, player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analysis, and an engaging digital environment. Traditional games lack adaptive elements, leading to a static and predictable experience. This project implements machine learning to evolve the game's difficulty based on player performance, maintaining engagement and challenge.</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Finally, a vibrant, interactive setting with dynamic audio-visual effects creates an immersive experience. Features like real-time difficulty adjustments and personalized gameplay responses make "</a:t>
            </a:r>
            <a:r>
              <a:rPr lang="en-IN" sz="1800" dirty="0" err="1">
                <a:latin typeface="Times New Roman" panose="02020603050405020304" pitchFamily="18" charset="0"/>
                <a:cs typeface="Times New Roman" panose="02020603050405020304" pitchFamily="18" charset="0"/>
              </a:rPr>
              <a:t>Suika</a:t>
            </a:r>
            <a:r>
              <a:rPr lang="en-IN" sz="1800" dirty="0">
                <a:latin typeface="Times New Roman" panose="02020603050405020304" pitchFamily="18" charset="0"/>
                <a:cs typeface="Times New Roman" panose="02020603050405020304" pitchFamily="18" charset="0"/>
              </a:rPr>
              <a:t> Smash" a unique and captivating take on the classic game.</a:t>
            </a:r>
          </a:p>
        </p:txBody>
      </p:sp>
    </p:spTree>
    <p:extLst>
      <p:ext uri="{BB962C8B-B14F-4D97-AF65-F5344CB8AC3E}">
        <p14:creationId xmlns:p14="http://schemas.microsoft.com/office/powerpoint/2010/main" val="263849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A2F85B-8487-70AB-377E-6498D67063C9}"/>
              </a:ext>
            </a:extLst>
          </p:cNvPr>
          <p:cNvSpPr>
            <a:spLocks noGrp="1"/>
          </p:cNvSpPr>
          <p:nvPr>
            <p:ph idx="1"/>
          </p:nvPr>
        </p:nvSpPr>
        <p:spPr/>
        <p:txBody>
          <a:bodyPr/>
          <a:lstStyle/>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29B40EDC-3852-E2E9-3293-2FCDCF49A7C6}"/>
              </a:ext>
            </a:extLst>
          </p:cNvPr>
          <p:cNvSpPr>
            <a:spLocks noGrp="1"/>
          </p:cNvSpPr>
          <p:nvPr>
            <p:ph type="sldNum" sz="quarter" idx="12"/>
          </p:nvPr>
        </p:nvSpPr>
        <p:spPr/>
        <p:txBody>
          <a:bodyPr/>
          <a:lstStyle/>
          <a:p>
            <a:fld id="{71766878-3199-4EAB-94E7-2D6D11070E14}" type="slidenum">
              <a:rPr lang="en-US" smtClean="0"/>
              <a:pPr/>
              <a:t>5</a:t>
            </a:fld>
            <a:endParaRPr lang="en-US"/>
          </a:p>
        </p:txBody>
      </p:sp>
      <p:graphicFrame>
        <p:nvGraphicFramePr>
          <p:cNvPr id="8" name="Table 7">
            <a:extLst>
              <a:ext uri="{FF2B5EF4-FFF2-40B4-BE49-F238E27FC236}">
                <a16:creationId xmlns:a16="http://schemas.microsoft.com/office/drawing/2014/main" id="{98F82394-95AF-BBF1-F10B-3C1E897182DB}"/>
              </a:ext>
            </a:extLst>
          </p:cNvPr>
          <p:cNvGraphicFramePr>
            <a:graphicFrameLocks noGrp="1"/>
          </p:cNvGraphicFramePr>
          <p:nvPr>
            <p:extLst>
              <p:ext uri="{D42A27DB-BD31-4B8C-83A1-F6EECF244321}">
                <p14:modId xmlns:p14="http://schemas.microsoft.com/office/powerpoint/2010/main" val="3629333588"/>
              </p:ext>
            </p:extLst>
          </p:nvPr>
        </p:nvGraphicFramePr>
        <p:xfrm>
          <a:off x="413983" y="593507"/>
          <a:ext cx="11436822" cy="4026857"/>
        </p:xfrm>
        <a:graphic>
          <a:graphicData uri="http://schemas.openxmlformats.org/drawingml/2006/table">
            <a:tbl>
              <a:tblPr firstRow="1" bandRow="1">
                <a:tableStyleId>{5C22544A-7EE6-4342-B048-85BDC9FD1C3A}</a:tableStyleId>
              </a:tblPr>
              <a:tblGrid>
                <a:gridCol w="825736">
                  <a:extLst>
                    <a:ext uri="{9D8B030D-6E8A-4147-A177-3AD203B41FA5}">
                      <a16:colId xmlns:a16="http://schemas.microsoft.com/office/drawing/2014/main" val="2823625454"/>
                    </a:ext>
                  </a:extLst>
                </a:gridCol>
                <a:gridCol w="2353762">
                  <a:extLst>
                    <a:ext uri="{9D8B030D-6E8A-4147-A177-3AD203B41FA5}">
                      <a16:colId xmlns:a16="http://schemas.microsoft.com/office/drawing/2014/main" val="544396449"/>
                    </a:ext>
                  </a:extLst>
                </a:gridCol>
                <a:gridCol w="2353762">
                  <a:extLst>
                    <a:ext uri="{9D8B030D-6E8A-4147-A177-3AD203B41FA5}">
                      <a16:colId xmlns:a16="http://schemas.microsoft.com/office/drawing/2014/main" val="2377802728"/>
                    </a:ext>
                  </a:extLst>
                </a:gridCol>
                <a:gridCol w="3000729">
                  <a:extLst>
                    <a:ext uri="{9D8B030D-6E8A-4147-A177-3AD203B41FA5}">
                      <a16:colId xmlns:a16="http://schemas.microsoft.com/office/drawing/2014/main" val="3628653464"/>
                    </a:ext>
                  </a:extLst>
                </a:gridCol>
                <a:gridCol w="2902833">
                  <a:extLst>
                    <a:ext uri="{9D8B030D-6E8A-4147-A177-3AD203B41FA5}">
                      <a16:colId xmlns:a16="http://schemas.microsoft.com/office/drawing/2014/main" val="2719294951"/>
                    </a:ext>
                  </a:extLst>
                </a:gridCol>
              </a:tblGrid>
              <a:tr h="475937">
                <a:tc>
                  <a:txBody>
                    <a:bodyPr/>
                    <a:lstStyle/>
                    <a:p>
                      <a:pPr algn="l"/>
                      <a:r>
                        <a:rPr lang="en-IN" sz="1300" dirty="0">
                          <a:latin typeface="Times New Roman" panose="02020603050405020304" pitchFamily="18" charset="0"/>
                          <a:cs typeface="Times New Roman" panose="02020603050405020304" pitchFamily="18" charset="0"/>
                        </a:rPr>
                        <a:t>S.No</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Title, Year</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Type</a:t>
                      </a:r>
                    </a:p>
                  </a:txBody>
                  <a:tcPr anchor="ctr"/>
                </a:tc>
                <a:tc>
                  <a:txBody>
                    <a:bodyPr/>
                    <a:lstStyle/>
                    <a:p>
                      <a:pPr algn="l"/>
                      <a:r>
                        <a:rPr lang="en-IN" sz="1300" dirty="0">
                          <a:latin typeface="Times New Roman" panose="02020603050405020304" pitchFamily="18" charset="0"/>
                          <a:cs typeface="Times New Roman" panose="02020603050405020304" pitchFamily="18" charset="0"/>
                        </a:rPr>
                        <a:t>Objective</a:t>
                      </a:r>
                    </a:p>
                  </a:txBody>
                  <a:tcPr anchor="ctr"/>
                </a:tc>
                <a:tc>
                  <a:txBody>
                    <a:bodyPr/>
                    <a:lstStyle/>
                    <a:p>
                      <a:pPr algn="l"/>
                      <a:r>
                        <a:rPr lang="en-IN" sz="1300" dirty="0">
                          <a:latin typeface="Times New Roman" panose="02020603050405020304" pitchFamily="18" charset="0"/>
                          <a:cs typeface="Times New Roman" panose="02020603050405020304" pitchFamily="18" charset="0"/>
                        </a:rPr>
                        <a:t>Research Gap</a:t>
                      </a:r>
                    </a:p>
                  </a:txBody>
                  <a:tcPr anchor="ctr"/>
                </a:tc>
                <a:extLst>
                  <a:ext uri="{0D108BD9-81ED-4DB2-BD59-A6C34878D82A}">
                    <a16:rowId xmlns:a16="http://schemas.microsoft.com/office/drawing/2014/main" val="3480858178"/>
                  </a:ext>
                </a:extLst>
              </a:tr>
              <a:tr h="1560738">
                <a:tc>
                  <a:txBody>
                    <a:bodyPr/>
                    <a:lstStyle/>
                    <a:p>
                      <a:pPr algn="l"/>
                      <a:r>
                        <a:rPr lang="en-IN" sz="1300" dirty="0">
                          <a:latin typeface="Times New Roman" panose="02020603050405020304" pitchFamily="18" charset="0"/>
                          <a:cs typeface="Times New Roman" panose="02020603050405020304" pitchFamily="18" charset="0"/>
                        </a:rPr>
                        <a:t>1</a:t>
                      </a:r>
                    </a:p>
                  </a:txBody>
                  <a:tcPr anchor="ctr"/>
                </a:tc>
                <a:tc>
                  <a:txBody>
                    <a:bodyPr/>
                    <a:lstStyle/>
                    <a:p>
                      <a:pPr algn="l"/>
                      <a:r>
                        <a:rPr lang="en-US" sz="1300" dirty="0">
                          <a:latin typeface="Times New Roman" panose="02020603050405020304" pitchFamily="18" charset="0"/>
                          <a:cs typeface="Times New Roman" panose="02020603050405020304" pitchFamily="18" charset="0"/>
                        </a:rPr>
                        <a:t>Game Development using Unity Game Engine, 2022</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The author uses a real-world platform namely the Unity Game Engine, a leading platform for developing or designing games to demonstrate its application of creating fun, engaging and aesthetic games. The study incorporates Unity’s Resource Store, scriptable object, physics engine as some of the tools that enhance the development of 2D and 3D games. </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study highlights Unity's tools but lacks exploration of scalability for larger, networked multiplayer games.    There is minimal discussion on integrating emerging technologies like AR/VR within Unity-based projects.</a:t>
                      </a:r>
                    </a:p>
                  </a:txBody>
                  <a:tcPr anchor="ctr"/>
                </a:tc>
                <a:extLst>
                  <a:ext uri="{0D108BD9-81ED-4DB2-BD59-A6C34878D82A}">
                    <a16:rowId xmlns:a16="http://schemas.microsoft.com/office/drawing/2014/main" val="1987429356"/>
                  </a:ext>
                </a:extLst>
              </a:tr>
              <a:tr h="1653254">
                <a:tc>
                  <a:txBody>
                    <a:bodyPr/>
                    <a:lstStyle/>
                    <a:p>
                      <a:pPr algn="l"/>
                      <a:r>
                        <a:rPr lang="en-IN" sz="1300" dirty="0">
                          <a:latin typeface="Times New Roman" panose="02020603050405020304" pitchFamily="18" charset="0"/>
                          <a:cs typeface="Times New Roman" panose="02020603050405020304" pitchFamily="18" charset="0"/>
                        </a:rPr>
                        <a:t>2</a:t>
                      </a:r>
                    </a:p>
                  </a:txBody>
                  <a:tcPr anchor="ctr"/>
                </a:tc>
                <a:tc>
                  <a:txBody>
                    <a:bodyPr/>
                    <a:lstStyle/>
                    <a:p>
                      <a:pPr algn="l"/>
                      <a:r>
                        <a:rPr lang="en-US" sz="1300" dirty="0">
                          <a:latin typeface="Times New Roman" panose="02020603050405020304" pitchFamily="18" charset="0"/>
                          <a:cs typeface="Times New Roman" panose="02020603050405020304" pitchFamily="18" charset="0"/>
                        </a:rPr>
                        <a:t>Developing video games with elementary adaptive artificial intelligence in unity: An intelligent systems approach 2017</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were tasked with studying the implementation of simple adaptive artificial intelligence (AI) systems into video games designed with the Unity engine and proposed a set of ideas or approach for deploying adaptive AI techniques for improving game play environment.. </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proposed adaptive AI techniques lack validation in diverse genres beyond Unity-specific environments. There is limited discussion on optimizing adaptive AI for real-time decision-making under resource constraints.</a:t>
                      </a:r>
                    </a:p>
                  </a:txBody>
                  <a:tcPr anchor="ctr"/>
                </a:tc>
                <a:extLst>
                  <a:ext uri="{0D108BD9-81ED-4DB2-BD59-A6C34878D82A}">
                    <a16:rowId xmlns:a16="http://schemas.microsoft.com/office/drawing/2014/main" val="4237829839"/>
                  </a:ext>
                </a:extLst>
              </a:tr>
            </a:tbl>
          </a:graphicData>
        </a:graphic>
      </p:graphicFrame>
      <p:sp>
        <p:nvSpPr>
          <p:cNvPr id="5" name="Title 4">
            <a:extLst>
              <a:ext uri="{FF2B5EF4-FFF2-40B4-BE49-F238E27FC236}">
                <a16:creationId xmlns:a16="http://schemas.microsoft.com/office/drawing/2014/main" id="{5B99CCB2-1DBA-5C97-B44C-08BDCE1850B8}"/>
              </a:ext>
            </a:extLst>
          </p:cNvPr>
          <p:cNvSpPr>
            <a:spLocks noGrp="1"/>
          </p:cNvSpPr>
          <p:nvPr>
            <p:ph type="title"/>
          </p:nvPr>
        </p:nvSpPr>
        <p:spPr>
          <a:xfrm>
            <a:off x="413983" y="172066"/>
            <a:ext cx="11436823" cy="421441"/>
          </a:xfrm>
        </p:spPr>
        <p:txBody>
          <a:bodyPr/>
          <a:lstStyle/>
          <a:p>
            <a:r>
              <a:rPr lang="en-IN" dirty="0"/>
              <a:t>Literature Review</a:t>
            </a:r>
          </a:p>
        </p:txBody>
      </p:sp>
    </p:spTree>
    <p:extLst>
      <p:ext uri="{BB962C8B-B14F-4D97-AF65-F5344CB8AC3E}">
        <p14:creationId xmlns:p14="http://schemas.microsoft.com/office/powerpoint/2010/main" val="393439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C01B-E7B1-6428-6BD0-033AEDD3721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263B92-05F6-C3F3-F324-95CBF497534A}"/>
              </a:ext>
            </a:extLst>
          </p:cNvPr>
          <p:cNvSpPr>
            <a:spLocks noGrp="1"/>
          </p:cNvSpPr>
          <p:nvPr>
            <p:ph idx="1"/>
          </p:nvPr>
        </p:nvSpPr>
        <p:spPr>
          <a:xfrm>
            <a:off x="341194" y="1147195"/>
            <a:ext cx="11436823" cy="4908082"/>
          </a:xfrm>
        </p:spPr>
        <p:txBody>
          <a:bodyPr/>
          <a:lstStyle/>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5DD62427-37D0-3995-1B40-EA2DAC9CDE84}"/>
              </a:ext>
            </a:extLst>
          </p:cNvPr>
          <p:cNvSpPr>
            <a:spLocks noGrp="1"/>
          </p:cNvSpPr>
          <p:nvPr>
            <p:ph type="sldNum" sz="quarter" idx="12"/>
          </p:nvPr>
        </p:nvSpPr>
        <p:spPr/>
        <p:txBody>
          <a:bodyPr/>
          <a:lstStyle/>
          <a:p>
            <a:fld id="{71766878-3199-4EAB-94E7-2D6D11070E14}" type="slidenum">
              <a:rPr lang="en-US" smtClean="0"/>
              <a:pPr/>
              <a:t>6</a:t>
            </a:fld>
            <a:endParaRPr lang="en-US"/>
          </a:p>
        </p:txBody>
      </p:sp>
      <p:graphicFrame>
        <p:nvGraphicFramePr>
          <p:cNvPr id="8" name="Table 7">
            <a:extLst>
              <a:ext uri="{FF2B5EF4-FFF2-40B4-BE49-F238E27FC236}">
                <a16:creationId xmlns:a16="http://schemas.microsoft.com/office/drawing/2014/main" id="{10938B1F-7D7B-58E6-E5BE-0704DB1BDD2E}"/>
              </a:ext>
            </a:extLst>
          </p:cNvPr>
          <p:cNvGraphicFramePr>
            <a:graphicFrameLocks noGrp="1"/>
          </p:cNvGraphicFramePr>
          <p:nvPr>
            <p:extLst>
              <p:ext uri="{D42A27DB-BD31-4B8C-83A1-F6EECF244321}">
                <p14:modId xmlns:p14="http://schemas.microsoft.com/office/powerpoint/2010/main" val="636037148"/>
              </p:ext>
            </p:extLst>
          </p:nvPr>
        </p:nvGraphicFramePr>
        <p:xfrm>
          <a:off x="413983" y="593507"/>
          <a:ext cx="11436822" cy="4423097"/>
        </p:xfrm>
        <a:graphic>
          <a:graphicData uri="http://schemas.openxmlformats.org/drawingml/2006/table">
            <a:tbl>
              <a:tblPr firstRow="1" bandRow="1">
                <a:tableStyleId>{5C22544A-7EE6-4342-B048-85BDC9FD1C3A}</a:tableStyleId>
              </a:tblPr>
              <a:tblGrid>
                <a:gridCol w="825736">
                  <a:extLst>
                    <a:ext uri="{9D8B030D-6E8A-4147-A177-3AD203B41FA5}">
                      <a16:colId xmlns:a16="http://schemas.microsoft.com/office/drawing/2014/main" val="2823625454"/>
                    </a:ext>
                  </a:extLst>
                </a:gridCol>
                <a:gridCol w="2353762">
                  <a:extLst>
                    <a:ext uri="{9D8B030D-6E8A-4147-A177-3AD203B41FA5}">
                      <a16:colId xmlns:a16="http://schemas.microsoft.com/office/drawing/2014/main" val="544396449"/>
                    </a:ext>
                  </a:extLst>
                </a:gridCol>
                <a:gridCol w="2353762">
                  <a:extLst>
                    <a:ext uri="{9D8B030D-6E8A-4147-A177-3AD203B41FA5}">
                      <a16:colId xmlns:a16="http://schemas.microsoft.com/office/drawing/2014/main" val="2377802728"/>
                    </a:ext>
                  </a:extLst>
                </a:gridCol>
                <a:gridCol w="3000729">
                  <a:extLst>
                    <a:ext uri="{9D8B030D-6E8A-4147-A177-3AD203B41FA5}">
                      <a16:colId xmlns:a16="http://schemas.microsoft.com/office/drawing/2014/main" val="3628653464"/>
                    </a:ext>
                  </a:extLst>
                </a:gridCol>
                <a:gridCol w="2902833">
                  <a:extLst>
                    <a:ext uri="{9D8B030D-6E8A-4147-A177-3AD203B41FA5}">
                      <a16:colId xmlns:a16="http://schemas.microsoft.com/office/drawing/2014/main" val="2719294951"/>
                    </a:ext>
                  </a:extLst>
                </a:gridCol>
              </a:tblGrid>
              <a:tr h="475937">
                <a:tc>
                  <a:txBody>
                    <a:bodyPr/>
                    <a:lstStyle/>
                    <a:p>
                      <a:pPr algn="l"/>
                      <a:r>
                        <a:rPr lang="en-IN" sz="1300" dirty="0">
                          <a:latin typeface="Times New Roman" panose="02020603050405020304" pitchFamily="18" charset="0"/>
                          <a:cs typeface="Times New Roman" panose="02020603050405020304" pitchFamily="18" charset="0"/>
                        </a:rPr>
                        <a:t>S.No</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Title, Year</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Type</a:t>
                      </a:r>
                    </a:p>
                  </a:txBody>
                  <a:tcPr anchor="ctr"/>
                </a:tc>
                <a:tc>
                  <a:txBody>
                    <a:bodyPr/>
                    <a:lstStyle/>
                    <a:p>
                      <a:pPr algn="l"/>
                      <a:r>
                        <a:rPr lang="en-IN" sz="1300" dirty="0">
                          <a:latin typeface="Times New Roman" panose="02020603050405020304" pitchFamily="18" charset="0"/>
                          <a:cs typeface="Times New Roman" panose="02020603050405020304" pitchFamily="18" charset="0"/>
                        </a:rPr>
                        <a:t>Objective</a:t>
                      </a:r>
                    </a:p>
                  </a:txBody>
                  <a:tcPr anchor="ctr"/>
                </a:tc>
                <a:tc>
                  <a:txBody>
                    <a:bodyPr/>
                    <a:lstStyle/>
                    <a:p>
                      <a:pPr algn="l"/>
                      <a:r>
                        <a:rPr lang="en-IN" sz="1300" dirty="0">
                          <a:latin typeface="Times New Roman" panose="02020603050405020304" pitchFamily="18" charset="0"/>
                          <a:cs typeface="Times New Roman" panose="02020603050405020304" pitchFamily="18" charset="0"/>
                        </a:rPr>
                        <a:t>Research Gap</a:t>
                      </a:r>
                    </a:p>
                  </a:txBody>
                  <a:tcPr anchor="ctr"/>
                </a:tc>
                <a:extLst>
                  <a:ext uri="{0D108BD9-81ED-4DB2-BD59-A6C34878D82A}">
                    <a16:rowId xmlns:a16="http://schemas.microsoft.com/office/drawing/2014/main" val="3480858178"/>
                  </a:ext>
                </a:extLst>
              </a:tr>
              <a:tr h="1560738">
                <a:tc>
                  <a:txBody>
                    <a:bodyPr/>
                    <a:lstStyle/>
                    <a:p>
                      <a:pPr algn="l"/>
                      <a:r>
                        <a:rPr lang="en-IN" sz="1300" dirty="0">
                          <a:latin typeface="Times New Roman" panose="02020603050405020304" pitchFamily="18" charset="0"/>
                          <a:cs typeface="Times New Roman" panose="02020603050405020304" pitchFamily="18" charset="0"/>
                        </a:rPr>
                        <a:t>3</a:t>
                      </a:r>
                    </a:p>
                  </a:txBody>
                  <a:tcPr anchor="ctr"/>
                </a:tc>
                <a:tc>
                  <a:txBody>
                    <a:bodyPr/>
                    <a:lstStyle/>
                    <a:p>
                      <a:pPr algn="l"/>
                      <a:r>
                        <a:rPr lang="en-US" sz="1300" dirty="0">
                          <a:latin typeface="Times New Roman" panose="02020603050405020304" pitchFamily="18" charset="0"/>
                          <a:cs typeface="Times New Roman" panose="02020603050405020304" pitchFamily="18" charset="0"/>
                        </a:rPr>
                        <a:t>Video Game Description Language Environment for Unity Machine Learning Agents, 2019</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indicate the value of contemporary search engine programs including Elasticsearch and Apache Lucene. compelling games. The study emphasizes Unity's diverse tools, such as the Unity Asset Store, scriptable objects, and physics engine, to simplify the game development process for both 2D and 3D applications. </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focus on search engine integrations overlooks their adaptability in procedural content generation. There is limited examination of user experience impact due to dynamic content or search-based functionalities.</a:t>
                      </a:r>
                    </a:p>
                  </a:txBody>
                  <a:tcPr anchor="ctr"/>
                </a:tc>
                <a:extLst>
                  <a:ext uri="{0D108BD9-81ED-4DB2-BD59-A6C34878D82A}">
                    <a16:rowId xmlns:a16="http://schemas.microsoft.com/office/drawing/2014/main" val="1987429356"/>
                  </a:ext>
                </a:extLst>
              </a:tr>
              <a:tr h="1653254">
                <a:tc>
                  <a:txBody>
                    <a:bodyPr/>
                    <a:lstStyle/>
                    <a:p>
                      <a:pPr algn="l"/>
                      <a:r>
                        <a:rPr lang="en-IN" sz="1300" dirty="0">
                          <a:latin typeface="Times New Roman" panose="02020603050405020304" pitchFamily="18" charset="0"/>
                          <a:cs typeface="Times New Roman" panose="02020603050405020304" pitchFamily="18" charset="0"/>
                        </a:rPr>
                        <a:t>4</a:t>
                      </a:r>
                    </a:p>
                  </a:txBody>
                  <a:tcPr anchor="ctr"/>
                </a:tc>
                <a:tc>
                  <a:txBody>
                    <a:bodyPr/>
                    <a:lstStyle/>
                    <a:p>
                      <a:pPr algn="l"/>
                      <a:r>
                        <a:rPr lang="en-US" sz="1300" dirty="0">
                          <a:latin typeface="Times New Roman" panose="02020603050405020304" pitchFamily="18" charset="0"/>
                          <a:cs typeface="Times New Roman" panose="02020603050405020304" pitchFamily="18" charset="0"/>
                        </a:rPr>
                        <a:t>Development and Performance Analysis of an AI based Agent to Play Computer Games using Reinforcement Learning Techniques, 2023</a:t>
                      </a: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introduce an AI agent that employs reinforcement learning strategy of Q-learning as well as the deep Q-learning or DQN to enhance the game’s mechanical features. Training takes place inside of Unity using Unity ML Agents Toolkit which allows for reinforcement learning of an agent’s behaviors in complex environments such as RTS games</a:t>
                      </a:r>
                    </a:p>
                  </a:txBody>
                  <a:tcPr anchor="ctr"/>
                </a:tc>
                <a:tc>
                  <a:txBody>
                    <a:bodyPr/>
                    <a:lstStyle/>
                    <a:p>
                      <a:pPr algn="l"/>
                      <a:r>
                        <a:rPr lang="en-US" sz="1300" dirty="0">
                          <a:latin typeface="Times New Roman" panose="02020603050405020304" pitchFamily="18" charset="0"/>
                          <a:cs typeface="Times New Roman" panose="02020603050405020304" pitchFamily="18" charset="0"/>
                        </a:rPr>
                        <a:t> The study uses reinforcement learning but does not explore multi-agent interactions or adversarial training setups. Further work is needed to evaluate computational efficiency for large-scale environments.</a:t>
                      </a:r>
                    </a:p>
                  </a:txBody>
                  <a:tcPr anchor="ctr"/>
                </a:tc>
                <a:extLst>
                  <a:ext uri="{0D108BD9-81ED-4DB2-BD59-A6C34878D82A}">
                    <a16:rowId xmlns:a16="http://schemas.microsoft.com/office/drawing/2014/main" val="683815560"/>
                  </a:ext>
                </a:extLst>
              </a:tr>
            </a:tbl>
          </a:graphicData>
        </a:graphic>
      </p:graphicFrame>
      <p:sp>
        <p:nvSpPr>
          <p:cNvPr id="5" name="Title 4">
            <a:extLst>
              <a:ext uri="{FF2B5EF4-FFF2-40B4-BE49-F238E27FC236}">
                <a16:creationId xmlns:a16="http://schemas.microsoft.com/office/drawing/2014/main" id="{2A5987AE-F52F-D148-4B8F-BC01553CEC1A}"/>
              </a:ext>
            </a:extLst>
          </p:cNvPr>
          <p:cNvSpPr>
            <a:spLocks noGrp="1"/>
          </p:cNvSpPr>
          <p:nvPr>
            <p:ph type="title"/>
          </p:nvPr>
        </p:nvSpPr>
        <p:spPr>
          <a:xfrm>
            <a:off x="413983" y="172066"/>
            <a:ext cx="11436823" cy="421441"/>
          </a:xfrm>
        </p:spPr>
        <p:txBody>
          <a:bodyPr/>
          <a:lstStyle/>
          <a:p>
            <a:r>
              <a:rPr lang="en-IN" dirty="0"/>
              <a:t>Literature Review</a:t>
            </a:r>
          </a:p>
        </p:txBody>
      </p:sp>
    </p:spTree>
    <p:extLst>
      <p:ext uri="{BB962C8B-B14F-4D97-AF65-F5344CB8AC3E}">
        <p14:creationId xmlns:p14="http://schemas.microsoft.com/office/powerpoint/2010/main" val="74772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5BC81-9C74-EFC5-D4AA-ECFF407B3FC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5020A7-0BAD-AF3F-7767-66E8C4BFC829}"/>
              </a:ext>
            </a:extLst>
          </p:cNvPr>
          <p:cNvSpPr>
            <a:spLocks noGrp="1"/>
          </p:cNvSpPr>
          <p:nvPr>
            <p:ph idx="1"/>
          </p:nvPr>
        </p:nvSpPr>
        <p:spPr/>
        <p:txBody>
          <a:bodyPr/>
          <a:lstStyle/>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044F4627-DE5F-D5BC-0266-445FCEE1A281}"/>
              </a:ext>
            </a:extLst>
          </p:cNvPr>
          <p:cNvSpPr>
            <a:spLocks noGrp="1"/>
          </p:cNvSpPr>
          <p:nvPr>
            <p:ph type="sldNum" sz="quarter" idx="12"/>
          </p:nvPr>
        </p:nvSpPr>
        <p:spPr/>
        <p:txBody>
          <a:bodyPr/>
          <a:lstStyle/>
          <a:p>
            <a:fld id="{71766878-3199-4EAB-94E7-2D6D11070E14}" type="slidenum">
              <a:rPr lang="en-US" smtClean="0"/>
              <a:pPr/>
              <a:t>7</a:t>
            </a:fld>
            <a:endParaRPr lang="en-US"/>
          </a:p>
        </p:txBody>
      </p:sp>
      <p:graphicFrame>
        <p:nvGraphicFramePr>
          <p:cNvPr id="8" name="Table 7">
            <a:extLst>
              <a:ext uri="{FF2B5EF4-FFF2-40B4-BE49-F238E27FC236}">
                <a16:creationId xmlns:a16="http://schemas.microsoft.com/office/drawing/2014/main" id="{7724329D-8D3F-874A-D300-4338574843C1}"/>
              </a:ext>
            </a:extLst>
          </p:cNvPr>
          <p:cNvGraphicFramePr>
            <a:graphicFrameLocks noGrp="1"/>
          </p:cNvGraphicFramePr>
          <p:nvPr>
            <p:extLst>
              <p:ext uri="{D42A27DB-BD31-4B8C-83A1-F6EECF244321}">
                <p14:modId xmlns:p14="http://schemas.microsoft.com/office/powerpoint/2010/main" val="2588642221"/>
              </p:ext>
            </p:extLst>
          </p:nvPr>
        </p:nvGraphicFramePr>
        <p:xfrm>
          <a:off x="413983" y="593507"/>
          <a:ext cx="11436822" cy="3828737"/>
        </p:xfrm>
        <a:graphic>
          <a:graphicData uri="http://schemas.openxmlformats.org/drawingml/2006/table">
            <a:tbl>
              <a:tblPr firstRow="1" bandRow="1">
                <a:tableStyleId>{5C22544A-7EE6-4342-B048-85BDC9FD1C3A}</a:tableStyleId>
              </a:tblPr>
              <a:tblGrid>
                <a:gridCol w="825736">
                  <a:extLst>
                    <a:ext uri="{9D8B030D-6E8A-4147-A177-3AD203B41FA5}">
                      <a16:colId xmlns:a16="http://schemas.microsoft.com/office/drawing/2014/main" val="2823625454"/>
                    </a:ext>
                  </a:extLst>
                </a:gridCol>
                <a:gridCol w="2353762">
                  <a:extLst>
                    <a:ext uri="{9D8B030D-6E8A-4147-A177-3AD203B41FA5}">
                      <a16:colId xmlns:a16="http://schemas.microsoft.com/office/drawing/2014/main" val="544396449"/>
                    </a:ext>
                  </a:extLst>
                </a:gridCol>
                <a:gridCol w="2353762">
                  <a:extLst>
                    <a:ext uri="{9D8B030D-6E8A-4147-A177-3AD203B41FA5}">
                      <a16:colId xmlns:a16="http://schemas.microsoft.com/office/drawing/2014/main" val="2377802728"/>
                    </a:ext>
                  </a:extLst>
                </a:gridCol>
                <a:gridCol w="3000729">
                  <a:extLst>
                    <a:ext uri="{9D8B030D-6E8A-4147-A177-3AD203B41FA5}">
                      <a16:colId xmlns:a16="http://schemas.microsoft.com/office/drawing/2014/main" val="3628653464"/>
                    </a:ext>
                  </a:extLst>
                </a:gridCol>
                <a:gridCol w="2902833">
                  <a:extLst>
                    <a:ext uri="{9D8B030D-6E8A-4147-A177-3AD203B41FA5}">
                      <a16:colId xmlns:a16="http://schemas.microsoft.com/office/drawing/2014/main" val="2719294951"/>
                    </a:ext>
                  </a:extLst>
                </a:gridCol>
              </a:tblGrid>
              <a:tr h="475937">
                <a:tc>
                  <a:txBody>
                    <a:bodyPr/>
                    <a:lstStyle/>
                    <a:p>
                      <a:pPr algn="l"/>
                      <a:r>
                        <a:rPr lang="en-IN" sz="1300" dirty="0">
                          <a:latin typeface="Times New Roman" panose="02020603050405020304" pitchFamily="18" charset="0"/>
                          <a:cs typeface="Times New Roman" panose="02020603050405020304" pitchFamily="18" charset="0"/>
                        </a:rPr>
                        <a:t>S.No</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Title, Year</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Type</a:t>
                      </a:r>
                    </a:p>
                  </a:txBody>
                  <a:tcPr anchor="ctr"/>
                </a:tc>
                <a:tc>
                  <a:txBody>
                    <a:bodyPr/>
                    <a:lstStyle/>
                    <a:p>
                      <a:pPr algn="l"/>
                      <a:r>
                        <a:rPr lang="en-IN" sz="1300" dirty="0">
                          <a:latin typeface="Times New Roman" panose="02020603050405020304" pitchFamily="18" charset="0"/>
                          <a:cs typeface="Times New Roman" panose="02020603050405020304" pitchFamily="18" charset="0"/>
                        </a:rPr>
                        <a:t>Objective</a:t>
                      </a:r>
                    </a:p>
                  </a:txBody>
                  <a:tcPr anchor="ctr"/>
                </a:tc>
                <a:tc>
                  <a:txBody>
                    <a:bodyPr/>
                    <a:lstStyle/>
                    <a:p>
                      <a:pPr algn="l"/>
                      <a:r>
                        <a:rPr lang="en-IN" sz="1300" dirty="0">
                          <a:latin typeface="Times New Roman" panose="02020603050405020304" pitchFamily="18" charset="0"/>
                          <a:cs typeface="Times New Roman" panose="02020603050405020304" pitchFamily="18" charset="0"/>
                        </a:rPr>
                        <a:t>Research Gap</a:t>
                      </a:r>
                    </a:p>
                  </a:txBody>
                  <a:tcPr anchor="ctr"/>
                </a:tc>
                <a:extLst>
                  <a:ext uri="{0D108BD9-81ED-4DB2-BD59-A6C34878D82A}">
                    <a16:rowId xmlns:a16="http://schemas.microsoft.com/office/drawing/2014/main" val="3480858178"/>
                  </a:ext>
                </a:extLst>
              </a:tr>
              <a:tr h="1560738">
                <a:tc>
                  <a:txBody>
                    <a:bodyPr/>
                    <a:lstStyle/>
                    <a:p>
                      <a:pPr algn="l"/>
                      <a:r>
                        <a:rPr lang="en-IN" sz="1300" dirty="0">
                          <a:latin typeface="Times New Roman" panose="02020603050405020304" pitchFamily="18" charset="0"/>
                          <a:cs typeface="Times New Roman" panose="02020603050405020304" pitchFamily="18" charset="0"/>
                        </a:rPr>
                        <a:t>5</a:t>
                      </a:r>
                    </a:p>
                  </a:txBody>
                  <a:tcPr anchor="ctr"/>
                </a:tc>
                <a:tc>
                  <a:txBody>
                    <a:bodyPr/>
                    <a:lstStyle/>
                    <a:p>
                      <a:pPr algn="l"/>
                      <a:r>
                        <a:rPr lang="en-US" sz="1300" dirty="0">
                          <a:latin typeface="Times New Roman" panose="02020603050405020304" pitchFamily="18" charset="0"/>
                          <a:cs typeface="Times New Roman" panose="02020603050405020304" pitchFamily="18" charset="0"/>
                        </a:rPr>
                        <a:t>Characterizing and modeling the effects of local latency on game performance and experience, 2018</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examine the effects that local latency has on both competitiveness and user satisfaction in games. The work provides the latency influence simulation in current game engines such as Unity and Unreal and describes the acceptable latency thresholds in different game categories. </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work lacks in-depth analysis of how latency influences AI agent behavior during gameplay. There is no proposed solution for mitigating latency issues in real-time competitive gaming.</a:t>
                      </a:r>
                    </a:p>
                  </a:txBody>
                  <a:tcPr anchor="ctr"/>
                </a:tc>
                <a:extLst>
                  <a:ext uri="{0D108BD9-81ED-4DB2-BD59-A6C34878D82A}">
                    <a16:rowId xmlns:a16="http://schemas.microsoft.com/office/drawing/2014/main" val="1987429356"/>
                  </a:ext>
                </a:extLst>
              </a:tr>
              <a:tr h="1653254">
                <a:tc>
                  <a:txBody>
                    <a:bodyPr/>
                    <a:lstStyle/>
                    <a:p>
                      <a:pPr algn="l"/>
                      <a:r>
                        <a:rPr lang="en-IN" sz="1300" dirty="0">
                          <a:latin typeface="Times New Roman" panose="02020603050405020304" pitchFamily="18" charset="0"/>
                          <a:cs typeface="Times New Roman" panose="02020603050405020304" pitchFamily="18" charset="0"/>
                        </a:rPr>
                        <a:t>6</a:t>
                      </a:r>
                    </a:p>
                  </a:txBody>
                  <a:tcPr anchor="ctr"/>
                </a:tc>
                <a:tc>
                  <a:txBody>
                    <a:bodyPr/>
                    <a:lstStyle/>
                    <a:p>
                      <a:pPr algn="l"/>
                      <a:r>
                        <a:rPr lang="en-US" sz="1300" dirty="0">
                          <a:latin typeface="Times New Roman" panose="02020603050405020304" pitchFamily="18" charset="0"/>
                          <a:cs typeface="Times New Roman" panose="02020603050405020304" pitchFamily="18" charset="0"/>
                        </a:rPr>
                        <a:t>Rapid and Reliable Adaptation of Video Game AI, 2009</a:t>
                      </a: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enhanced the learning efficiency of the reinforcement learning algorithms by storing and reusing previous experiences. In this context, evaluation of the proposed system proves that RL algorithms are effective in solving complex problems in the context of gaming environment.</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research does not address the potential for integrating RL algorithms with other machine learning paradigms like transfer learning or meta-learning.    No consideration of the ethical implications of experience reusability in dynamic gaming environments.</a:t>
                      </a:r>
                    </a:p>
                  </a:txBody>
                  <a:tcPr anchor="ctr"/>
                </a:tc>
                <a:extLst>
                  <a:ext uri="{0D108BD9-81ED-4DB2-BD59-A6C34878D82A}">
                    <a16:rowId xmlns:a16="http://schemas.microsoft.com/office/drawing/2014/main" val="683815560"/>
                  </a:ext>
                </a:extLst>
              </a:tr>
            </a:tbl>
          </a:graphicData>
        </a:graphic>
      </p:graphicFrame>
      <p:sp>
        <p:nvSpPr>
          <p:cNvPr id="5" name="Title 4">
            <a:extLst>
              <a:ext uri="{FF2B5EF4-FFF2-40B4-BE49-F238E27FC236}">
                <a16:creationId xmlns:a16="http://schemas.microsoft.com/office/drawing/2014/main" id="{A98DEFB6-54C9-1440-9131-ACE1973CC2D5}"/>
              </a:ext>
            </a:extLst>
          </p:cNvPr>
          <p:cNvSpPr>
            <a:spLocks noGrp="1"/>
          </p:cNvSpPr>
          <p:nvPr>
            <p:ph type="title"/>
          </p:nvPr>
        </p:nvSpPr>
        <p:spPr>
          <a:xfrm>
            <a:off x="413983" y="172066"/>
            <a:ext cx="11436823" cy="421441"/>
          </a:xfrm>
        </p:spPr>
        <p:txBody>
          <a:bodyPr/>
          <a:lstStyle/>
          <a:p>
            <a:r>
              <a:rPr lang="en-IN" dirty="0"/>
              <a:t>Literature Review</a:t>
            </a:r>
          </a:p>
        </p:txBody>
      </p:sp>
    </p:spTree>
    <p:extLst>
      <p:ext uri="{BB962C8B-B14F-4D97-AF65-F5344CB8AC3E}">
        <p14:creationId xmlns:p14="http://schemas.microsoft.com/office/powerpoint/2010/main" val="2088753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92BFE-06DD-176F-F04D-E000001D75D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C110A4-D62F-9D15-0537-CF48C96A45FF}"/>
              </a:ext>
            </a:extLst>
          </p:cNvPr>
          <p:cNvSpPr>
            <a:spLocks noGrp="1"/>
          </p:cNvSpPr>
          <p:nvPr>
            <p:ph idx="1"/>
          </p:nvPr>
        </p:nvSpPr>
        <p:spPr/>
        <p:txBody>
          <a:bodyPr/>
          <a:lstStyle/>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969A40DF-2D4B-1132-6251-E0A004F4FB8A}"/>
              </a:ext>
            </a:extLst>
          </p:cNvPr>
          <p:cNvSpPr>
            <a:spLocks noGrp="1"/>
          </p:cNvSpPr>
          <p:nvPr>
            <p:ph type="sldNum" sz="quarter" idx="12"/>
          </p:nvPr>
        </p:nvSpPr>
        <p:spPr/>
        <p:txBody>
          <a:bodyPr/>
          <a:lstStyle/>
          <a:p>
            <a:fld id="{71766878-3199-4EAB-94E7-2D6D11070E14}" type="slidenum">
              <a:rPr lang="en-US" smtClean="0"/>
              <a:pPr/>
              <a:t>8</a:t>
            </a:fld>
            <a:endParaRPr lang="en-US"/>
          </a:p>
        </p:txBody>
      </p:sp>
      <p:graphicFrame>
        <p:nvGraphicFramePr>
          <p:cNvPr id="8" name="Table 7">
            <a:extLst>
              <a:ext uri="{FF2B5EF4-FFF2-40B4-BE49-F238E27FC236}">
                <a16:creationId xmlns:a16="http://schemas.microsoft.com/office/drawing/2014/main" id="{2A007355-6123-C8D0-5D6C-B3939C7B58E4}"/>
              </a:ext>
            </a:extLst>
          </p:cNvPr>
          <p:cNvGraphicFramePr>
            <a:graphicFrameLocks noGrp="1"/>
          </p:cNvGraphicFramePr>
          <p:nvPr>
            <p:extLst>
              <p:ext uri="{D42A27DB-BD31-4B8C-83A1-F6EECF244321}">
                <p14:modId xmlns:p14="http://schemas.microsoft.com/office/powerpoint/2010/main" val="2594275982"/>
              </p:ext>
            </p:extLst>
          </p:nvPr>
        </p:nvGraphicFramePr>
        <p:xfrm>
          <a:off x="413983" y="593507"/>
          <a:ext cx="11436822" cy="4621217"/>
        </p:xfrm>
        <a:graphic>
          <a:graphicData uri="http://schemas.openxmlformats.org/drawingml/2006/table">
            <a:tbl>
              <a:tblPr firstRow="1" bandRow="1">
                <a:tableStyleId>{5C22544A-7EE6-4342-B048-85BDC9FD1C3A}</a:tableStyleId>
              </a:tblPr>
              <a:tblGrid>
                <a:gridCol w="825736">
                  <a:extLst>
                    <a:ext uri="{9D8B030D-6E8A-4147-A177-3AD203B41FA5}">
                      <a16:colId xmlns:a16="http://schemas.microsoft.com/office/drawing/2014/main" val="2823625454"/>
                    </a:ext>
                  </a:extLst>
                </a:gridCol>
                <a:gridCol w="2353762">
                  <a:extLst>
                    <a:ext uri="{9D8B030D-6E8A-4147-A177-3AD203B41FA5}">
                      <a16:colId xmlns:a16="http://schemas.microsoft.com/office/drawing/2014/main" val="544396449"/>
                    </a:ext>
                  </a:extLst>
                </a:gridCol>
                <a:gridCol w="2353762">
                  <a:extLst>
                    <a:ext uri="{9D8B030D-6E8A-4147-A177-3AD203B41FA5}">
                      <a16:colId xmlns:a16="http://schemas.microsoft.com/office/drawing/2014/main" val="2377802728"/>
                    </a:ext>
                  </a:extLst>
                </a:gridCol>
                <a:gridCol w="3000729">
                  <a:extLst>
                    <a:ext uri="{9D8B030D-6E8A-4147-A177-3AD203B41FA5}">
                      <a16:colId xmlns:a16="http://schemas.microsoft.com/office/drawing/2014/main" val="3628653464"/>
                    </a:ext>
                  </a:extLst>
                </a:gridCol>
                <a:gridCol w="2902833">
                  <a:extLst>
                    <a:ext uri="{9D8B030D-6E8A-4147-A177-3AD203B41FA5}">
                      <a16:colId xmlns:a16="http://schemas.microsoft.com/office/drawing/2014/main" val="2719294951"/>
                    </a:ext>
                  </a:extLst>
                </a:gridCol>
              </a:tblGrid>
              <a:tr h="475937">
                <a:tc>
                  <a:txBody>
                    <a:bodyPr/>
                    <a:lstStyle/>
                    <a:p>
                      <a:pPr algn="l"/>
                      <a:r>
                        <a:rPr lang="en-IN" sz="1300" dirty="0">
                          <a:latin typeface="Times New Roman" panose="02020603050405020304" pitchFamily="18" charset="0"/>
                          <a:cs typeface="Times New Roman" panose="02020603050405020304" pitchFamily="18" charset="0"/>
                        </a:rPr>
                        <a:t>S.No</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Title, Year</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Type</a:t>
                      </a:r>
                    </a:p>
                  </a:txBody>
                  <a:tcPr anchor="ctr"/>
                </a:tc>
                <a:tc>
                  <a:txBody>
                    <a:bodyPr/>
                    <a:lstStyle/>
                    <a:p>
                      <a:pPr algn="l"/>
                      <a:r>
                        <a:rPr lang="en-IN" sz="1300" dirty="0">
                          <a:latin typeface="Times New Roman" panose="02020603050405020304" pitchFamily="18" charset="0"/>
                          <a:cs typeface="Times New Roman" panose="02020603050405020304" pitchFamily="18" charset="0"/>
                        </a:rPr>
                        <a:t>Objective</a:t>
                      </a:r>
                    </a:p>
                  </a:txBody>
                  <a:tcPr anchor="ctr"/>
                </a:tc>
                <a:tc>
                  <a:txBody>
                    <a:bodyPr/>
                    <a:lstStyle/>
                    <a:p>
                      <a:pPr algn="l"/>
                      <a:r>
                        <a:rPr lang="en-IN" sz="1300" dirty="0">
                          <a:latin typeface="Times New Roman" panose="02020603050405020304" pitchFamily="18" charset="0"/>
                          <a:cs typeface="Times New Roman" panose="02020603050405020304" pitchFamily="18" charset="0"/>
                        </a:rPr>
                        <a:t>Research Gap</a:t>
                      </a:r>
                    </a:p>
                  </a:txBody>
                  <a:tcPr anchor="ctr"/>
                </a:tc>
                <a:extLst>
                  <a:ext uri="{0D108BD9-81ED-4DB2-BD59-A6C34878D82A}">
                    <a16:rowId xmlns:a16="http://schemas.microsoft.com/office/drawing/2014/main" val="3480858178"/>
                  </a:ext>
                </a:extLst>
              </a:tr>
              <a:tr h="1560738">
                <a:tc>
                  <a:txBody>
                    <a:bodyPr/>
                    <a:lstStyle/>
                    <a:p>
                      <a:pPr algn="l"/>
                      <a:r>
                        <a:rPr lang="en-IN" sz="1300" dirty="0">
                          <a:latin typeface="Times New Roman" panose="02020603050405020304" pitchFamily="18" charset="0"/>
                          <a:cs typeface="Times New Roman" panose="02020603050405020304" pitchFamily="18" charset="0"/>
                        </a:rPr>
                        <a:t>7</a:t>
                      </a:r>
                    </a:p>
                  </a:txBody>
                  <a:tcPr anchor="ctr"/>
                </a:tc>
                <a:tc>
                  <a:txBody>
                    <a:bodyPr/>
                    <a:lstStyle/>
                    <a:p>
                      <a:pPr algn="l"/>
                      <a:r>
                        <a:rPr lang="en-US" sz="1300" dirty="0">
                          <a:latin typeface="Times New Roman" panose="02020603050405020304" pitchFamily="18" charset="0"/>
                          <a:cs typeface="Times New Roman" panose="02020603050405020304" pitchFamily="18" charset="0"/>
                        </a:rPr>
                        <a:t>Video Game Description Language Environment for Unity Machine Learning Agents, 2019</a:t>
                      </a: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authors incorporate VGDL with Unity’s Machine Learning Agents that is majorly focused to train AI agents on its own. By employing reinforcement learning, they seek to build intelligent behaviors for games with a efficiency which increases as it acquires experience on the players’ actions. Incorporation of VGDL with Unity means that game environments and objectives can be easily described and thus permit iteration when testing AI.</a:t>
                      </a:r>
                    </a:p>
                  </a:txBody>
                  <a:tcPr anchor="ctr"/>
                </a:tc>
                <a:tc>
                  <a:txBody>
                    <a:bodyPr/>
                    <a:lstStyle/>
                    <a:p>
                      <a:pPr algn="l"/>
                      <a:r>
                        <a:rPr lang="en-US" sz="1300" dirty="0">
                          <a:latin typeface="Times New Roman" panose="02020603050405020304" pitchFamily="18" charset="0"/>
                          <a:cs typeface="Times New Roman" panose="02020603050405020304" pitchFamily="18" charset="0"/>
                        </a:rPr>
                        <a:t>While integrating VGDL with Unity is promising, there is a need for evaluation of cross-platform compatibility and performance scalability.  The paper does not explore real-world application challenges for non-traditional gaming environments like education or training simulators.</a:t>
                      </a:r>
                    </a:p>
                  </a:txBody>
                  <a:tcPr anchor="ctr"/>
                </a:tc>
                <a:extLst>
                  <a:ext uri="{0D108BD9-81ED-4DB2-BD59-A6C34878D82A}">
                    <a16:rowId xmlns:a16="http://schemas.microsoft.com/office/drawing/2014/main" val="2538831516"/>
                  </a:ext>
                </a:extLst>
              </a:tr>
              <a:tr h="1653254">
                <a:tc>
                  <a:txBody>
                    <a:bodyPr/>
                    <a:lstStyle/>
                    <a:p>
                      <a:pPr algn="l"/>
                      <a:r>
                        <a:rPr lang="en-IN" sz="1300" dirty="0">
                          <a:latin typeface="Times New Roman" panose="02020603050405020304" pitchFamily="18" charset="0"/>
                          <a:cs typeface="Times New Roman" panose="02020603050405020304" pitchFamily="18" charset="0"/>
                        </a:rPr>
                        <a:t>8</a:t>
                      </a:r>
                    </a:p>
                  </a:txBody>
                  <a:tcPr anchor="ctr"/>
                </a:tc>
                <a:tc>
                  <a:txBody>
                    <a:bodyPr/>
                    <a:lstStyle/>
                    <a:p>
                      <a:pPr algn="l"/>
                      <a:r>
                        <a:rPr lang="en-US" sz="1300" dirty="0">
                          <a:latin typeface="Times New Roman" panose="02020603050405020304" pitchFamily="18" charset="0"/>
                          <a:cs typeface="Times New Roman" panose="02020603050405020304" pitchFamily="18" charset="0"/>
                        </a:rPr>
                        <a:t>Mobile Gamer Modelling and Game Performance Preference Measurement, 2020</a:t>
                      </a: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employ data analytics and machine learning to model mobile gamer behaviors, utilizing tools like TensorFlow and Unity's analytics SDK. It is concentrated on the usage of player preferences to customize game mechanics for increased play time and everyday revenues. </a:t>
                      </a:r>
                    </a:p>
                  </a:txBody>
                  <a:tcPr anchor="ctr"/>
                </a:tc>
                <a:tc>
                  <a:txBody>
                    <a:bodyPr/>
                    <a:lstStyle/>
                    <a:p>
                      <a:pPr algn="l"/>
                      <a:r>
                        <a:rPr lang="en-US" sz="1300" dirty="0">
                          <a:latin typeface="Times New Roman" panose="02020603050405020304" pitchFamily="18" charset="0"/>
                          <a:cs typeface="Times New Roman" panose="02020603050405020304" pitchFamily="18" charset="0"/>
                        </a:rPr>
                        <a:t>The focus on player preferences misses an analysis of privacy concerns and ethical use of collected behavioral data.     The study does not evaluate long-term effects of tailored mechanics on player engagement sustainability.</a:t>
                      </a:r>
                    </a:p>
                  </a:txBody>
                  <a:tcPr anchor="ctr"/>
                </a:tc>
                <a:extLst>
                  <a:ext uri="{0D108BD9-81ED-4DB2-BD59-A6C34878D82A}">
                    <a16:rowId xmlns:a16="http://schemas.microsoft.com/office/drawing/2014/main" val="683815560"/>
                  </a:ext>
                </a:extLst>
              </a:tr>
            </a:tbl>
          </a:graphicData>
        </a:graphic>
      </p:graphicFrame>
      <p:sp>
        <p:nvSpPr>
          <p:cNvPr id="5" name="Title 4">
            <a:extLst>
              <a:ext uri="{FF2B5EF4-FFF2-40B4-BE49-F238E27FC236}">
                <a16:creationId xmlns:a16="http://schemas.microsoft.com/office/drawing/2014/main" id="{2CA72143-328E-1531-8E03-F033395ABFE0}"/>
              </a:ext>
            </a:extLst>
          </p:cNvPr>
          <p:cNvSpPr>
            <a:spLocks noGrp="1"/>
          </p:cNvSpPr>
          <p:nvPr>
            <p:ph type="title"/>
          </p:nvPr>
        </p:nvSpPr>
        <p:spPr>
          <a:xfrm>
            <a:off x="413983" y="172066"/>
            <a:ext cx="11436823" cy="421441"/>
          </a:xfrm>
        </p:spPr>
        <p:txBody>
          <a:bodyPr/>
          <a:lstStyle/>
          <a:p>
            <a:r>
              <a:rPr lang="en-IN" dirty="0"/>
              <a:t>Literature Review</a:t>
            </a:r>
          </a:p>
        </p:txBody>
      </p:sp>
    </p:spTree>
    <p:extLst>
      <p:ext uri="{BB962C8B-B14F-4D97-AF65-F5344CB8AC3E}">
        <p14:creationId xmlns:p14="http://schemas.microsoft.com/office/powerpoint/2010/main" val="17147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AA0F-3E92-0E05-79FD-8CBD81A46E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1FE0F-1506-F30D-25D2-3D36749A595D}"/>
              </a:ext>
            </a:extLst>
          </p:cNvPr>
          <p:cNvSpPr>
            <a:spLocks noGrp="1"/>
          </p:cNvSpPr>
          <p:nvPr>
            <p:ph idx="1"/>
          </p:nvPr>
        </p:nvSpPr>
        <p:spPr/>
        <p:txBody>
          <a:bodyPr/>
          <a:lstStyle/>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id="{59BA8B06-9BED-A463-A12C-9F5A43FDF1EF}"/>
              </a:ext>
            </a:extLst>
          </p:cNvPr>
          <p:cNvSpPr>
            <a:spLocks noGrp="1"/>
          </p:cNvSpPr>
          <p:nvPr>
            <p:ph type="sldNum" sz="quarter" idx="12"/>
          </p:nvPr>
        </p:nvSpPr>
        <p:spPr/>
        <p:txBody>
          <a:bodyPr/>
          <a:lstStyle/>
          <a:p>
            <a:fld id="{71766878-3199-4EAB-94E7-2D6D11070E14}" type="slidenum">
              <a:rPr lang="en-US" smtClean="0"/>
              <a:pPr/>
              <a:t>9</a:t>
            </a:fld>
            <a:endParaRPr lang="en-US"/>
          </a:p>
        </p:txBody>
      </p:sp>
      <p:graphicFrame>
        <p:nvGraphicFramePr>
          <p:cNvPr id="8" name="Table 7">
            <a:extLst>
              <a:ext uri="{FF2B5EF4-FFF2-40B4-BE49-F238E27FC236}">
                <a16:creationId xmlns:a16="http://schemas.microsoft.com/office/drawing/2014/main" id="{79A2AD9A-2103-C892-185F-F89B33918D5A}"/>
              </a:ext>
            </a:extLst>
          </p:cNvPr>
          <p:cNvGraphicFramePr>
            <a:graphicFrameLocks noGrp="1"/>
          </p:cNvGraphicFramePr>
          <p:nvPr>
            <p:extLst>
              <p:ext uri="{D42A27DB-BD31-4B8C-83A1-F6EECF244321}">
                <p14:modId xmlns:p14="http://schemas.microsoft.com/office/powerpoint/2010/main" val="1694246108"/>
              </p:ext>
            </p:extLst>
          </p:nvPr>
        </p:nvGraphicFramePr>
        <p:xfrm>
          <a:off x="413983" y="593507"/>
          <a:ext cx="11436822" cy="3805591"/>
        </p:xfrm>
        <a:graphic>
          <a:graphicData uri="http://schemas.openxmlformats.org/drawingml/2006/table">
            <a:tbl>
              <a:tblPr firstRow="1" bandRow="1">
                <a:tableStyleId>{5C22544A-7EE6-4342-B048-85BDC9FD1C3A}</a:tableStyleId>
              </a:tblPr>
              <a:tblGrid>
                <a:gridCol w="825736">
                  <a:extLst>
                    <a:ext uri="{9D8B030D-6E8A-4147-A177-3AD203B41FA5}">
                      <a16:colId xmlns:a16="http://schemas.microsoft.com/office/drawing/2014/main" val="2823625454"/>
                    </a:ext>
                  </a:extLst>
                </a:gridCol>
                <a:gridCol w="2353762">
                  <a:extLst>
                    <a:ext uri="{9D8B030D-6E8A-4147-A177-3AD203B41FA5}">
                      <a16:colId xmlns:a16="http://schemas.microsoft.com/office/drawing/2014/main" val="544396449"/>
                    </a:ext>
                  </a:extLst>
                </a:gridCol>
                <a:gridCol w="2353762">
                  <a:extLst>
                    <a:ext uri="{9D8B030D-6E8A-4147-A177-3AD203B41FA5}">
                      <a16:colId xmlns:a16="http://schemas.microsoft.com/office/drawing/2014/main" val="2377802728"/>
                    </a:ext>
                  </a:extLst>
                </a:gridCol>
                <a:gridCol w="3000729">
                  <a:extLst>
                    <a:ext uri="{9D8B030D-6E8A-4147-A177-3AD203B41FA5}">
                      <a16:colId xmlns:a16="http://schemas.microsoft.com/office/drawing/2014/main" val="3628653464"/>
                    </a:ext>
                  </a:extLst>
                </a:gridCol>
                <a:gridCol w="2902833">
                  <a:extLst>
                    <a:ext uri="{9D8B030D-6E8A-4147-A177-3AD203B41FA5}">
                      <a16:colId xmlns:a16="http://schemas.microsoft.com/office/drawing/2014/main" val="2719294951"/>
                    </a:ext>
                  </a:extLst>
                </a:gridCol>
              </a:tblGrid>
              <a:tr h="475937">
                <a:tc>
                  <a:txBody>
                    <a:bodyPr/>
                    <a:lstStyle/>
                    <a:p>
                      <a:pPr algn="l"/>
                      <a:r>
                        <a:rPr lang="en-IN" sz="1300" dirty="0">
                          <a:latin typeface="Times New Roman" panose="02020603050405020304" pitchFamily="18" charset="0"/>
                          <a:cs typeface="Times New Roman" panose="02020603050405020304" pitchFamily="18" charset="0"/>
                        </a:rPr>
                        <a:t>S.No</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Title, Year</a:t>
                      </a:r>
                    </a:p>
                  </a:txBody>
                  <a:tcPr anchor="ctr"/>
                </a:tc>
                <a:tc>
                  <a:txBody>
                    <a:bodyPr/>
                    <a:lstStyle/>
                    <a:p>
                      <a:pPr algn="l"/>
                      <a:r>
                        <a:rPr lang="en-IN" sz="1300" dirty="0">
                          <a:latin typeface="Times New Roman" panose="02020603050405020304" pitchFamily="18" charset="0"/>
                          <a:cs typeface="Times New Roman" panose="02020603050405020304" pitchFamily="18" charset="0"/>
                        </a:rPr>
                        <a:t>Paper Type</a:t>
                      </a:r>
                    </a:p>
                  </a:txBody>
                  <a:tcPr anchor="ctr"/>
                </a:tc>
                <a:tc>
                  <a:txBody>
                    <a:bodyPr/>
                    <a:lstStyle/>
                    <a:p>
                      <a:pPr algn="l"/>
                      <a:r>
                        <a:rPr lang="en-IN" sz="1300" dirty="0">
                          <a:latin typeface="Times New Roman" panose="02020603050405020304" pitchFamily="18" charset="0"/>
                          <a:cs typeface="Times New Roman" panose="02020603050405020304" pitchFamily="18" charset="0"/>
                        </a:rPr>
                        <a:t>Objective</a:t>
                      </a:r>
                    </a:p>
                  </a:txBody>
                  <a:tcPr anchor="ctr"/>
                </a:tc>
                <a:tc>
                  <a:txBody>
                    <a:bodyPr/>
                    <a:lstStyle/>
                    <a:p>
                      <a:pPr algn="l"/>
                      <a:r>
                        <a:rPr lang="en-IN" sz="1300" dirty="0">
                          <a:latin typeface="Times New Roman" panose="02020603050405020304" pitchFamily="18" charset="0"/>
                          <a:cs typeface="Times New Roman" panose="02020603050405020304" pitchFamily="18" charset="0"/>
                        </a:rPr>
                        <a:t>Research Gap</a:t>
                      </a:r>
                    </a:p>
                  </a:txBody>
                  <a:tcPr anchor="ctr"/>
                </a:tc>
                <a:extLst>
                  <a:ext uri="{0D108BD9-81ED-4DB2-BD59-A6C34878D82A}">
                    <a16:rowId xmlns:a16="http://schemas.microsoft.com/office/drawing/2014/main" val="3480858178"/>
                  </a:ext>
                </a:extLst>
              </a:tr>
              <a:tr h="1560738">
                <a:tc>
                  <a:txBody>
                    <a:bodyPr/>
                    <a:lstStyle/>
                    <a:p>
                      <a:pPr algn="l"/>
                      <a:r>
                        <a:rPr lang="en-IN" sz="1300" dirty="0">
                          <a:latin typeface="Times New Roman" panose="02020603050405020304" pitchFamily="18" charset="0"/>
                          <a:cs typeface="Times New Roman" panose="02020603050405020304" pitchFamily="18" charset="0"/>
                        </a:rPr>
                        <a:t>9</a:t>
                      </a:r>
                    </a:p>
                  </a:txBody>
                  <a:tcPr anchor="ctr"/>
                </a:tc>
                <a:tc>
                  <a:txBody>
                    <a:bodyPr/>
                    <a:lstStyle/>
                    <a:p>
                      <a:pPr algn="l"/>
                      <a:r>
                        <a:rPr lang="en-US" sz="1300" dirty="0">
                          <a:latin typeface="Times New Roman" panose="02020603050405020304" pitchFamily="18" charset="0"/>
                          <a:cs typeface="Times New Roman" panose="02020603050405020304" pitchFamily="18" charset="0"/>
                        </a:rPr>
                        <a:t>Design and Implement of Soccer Player AI Training System using Unity ML-Agents, 2022</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endParaRPr lang="en-IN" sz="1300" dirty="0">
                        <a:latin typeface="Times New Roman" panose="02020603050405020304" pitchFamily="18" charset="0"/>
                        <a:cs typeface="Times New Roman" panose="02020603050405020304" pitchFamily="18" charset="0"/>
                      </a:endParaRP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leverage Unity ML-Agents to simulate soccer gameplay and train AI agents in tactical decision-making. PPO, an acronym for Proximal Policy Optimization is among the reinforcement learning frameworks incorporated in the system and ideal for building realistic AI players.. </a:t>
                      </a:r>
                    </a:p>
                  </a:txBody>
                  <a:tcPr anchor="ctr"/>
                </a:tc>
                <a:tc>
                  <a:txBody>
                    <a:bodyPr/>
                    <a:lstStyle/>
                    <a:p>
                      <a:pPr algn="l"/>
                      <a:r>
                        <a:rPr lang="en-US" sz="1300" dirty="0">
                          <a:latin typeface="Times New Roman" panose="02020603050405020304" pitchFamily="18" charset="0"/>
                          <a:cs typeface="Times New Roman" panose="02020603050405020304" pitchFamily="18" charset="0"/>
                        </a:rPr>
                        <a:t>While leveraging Unity ML-Agents is effective for tactical AI, there is a lack of focus on collaboration between AI and human players. Limited discussion on adapting the Proximal Policy Optimization framework for non-standard game dynamics.</a:t>
                      </a:r>
                    </a:p>
                  </a:txBody>
                  <a:tcPr anchor="ctr"/>
                </a:tc>
                <a:extLst>
                  <a:ext uri="{0D108BD9-81ED-4DB2-BD59-A6C34878D82A}">
                    <a16:rowId xmlns:a16="http://schemas.microsoft.com/office/drawing/2014/main" val="1987429356"/>
                  </a:ext>
                </a:extLst>
              </a:tr>
              <a:tr h="1653254">
                <a:tc>
                  <a:txBody>
                    <a:bodyPr/>
                    <a:lstStyle/>
                    <a:p>
                      <a:pPr algn="l"/>
                      <a:r>
                        <a:rPr lang="en-IN" sz="1300" dirty="0">
                          <a:latin typeface="Times New Roman" panose="02020603050405020304" pitchFamily="18" charset="0"/>
                          <a:cs typeface="Times New Roman" panose="02020603050405020304" pitchFamily="18" charset="0"/>
                        </a:rPr>
                        <a:t>10</a:t>
                      </a:r>
                    </a:p>
                  </a:txBody>
                  <a:tcPr anchor="ctr"/>
                </a:tc>
                <a:tc>
                  <a:txBody>
                    <a:bodyPr/>
                    <a:lstStyle/>
                    <a:p>
                      <a:pPr algn="l"/>
                      <a:r>
                        <a:rPr lang="en-US" sz="1300" dirty="0">
                          <a:latin typeface="Times New Roman" panose="02020603050405020304" pitchFamily="18" charset="0"/>
                          <a:cs typeface="Times New Roman" panose="02020603050405020304" pitchFamily="18" charset="0"/>
                        </a:rPr>
                        <a:t>Development of a 2D Game using Artificial Intelligence in Unity, 2022</a:t>
                      </a:r>
                    </a:p>
                  </a:txBody>
                  <a:tcPr anchor="ctr"/>
                </a:tc>
                <a:tc>
                  <a:txBody>
                    <a:bodyPr/>
                    <a:lstStyle/>
                    <a:p>
                      <a:pPr algn="l"/>
                      <a:r>
                        <a:rPr lang="en-US" sz="1300" dirty="0">
                          <a:latin typeface="Times New Roman" panose="02020603050405020304" pitchFamily="18" charset="0"/>
                          <a:cs typeface="Times New Roman" panose="02020603050405020304" pitchFamily="18" charset="0"/>
                        </a:rPr>
                        <a:t>Conference</a:t>
                      </a:r>
                    </a:p>
                  </a:txBody>
                  <a:tcPr anchor="ctr"/>
                </a:tc>
                <a:tc>
                  <a:txBody>
                    <a:bodyPr/>
                    <a:lstStyle/>
                    <a:p>
                      <a:pPr algn="l"/>
                      <a:r>
                        <a:rPr lang="en-US" sz="1300" dirty="0">
                          <a:latin typeface="Times New Roman" panose="02020603050405020304" pitchFamily="18" charset="0"/>
                          <a:cs typeface="Times New Roman" panose="02020603050405020304" pitchFamily="18" charset="0"/>
                        </a:rPr>
                        <a:t>Authors integrate AI-driven mechanisms, such as pathfinding and dynamic difficulty adjustment, into Unity-based 2D games. Using Unity's </a:t>
                      </a:r>
                      <a:r>
                        <a:rPr lang="en-US" sz="1300" dirty="0" err="1">
                          <a:latin typeface="Times New Roman" panose="02020603050405020304" pitchFamily="18" charset="0"/>
                          <a:cs typeface="Times New Roman" panose="02020603050405020304" pitchFamily="18" charset="0"/>
                        </a:rPr>
                        <a:t>NavMesh</a:t>
                      </a:r>
                      <a:r>
                        <a:rPr lang="en-US" sz="1300" dirty="0">
                          <a:latin typeface="Times New Roman" panose="02020603050405020304" pitchFamily="18" charset="0"/>
                          <a:cs typeface="Times New Roman" panose="02020603050405020304" pitchFamily="18" charset="0"/>
                        </a:rPr>
                        <a:t> and custom scripts, it focuses on enhancing gameplay interactivity and engagement. </a:t>
                      </a:r>
                    </a:p>
                  </a:txBody>
                  <a:tcPr anchor="ctr"/>
                </a:tc>
                <a:tc>
                  <a:txBody>
                    <a:bodyPr/>
                    <a:lstStyle/>
                    <a:p>
                      <a:pPr algn="l"/>
                      <a:r>
                        <a:rPr lang="en-US" sz="1300" dirty="0">
                          <a:latin typeface="Times New Roman" panose="02020603050405020304" pitchFamily="18" charset="0"/>
                          <a:cs typeface="Times New Roman" panose="02020603050405020304" pitchFamily="18" charset="0"/>
                        </a:rPr>
                        <a:t> The study primarily focuses on 2D games, leaving a gap in extending the methods to 3D or hybrid environments.     No analysis of the computational trade-offs involved in integrating dynamic difficulty adjustment mechanisms.</a:t>
                      </a:r>
                    </a:p>
                  </a:txBody>
                  <a:tcPr anchor="ctr"/>
                </a:tc>
                <a:extLst>
                  <a:ext uri="{0D108BD9-81ED-4DB2-BD59-A6C34878D82A}">
                    <a16:rowId xmlns:a16="http://schemas.microsoft.com/office/drawing/2014/main" val="683815560"/>
                  </a:ext>
                </a:extLst>
              </a:tr>
            </a:tbl>
          </a:graphicData>
        </a:graphic>
      </p:graphicFrame>
      <p:sp>
        <p:nvSpPr>
          <p:cNvPr id="5" name="Title 4">
            <a:extLst>
              <a:ext uri="{FF2B5EF4-FFF2-40B4-BE49-F238E27FC236}">
                <a16:creationId xmlns:a16="http://schemas.microsoft.com/office/drawing/2014/main" id="{6CB024AD-94D2-B609-7B60-76DDB18470C3}"/>
              </a:ext>
            </a:extLst>
          </p:cNvPr>
          <p:cNvSpPr>
            <a:spLocks noGrp="1"/>
          </p:cNvSpPr>
          <p:nvPr>
            <p:ph type="title"/>
          </p:nvPr>
        </p:nvSpPr>
        <p:spPr>
          <a:xfrm>
            <a:off x="413983" y="172066"/>
            <a:ext cx="11436823" cy="421441"/>
          </a:xfrm>
        </p:spPr>
        <p:txBody>
          <a:bodyPr/>
          <a:lstStyle/>
          <a:p>
            <a:r>
              <a:rPr lang="en-IN" dirty="0"/>
              <a:t>Literature Review</a:t>
            </a:r>
          </a:p>
        </p:txBody>
      </p:sp>
    </p:spTree>
    <p:extLst>
      <p:ext uri="{BB962C8B-B14F-4D97-AF65-F5344CB8AC3E}">
        <p14:creationId xmlns:p14="http://schemas.microsoft.com/office/powerpoint/2010/main" val="866108019"/>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3472EDF013CC4E94A3F28EE9BEB368" ma:contentTypeVersion="4" ma:contentTypeDescription="Create a new document." ma:contentTypeScope="" ma:versionID="b8fc65ab57fcea047a912ca48dc36b95">
  <xsd:schema xmlns:xsd="http://www.w3.org/2001/XMLSchema" xmlns:xs="http://www.w3.org/2001/XMLSchema" xmlns:p="http://schemas.microsoft.com/office/2006/metadata/properties" xmlns:ns2="d20071af-c777-4a92-99ba-9eb1c08bf347" targetNamespace="http://schemas.microsoft.com/office/2006/metadata/properties" ma:root="true" ma:fieldsID="694c55b25160684e7ffe3707bdcf1d0e" ns2:_="">
    <xsd:import namespace="d20071af-c777-4a92-99ba-9eb1c08bf34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0071af-c777-4a92-99ba-9eb1c08bf3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E19430-03EC-466F-8DD8-793CA980AAD9}">
  <ds:schemaRefs>
    <ds:schemaRef ds:uri="http://schemas.microsoft.com/sharepoint/v3/contenttype/forms"/>
  </ds:schemaRefs>
</ds:datastoreItem>
</file>

<file path=customXml/itemProps2.xml><?xml version="1.0" encoding="utf-8"?>
<ds:datastoreItem xmlns:ds="http://schemas.openxmlformats.org/officeDocument/2006/customXml" ds:itemID="{C1B816F4-A35C-472E-B6ED-5C5767465010}">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E3EAC92D-74C6-455A-AD09-F5BD984769B5}">
  <ds:schemaRefs>
    <ds:schemaRef ds:uri="http://schemas.microsoft.com/office/2006/metadata/contentType"/>
    <ds:schemaRef ds:uri="http://schemas.microsoft.com/office/2006/metadata/properties/metaAttributes"/>
    <ds:schemaRef ds:uri="http://www.w3.org/2000/xmlns/"/>
    <ds:schemaRef ds:uri="http://www.w3.org/2001/XMLSchema"/>
    <ds:schemaRef ds:uri="d20071af-c777-4a92-99ba-9eb1c08bf34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NAAC PRT Template</Template>
  <TotalTime>1633</TotalTime>
  <Words>2108</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Georgia</vt:lpstr>
      <vt:lpstr>Times New Roman</vt:lpstr>
      <vt:lpstr>Wingdings</vt:lpstr>
      <vt:lpstr>NAAC PRT Template</vt:lpstr>
      <vt:lpstr>PowerPoint Presentation</vt:lpstr>
      <vt:lpstr>Agenda</vt:lpstr>
      <vt:lpstr>Introduction</vt:lpstr>
      <vt:lpstr>Problem Statement </vt:lpstr>
      <vt:lpstr>Literature Review</vt:lpstr>
      <vt:lpstr>Literature Review</vt:lpstr>
      <vt:lpstr>Literature Review</vt:lpstr>
      <vt:lpstr>Literature Review</vt:lpstr>
      <vt:lpstr>Literature Review</vt:lpstr>
      <vt:lpstr>Research Gap</vt:lpstr>
      <vt:lpstr>Methodology and Implementation</vt:lpstr>
      <vt:lpstr> Architecture</vt:lpstr>
      <vt:lpstr>Results</vt:lpstr>
      <vt:lpstr>Results</vt:lpstr>
      <vt:lpstr>Results</vt:lpstr>
      <vt:lpstr>Results</vt:lpstr>
      <vt:lpstr>Results</vt:lpstr>
      <vt:lpstr>References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Cheekati Mani Shankar</cp:lastModifiedBy>
  <cp:revision>64</cp:revision>
  <dcterms:created xsi:type="dcterms:W3CDTF">2021-03-08T16:55:55Z</dcterms:created>
  <dcterms:modified xsi:type="dcterms:W3CDTF">2024-11-30T04:42:11Z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0x010100E73472EDF013CC4E94A3F28EE9BEB368</vt:lpwstr>
  </property>
</Properties>
</file>