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6618" autoAdjust="0"/>
  </p:normalViewPr>
  <p:slideViewPr>
    <p:cSldViewPr snapToObjects="1">
      <p:cViewPr>
        <p:scale>
          <a:sx n="40" d="100"/>
          <a:sy n="40" d="100"/>
        </p:scale>
        <p:origin x="1296" y="1792"/>
      </p:cViewPr>
      <p:guideLst>
        <p:guide orient="horz" pos="16032"/>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8CB7E-6D58-9A4A-8793-0E776B8F71E4}" type="datetimeFigureOut">
              <a:rPr lang="en-US" smtClean="0"/>
              <a:pPr/>
              <a:t>12/6/10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9487D-047C-2B45-9171-1E33BD20DA46}" type="slidenum">
              <a:rPr lang="en-US" smtClean="0"/>
              <a:pPr/>
              <a:t>‹#›</a:t>
            </a:fld>
            <a:endParaRPr lang="en-US"/>
          </a:p>
        </p:txBody>
      </p:sp>
    </p:spTree>
    <p:extLst>
      <p:ext uri="{BB962C8B-B14F-4D97-AF65-F5344CB8AC3E}">
        <p14:creationId xmlns:p14="http://schemas.microsoft.com/office/powerpoint/2010/main" val="28320026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8BCAEC-89E4-B242-A8C4-E7D362CA6C71}" type="datetimeFigureOut">
              <a:rPr lang="en-US" smtClean="0"/>
              <a:pPr/>
              <a:t>12/6/10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val="4104680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8BCAEC-89E4-B242-A8C4-E7D362CA6C71}" type="datetimeFigureOut">
              <a:rPr lang="en-US" smtClean="0"/>
              <a:pPr/>
              <a:t>12/6/10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val="2085745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8BCAEC-89E4-B242-A8C4-E7D362CA6C71}" type="datetimeFigureOut">
              <a:rPr lang="en-US" smtClean="0"/>
              <a:pPr/>
              <a:t>12/6/10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val="3479795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8BCAEC-89E4-B242-A8C4-E7D362CA6C71}" type="datetimeFigureOut">
              <a:rPr lang="en-US" smtClean="0"/>
              <a:pPr/>
              <a:t>12/6/10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val="26163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8BCAEC-89E4-B242-A8C4-E7D362CA6C71}" type="datetimeFigureOut">
              <a:rPr lang="en-US" smtClean="0"/>
              <a:pPr/>
              <a:t>12/6/10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val="408847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8BCAEC-89E4-B242-A8C4-E7D362CA6C71}" type="datetimeFigureOut">
              <a:rPr lang="en-US" smtClean="0"/>
              <a:pPr/>
              <a:t>12/6/10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val="2835365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8BCAEC-89E4-B242-A8C4-E7D362CA6C71}" type="datetimeFigureOut">
              <a:rPr lang="en-US" smtClean="0"/>
              <a:pPr/>
              <a:t>12/6/10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val="257714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8BCAEC-89E4-B242-A8C4-E7D362CA6C71}" type="datetimeFigureOut">
              <a:rPr lang="en-US" smtClean="0"/>
              <a:pPr/>
              <a:t>12/6/10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val="1838885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BCAEC-89E4-B242-A8C4-E7D362CA6C71}" type="datetimeFigureOut">
              <a:rPr lang="en-US" smtClean="0"/>
              <a:pPr/>
              <a:t>12/6/10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val="3144273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8BCAEC-89E4-B242-A8C4-E7D362CA6C71}" type="datetimeFigureOut">
              <a:rPr lang="en-US" smtClean="0"/>
              <a:pPr/>
              <a:t>12/6/10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val="2526929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8BCAEC-89E4-B242-A8C4-E7D362CA6C71}" type="datetimeFigureOut">
              <a:rPr lang="en-US" smtClean="0"/>
              <a:pPr/>
              <a:t>12/6/10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val="8447740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F28BCAEC-89E4-B242-A8C4-E7D362CA6C71}" type="datetimeFigureOut">
              <a:rPr lang="en-US" smtClean="0"/>
              <a:pPr/>
              <a:t>12/6/10</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B4710442-93BB-8844-A978-63AE3F9D0888}" type="slidenum">
              <a:rPr lang="en-US" smtClean="0"/>
              <a:pPr/>
              <a:t>‹#›</a:t>
            </a:fld>
            <a:endParaRPr lang="en-US"/>
          </a:p>
        </p:txBody>
      </p:sp>
    </p:spTree>
    <p:extLst>
      <p:ext uri="{BB962C8B-B14F-4D97-AF65-F5344CB8AC3E}">
        <p14:creationId xmlns:p14="http://schemas.microsoft.com/office/powerpoint/2010/main" val="3130125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a:xfrm>
            <a:off x="27127200" y="23018651"/>
            <a:ext cx="16306800" cy="93663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26974800" y="12579251"/>
            <a:ext cx="16306800" cy="98235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ounded Rectangle 33"/>
          <p:cNvSpPr/>
          <p:nvPr/>
        </p:nvSpPr>
        <p:spPr>
          <a:xfrm>
            <a:off x="27051000" y="2415302"/>
            <a:ext cx="16306800" cy="96180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ounded Rectangle 29"/>
          <p:cNvSpPr/>
          <p:nvPr/>
        </p:nvSpPr>
        <p:spPr>
          <a:xfrm>
            <a:off x="533400" y="22937423"/>
            <a:ext cx="16230601" cy="94475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ounded Rectangle 27"/>
          <p:cNvSpPr/>
          <p:nvPr/>
        </p:nvSpPr>
        <p:spPr>
          <a:xfrm>
            <a:off x="457201" y="2415302"/>
            <a:ext cx="16306799" cy="96305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0523893" y="0"/>
            <a:ext cx="22843415" cy="2954655"/>
          </a:xfrm>
          <a:prstGeom prst="rect">
            <a:avLst/>
          </a:prstGeom>
          <a:noFill/>
        </p:spPr>
        <p:txBody>
          <a:bodyPr wrap="square" rtlCol="0">
            <a:spAutoFit/>
          </a:bodyPr>
          <a:lstStyle/>
          <a:p>
            <a:pPr algn="ctr"/>
            <a:r>
              <a:rPr lang="en-US" b="1" dirty="0" smtClean="0"/>
              <a:t>FREE </a:t>
            </a:r>
            <a:r>
              <a:rPr lang="en-US" b="1" dirty="0" err="1" smtClean="0"/>
              <a:t>iPADS</a:t>
            </a:r>
            <a:r>
              <a:rPr lang="en-US" b="1" dirty="0" smtClean="0"/>
              <a:t>!</a:t>
            </a:r>
          </a:p>
          <a:p>
            <a:pPr algn="ctr"/>
            <a:r>
              <a:rPr lang="en-US" sz="6000" dirty="0" smtClean="0">
                <a:solidFill>
                  <a:schemeClr val="tx1">
                    <a:lumMod val="65000"/>
                    <a:lumOff val="35000"/>
                  </a:schemeClr>
                </a:solidFill>
              </a:rPr>
              <a:t>Joseph Roth, Sean Fisk, Lucas </a:t>
            </a:r>
            <a:r>
              <a:rPr lang="en-US" sz="6000" dirty="0" err="1" smtClean="0">
                <a:solidFill>
                  <a:schemeClr val="tx1">
                    <a:lumMod val="65000"/>
                    <a:lumOff val="35000"/>
                  </a:schemeClr>
                </a:solidFill>
              </a:rPr>
              <a:t>Ausbury</a:t>
            </a:r>
            <a:r>
              <a:rPr lang="en-US" sz="6000" dirty="0" smtClean="0">
                <a:solidFill>
                  <a:schemeClr val="tx1">
                    <a:lumMod val="65000"/>
                    <a:lumOff val="35000"/>
                  </a:schemeClr>
                </a:solidFill>
              </a:rPr>
              <a:t>, Jacob </a:t>
            </a:r>
            <a:r>
              <a:rPr lang="en-US" sz="6000" dirty="0" smtClean="0">
                <a:solidFill>
                  <a:schemeClr val="tx1">
                    <a:lumMod val="65000"/>
                    <a:lumOff val="35000"/>
                  </a:schemeClr>
                </a:solidFill>
              </a:rPr>
              <a:t>Scott</a:t>
            </a:r>
          </a:p>
          <a:p>
            <a:pPr algn="ctr"/>
            <a:r>
              <a:rPr lang="en-US" sz="4000" dirty="0" smtClean="0">
                <a:solidFill>
                  <a:schemeClr val="tx1">
                    <a:lumMod val="65000"/>
                    <a:lumOff val="35000"/>
                  </a:schemeClr>
                </a:solidFill>
              </a:rPr>
              <a:t>Advised by Robert Adams</a:t>
            </a:r>
            <a:endParaRPr lang="en-US" sz="4000" dirty="0">
              <a:solidFill>
                <a:schemeClr val="tx1">
                  <a:lumMod val="65000"/>
                  <a:lumOff val="35000"/>
                </a:schemeClr>
              </a:solidFill>
            </a:endParaRPr>
          </a:p>
        </p:txBody>
      </p:sp>
      <p:grpSp>
        <p:nvGrpSpPr>
          <p:cNvPr id="40" name="Group 39"/>
          <p:cNvGrpSpPr/>
          <p:nvPr/>
        </p:nvGrpSpPr>
        <p:grpSpPr>
          <a:xfrm>
            <a:off x="17710457" y="22479000"/>
            <a:ext cx="7816473" cy="10193746"/>
            <a:chOff x="17710457" y="21962654"/>
            <a:chExt cx="7816473" cy="10193746"/>
          </a:xfrm>
        </p:grpSpPr>
        <p:pic>
          <p:nvPicPr>
            <p:cNvPr id="9" name="Picture 8" descr="Screen shot 2010-12-01 at 2.04.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0457" y="21962654"/>
              <a:ext cx="7816473" cy="10193746"/>
            </a:xfrm>
            <a:prstGeom prst="rect">
              <a:avLst/>
            </a:prstGeom>
          </p:spPr>
        </p:pic>
        <p:pic>
          <p:nvPicPr>
            <p:cNvPr id="12" name="Picture 11"/>
            <p:cNvPicPr>
              <a:picLocks noChangeAspect="1"/>
            </p:cNvPicPr>
            <p:nvPr/>
          </p:nvPicPr>
          <p:blipFill>
            <a:blip r:embed="rId3"/>
            <a:srcRect r="70481"/>
            <a:stretch>
              <a:fillRect/>
            </a:stretch>
          </p:blipFill>
          <p:spPr>
            <a:xfrm>
              <a:off x="20345400" y="26616724"/>
              <a:ext cx="2895600" cy="2880787"/>
            </a:xfrm>
            <a:prstGeom prst="rect">
              <a:avLst/>
            </a:prstGeom>
          </p:spPr>
        </p:pic>
      </p:grpSp>
      <p:sp>
        <p:nvSpPr>
          <p:cNvPr id="14" name="TextBox 13"/>
          <p:cNvSpPr txBox="1"/>
          <p:nvPr/>
        </p:nvSpPr>
        <p:spPr>
          <a:xfrm>
            <a:off x="656057" y="923330"/>
            <a:ext cx="5329472" cy="1415772"/>
          </a:xfrm>
          <a:prstGeom prst="rect">
            <a:avLst/>
          </a:prstGeom>
          <a:noFill/>
        </p:spPr>
        <p:txBody>
          <a:bodyPr wrap="none" rtlCol="0">
            <a:spAutoFit/>
          </a:bodyPr>
          <a:lstStyle/>
          <a:p>
            <a:r>
              <a:rPr lang="en-US" b="1" u="sng" dirty="0" smtClean="0"/>
              <a:t>Generation</a:t>
            </a:r>
            <a:endParaRPr lang="en-US" b="1" u="sng" dirty="0"/>
          </a:p>
        </p:txBody>
      </p:sp>
      <p:sp>
        <p:nvSpPr>
          <p:cNvPr id="16" name="TextBox 15"/>
          <p:cNvSpPr txBox="1"/>
          <p:nvPr/>
        </p:nvSpPr>
        <p:spPr>
          <a:xfrm>
            <a:off x="39575766" y="923330"/>
            <a:ext cx="3477234" cy="1415772"/>
          </a:xfrm>
          <a:prstGeom prst="rect">
            <a:avLst/>
          </a:prstGeom>
          <a:noFill/>
        </p:spPr>
        <p:txBody>
          <a:bodyPr wrap="none" rtlCol="0">
            <a:spAutoFit/>
          </a:bodyPr>
          <a:lstStyle/>
          <a:p>
            <a:r>
              <a:rPr lang="en-US" b="1" u="sng" dirty="0" smtClean="0"/>
              <a:t>Solving</a:t>
            </a:r>
            <a:endParaRPr lang="en-US" b="1" u="sng" dirty="0"/>
          </a:p>
        </p:txBody>
      </p:sp>
      <p:pic>
        <p:nvPicPr>
          <p:cNvPr id="2" name="Picture 1" descr="Screen shot 2010-12-01 at 2.14.4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37800" y="4001342"/>
            <a:ext cx="6733334" cy="6742858"/>
          </a:xfrm>
          <a:prstGeom prst="rect">
            <a:avLst/>
          </a:prstGeom>
        </p:spPr>
      </p:pic>
      <p:pic>
        <p:nvPicPr>
          <p:cNvPr id="3" name="Picture 2" descr="Screen shot 2010-12-01 at 2.15.02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14000" y="14326438"/>
            <a:ext cx="6723810" cy="6704762"/>
          </a:xfrm>
          <a:prstGeom prst="rect">
            <a:avLst/>
          </a:prstGeom>
        </p:spPr>
      </p:pic>
      <p:pic>
        <p:nvPicPr>
          <p:cNvPr id="4" name="Picture 3" descr="Screen shot 2010-12-01 at 2.15.12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852942" y="24518190"/>
            <a:ext cx="6742858" cy="6723810"/>
          </a:xfrm>
          <a:prstGeom prst="rect">
            <a:avLst/>
          </a:prstGeom>
        </p:spPr>
      </p:pic>
      <p:sp>
        <p:nvSpPr>
          <p:cNvPr id="21" name="TextBox 20"/>
          <p:cNvSpPr txBox="1"/>
          <p:nvPr/>
        </p:nvSpPr>
        <p:spPr>
          <a:xfrm>
            <a:off x="41147108" y="23273028"/>
            <a:ext cx="1402948" cy="1415772"/>
          </a:xfrm>
          <a:prstGeom prst="rect">
            <a:avLst/>
          </a:prstGeom>
          <a:noFill/>
        </p:spPr>
        <p:txBody>
          <a:bodyPr wrap="none" rtlCol="0">
            <a:spAutoFit/>
          </a:bodyPr>
          <a:lstStyle/>
          <a:p>
            <a:r>
              <a:rPr lang="en-US" b="1" dirty="0" smtClean="0"/>
              <a:t>A*</a:t>
            </a:r>
            <a:endParaRPr lang="en-US" b="1" dirty="0"/>
          </a:p>
        </p:txBody>
      </p:sp>
      <p:sp>
        <p:nvSpPr>
          <p:cNvPr id="22" name="TextBox 21"/>
          <p:cNvSpPr txBox="1"/>
          <p:nvPr/>
        </p:nvSpPr>
        <p:spPr>
          <a:xfrm>
            <a:off x="36446284" y="12909828"/>
            <a:ext cx="6066341" cy="1415772"/>
          </a:xfrm>
          <a:prstGeom prst="rect">
            <a:avLst/>
          </a:prstGeom>
          <a:noFill/>
        </p:spPr>
        <p:txBody>
          <a:bodyPr wrap="none" rtlCol="0">
            <a:spAutoFit/>
          </a:bodyPr>
          <a:lstStyle/>
          <a:p>
            <a:r>
              <a:rPr lang="en-US" b="1" dirty="0" smtClean="0"/>
              <a:t>Breadth First</a:t>
            </a:r>
            <a:endParaRPr lang="en-US" b="1" dirty="0"/>
          </a:p>
        </p:txBody>
      </p:sp>
      <p:sp>
        <p:nvSpPr>
          <p:cNvPr id="23" name="TextBox 22"/>
          <p:cNvSpPr txBox="1"/>
          <p:nvPr/>
        </p:nvSpPr>
        <p:spPr>
          <a:xfrm>
            <a:off x="37261800" y="2622828"/>
            <a:ext cx="5236690" cy="1415772"/>
          </a:xfrm>
          <a:prstGeom prst="rect">
            <a:avLst/>
          </a:prstGeom>
          <a:noFill/>
        </p:spPr>
        <p:txBody>
          <a:bodyPr wrap="none" rtlCol="0">
            <a:spAutoFit/>
          </a:bodyPr>
          <a:lstStyle/>
          <a:p>
            <a:r>
              <a:rPr lang="en-US" b="1" dirty="0" smtClean="0"/>
              <a:t>Right Hand</a:t>
            </a:r>
            <a:endParaRPr lang="en-US" b="1" dirty="0"/>
          </a:p>
        </p:txBody>
      </p:sp>
      <p:grpSp>
        <p:nvGrpSpPr>
          <p:cNvPr id="27" name="Group 26"/>
          <p:cNvGrpSpPr/>
          <p:nvPr/>
        </p:nvGrpSpPr>
        <p:grpSpPr>
          <a:xfrm>
            <a:off x="1143006" y="2286000"/>
            <a:ext cx="15163794" cy="8498082"/>
            <a:chOff x="914405" y="2209800"/>
            <a:chExt cx="15163794" cy="8498082"/>
          </a:xfrm>
          <a:noFill/>
        </p:grpSpPr>
        <p:pic>
          <p:nvPicPr>
            <p:cNvPr id="6" name="Picture 5" descr="Screen shot 2010-12-01 at 1.54.31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4405" y="3631691"/>
              <a:ext cx="7095239" cy="7076191"/>
            </a:xfrm>
            <a:prstGeom prst="rect">
              <a:avLst/>
            </a:prstGeom>
            <a:grpFill/>
            <a:ln>
              <a:noFill/>
            </a:ln>
          </p:spPr>
        </p:pic>
        <p:sp>
          <p:nvSpPr>
            <p:cNvPr id="17" name="TextBox 16"/>
            <p:cNvSpPr txBox="1"/>
            <p:nvPr/>
          </p:nvSpPr>
          <p:spPr>
            <a:xfrm>
              <a:off x="1867652" y="2209800"/>
              <a:ext cx="2771913" cy="1415772"/>
            </a:xfrm>
            <a:prstGeom prst="rect">
              <a:avLst/>
            </a:prstGeom>
            <a:grpFill/>
            <a:ln>
              <a:noFill/>
            </a:ln>
          </p:spPr>
          <p:txBody>
            <a:bodyPr wrap="none" rtlCol="0">
              <a:spAutoFit/>
            </a:bodyPr>
            <a:lstStyle/>
            <a:p>
              <a:r>
                <a:rPr lang="en-US" b="1" dirty="0" smtClean="0"/>
                <a:t>Prims</a:t>
              </a:r>
              <a:endParaRPr lang="en-US" b="1" dirty="0"/>
            </a:p>
          </p:txBody>
        </p:sp>
        <p:sp>
          <p:nvSpPr>
            <p:cNvPr id="24" name="TextBox 23"/>
            <p:cNvSpPr txBox="1"/>
            <p:nvPr/>
          </p:nvSpPr>
          <p:spPr>
            <a:xfrm>
              <a:off x="8305800" y="2951500"/>
              <a:ext cx="7772399" cy="3416320"/>
            </a:xfrm>
            <a:prstGeom prst="rect">
              <a:avLst/>
            </a:prstGeom>
            <a:grpFill/>
            <a:ln>
              <a:noFill/>
            </a:ln>
          </p:spPr>
          <p:txBody>
            <a:bodyPr wrap="square" rtlCol="0">
              <a:spAutoFit/>
            </a:bodyPr>
            <a:lstStyle/>
            <a:p>
              <a:r>
                <a:rPr lang="en-US" sz="3600" dirty="0" smtClean="0"/>
                <a:t>Prim’s algorithm generates a “perfect” maze by creating a minimum spanning tree between the cells in the maze. A perfect maze has one correct solution. The dead ends created by prims are very short.</a:t>
              </a:r>
              <a:endParaRPr lang="en-US" sz="3600" dirty="0"/>
            </a:p>
          </p:txBody>
        </p:sp>
      </p:grpSp>
      <p:sp>
        <p:nvSpPr>
          <p:cNvPr id="29" name="Rounded Rectangle 28"/>
          <p:cNvSpPr/>
          <p:nvPr/>
        </p:nvSpPr>
        <p:spPr>
          <a:xfrm>
            <a:off x="457201" y="12573000"/>
            <a:ext cx="16306800" cy="98235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 name="Group 31"/>
          <p:cNvGrpSpPr/>
          <p:nvPr/>
        </p:nvGrpSpPr>
        <p:grpSpPr>
          <a:xfrm>
            <a:off x="1030792" y="12719149"/>
            <a:ext cx="15276008" cy="8381136"/>
            <a:chOff x="954592" y="12115800"/>
            <a:chExt cx="15276008" cy="8381136"/>
          </a:xfrm>
        </p:grpSpPr>
        <p:pic>
          <p:nvPicPr>
            <p:cNvPr id="7" name="Picture 6" descr="Screen shot 2010-12-01 at 1.54.55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4592" y="13563602"/>
              <a:ext cx="6876191" cy="6933334"/>
            </a:xfrm>
            <a:prstGeom prst="rect">
              <a:avLst/>
            </a:prstGeom>
          </p:spPr>
        </p:pic>
        <p:sp>
          <p:nvSpPr>
            <p:cNvPr id="18" name="TextBox 17"/>
            <p:cNvSpPr txBox="1"/>
            <p:nvPr/>
          </p:nvSpPr>
          <p:spPr>
            <a:xfrm>
              <a:off x="1853153" y="12115800"/>
              <a:ext cx="5538247" cy="1415772"/>
            </a:xfrm>
            <a:prstGeom prst="rect">
              <a:avLst/>
            </a:prstGeom>
            <a:noFill/>
          </p:spPr>
          <p:txBody>
            <a:bodyPr wrap="none" rtlCol="0">
              <a:spAutoFit/>
            </a:bodyPr>
            <a:lstStyle/>
            <a:p>
              <a:r>
                <a:rPr lang="en-US" b="1" dirty="0" smtClean="0"/>
                <a:t>Backtracker</a:t>
              </a:r>
              <a:endParaRPr lang="en-US" b="1" dirty="0"/>
            </a:p>
          </p:txBody>
        </p:sp>
        <p:sp>
          <p:nvSpPr>
            <p:cNvPr id="25" name="TextBox 24"/>
            <p:cNvSpPr txBox="1"/>
            <p:nvPr/>
          </p:nvSpPr>
          <p:spPr>
            <a:xfrm>
              <a:off x="8305801" y="12807851"/>
              <a:ext cx="7924799" cy="3970318"/>
            </a:xfrm>
            <a:prstGeom prst="rect">
              <a:avLst/>
            </a:prstGeom>
            <a:noFill/>
          </p:spPr>
          <p:txBody>
            <a:bodyPr wrap="square" rtlCol="0">
              <a:spAutoFit/>
            </a:bodyPr>
            <a:lstStyle/>
            <a:p>
              <a:r>
                <a:rPr lang="en-US" sz="3600" dirty="0" smtClean="0"/>
                <a:t>The backtracker also creates perfect mazes. The dead ends are much longer, but there are less decision points. It follows one path as far as possible, and then backtracks to the first possible non-traversed cell. It corresponds to a depth first traversal of the maze.</a:t>
              </a:r>
              <a:endParaRPr lang="en-US" sz="3600" dirty="0"/>
            </a:p>
          </p:txBody>
        </p:sp>
      </p:grpSp>
      <p:grpSp>
        <p:nvGrpSpPr>
          <p:cNvPr id="33" name="Group 32"/>
          <p:cNvGrpSpPr/>
          <p:nvPr/>
        </p:nvGrpSpPr>
        <p:grpSpPr>
          <a:xfrm>
            <a:off x="916490" y="23273028"/>
            <a:ext cx="14475910" cy="7968972"/>
            <a:chOff x="916490" y="21967259"/>
            <a:chExt cx="14475910" cy="7968972"/>
          </a:xfrm>
        </p:grpSpPr>
        <p:pic>
          <p:nvPicPr>
            <p:cNvPr id="5" name="Picture 4" descr="Screen shot 2010-12-01 at 1.55.13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6490" y="23164802"/>
              <a:ext cx="6733334" cy="6771429"/>
            </a:xfrm>
            <a:prstGeom prst="rect">
              <a:avLst/>
            </a:prstGeom>
          </p:spPr>
        </p:pic>
        <p:sp>
          <p:nvSpPr>
            <p:cNvPr id="19" name="TextBox 18"/>
            <p:cNvSpPr txBox="1"/>
            <p:nvPr/>
          </p:nvSpPr>
          <p:spPr>
            <a:xfrm>
              <a:off x="1840240" y="21967259"/>
              <a:ext cx="2579360" cy="1415772"/>
            </a:xfrm>
            <a:prstGeom prst="rect">
              <a:avLst/>
            </a:prstGeom>
            <a:noFill/>
          </p:spPr>
          <p:txBody>
            <a:bodyPr wrap="none" rtlCol="0">
              <a:spAutoFit/>
            </a:bodyPr>
            <a:lstStyle/>
            <a:p>
              <a:r>
                <a:rPr lang="en-US" b="1" dirty="0" smtClean="0"/>
                <a:t>Braid</a:t>
              </a:r>
              <a:endParaRPr lang="en-US" b="1" dirty="0"/>
            </a:p>
          </p:txBody>
        </p:sp>
        <p:sp>
          <p:nvSpPr>
            <p:cNvPr id="26" name="TextBox 25"/>
            <p:cNvSpPr txBox="1"/>
            <p:nvPr/>
          </p:nvSpPr>
          <p:spPr>
            <a:xfrm>
              <a:off x="8009644" y="22697231"/>
              <a:ext cx="7382756" cy="3416320"/>
            </a:xfrm>
            <a:prstGeom prst="rect">
              <a:avLst/>
            </a:prstGeom>
            <a:noFill/>
          </p:spPr>
          <p:txBody>
            <a:bodyPr wrap="square" rtlCol="0">
              <a:spAutoFit/>
            </a:bodyPr>
            <a:lstStyle/>
            <a:p>
              <a:r>
                <a:rPr lang="en-US" sz="3600" dirty="0" smtClean="0"/>
                <a:t>A braid maze has no dead ends. It uses the backtracker algorithm and then removes all of the dead ends. Braid mazes can be more difficult for a human in the maze to solve, but computers can solve them easier.</a:t>
              </a:r>
            </a:p>
          </p:txBody>
        </p:sp>
      </p:grpSp>
      <p:pic>
        <p:nvPicPr>
          <p:cNvPr id="1026" name="Picture 2" descr="Simple Cartoon Mouse Clip Art"/>
          <p:cNvPicPr>
            <a:picLocks noChangeAspect="1" noChangeArrowheads="1"/>
          </p:cNvPicPr>
          <p:nvPr/>
        </p:nvPicPr>
        <p:blipFill>
          <a:blip r:embed="rId10"/>
          <a:srcRect/>
          <a:stretch>
            <a:fillRect/>
          </a:stretch>
        </p:blipFill>
        <p:spPr bwMode="auto">
          <a:xfrm>
            <a:off x="29108400" y="208299"/>
            <a:ext cx="2857500" cy="2819401"/>
          </a:xfrm>
          <a:prstGeom prst="rect">
            <a:avLst/>
          </a:prstGeom>
          <a:noFill/>
        </p:spPr>
      </p:pic>
      <p:sp>
        <p:nvSpPr>
          <p:cNvPr id="37" name="TextBox 36"/>
          <p:cNvSpPr txBox="1"/>
          <p:nvPr/>
        </p:nvSpPr>
        <p:spPr>
          <a:xfrm>
            <a:off x="27432000" y="3975080"/>
            <a:ext cx="7924800" cy="4524316"/>
          </a:xfrm>
          <a:prstGeom prst="rect">
            <a:avLst/>
          </a:prstGeom>
          <a:noFill/>
        </p:spPr>
        <p:txBody>
          <a:bodyPr wrap="square" rtlCol="0">
            <a:spAutoFit/>
          </a:bodyPr>
          <a:lstStyle/>
          <a:p>
            <a:r>
              <a:rPr lang="en-US" sz="3600" dirty="0" smtClean="0"/>
              <a:t>One of the more common and more basic of the solving algorithms.  Basically, whenever you are given a choice between two or more paths, you choose the right-most </a:t>
            </a:r>
            <a:r>
              <a:rPr lang="en-US" sz="3600" dirty="0" smtClean="0"/>
              <a:t>path with respect to your current facing.  </a:t>
            </a:r>
            <a:r>
              <a:rPr lang="en-US" sz="3600" dirty="0" smtClean="0"/>
              <a:t>In </a:t>
            </a:r>
            <a:r>
              <a:rPr lang="en-US" sz="3600" dirty="0" smtClean="0"/>
              <a:t>all mazes with the entrance and exit on the outside, this is guaranteed to find a solution.</a:t>
            </a:r>
            <a:endParaRPr lang="en-US" sz="3600" dirty="0"/>
          </a:p>
        </p:txBody>
      </p:sp>
      <p:sp>
        <p:nvSpPr>
          <p:cNvPr id="38" name="TextBox 37"/>
          <p:cNvSpPr txBox="1"/>
          <p:nvPr/>
        </p:nvSpPr>
        <p:spPr>
          <a:xfrm>
            <a:off x="27584400" y="13565915"/>
            <a:ext cx="7467600" cy="7848304"/>
          </a:xfrm>
          <a:prstGeom prst="rect">
            <a:avLst/>
          </a:prstGeom>
          <a:noFill/>
        </p:spPr>
        <p:txBody>
          <a:bodyPr wrap="square" rtlCol="0">
            <a:spAutoFit/>
          </a:bodyPr>
          <a:lstStyle/>
          <a:p>
            <a:r>
              <a:rPr lang="en-US" sz="3600" dirty="0" smtClean="0"/>
              <a:t>A utilization of the breadth-</a:t>
            </a:r>
            <a:r>
              <a:rPr lang="en-US" sz="3600" dirty="0" smtClean="0"/>
              <a:t>first search algorithm. </a:t>
            </a:r>
            <a:r>
              <a:rPr lang="en-US" sz="3600" dirty="0"/>
              <a:t>T</a:t>
            </a:r>
            <a:r>
              <a:rPr lang="en-US" sz="3600" dirty="0" smtClean="0"/>
              <a:t>his </a:t>
            </a:r>
            <a:r>
              <a:rPr lang="en-US" sz="3600" dirty="0" smtClean="0"/>
              <a:t>solver </a:t>
            </a:r>
            <a:r>
              <a:rPr lang="en-US" sz="3600" dirty="0" smtClean="0"/>
              <a:t>analyzes all paths of length 1 followed by 2 and then 3 and so on. Essentially</a:t>
            </a:r>
            <a:r>
              <a:rPr lang="en-US" sz="3600" dirty="0" smtClean="0"/>
              <a:t>, whenever it is given two or more paths, it will take one step down each of </a:t>
            </a:r>
            <a:r>
              <a:rPr lang="en-US" sz="3600" dirty="0" smtClean="0"/>
              <a:t>them</a:t>
            </a:r>
            <a:r>
              <a:rPr lang="en-US" sz="3600" dirty="0"/>
              <a:t> </a:t>
            </a:r>
            <a:r>
              <a:rPr lang="en-US" sz="3600" dirty="0" smtClean="0"/>
              <a:t>until </a:t>
            </a:r>
            <a:r>
              <a:rPr lang="en-US" sz="3600" dirty="0" smtClean="0"/>
              <a:t>it reaches </a:t>
            </a:r>
            <a:r>
              <a:rPr lang="en-US" sz="3600" dirty="0" smtClean="0"/>
              <a:t>a previously visited path or the </a:t>
            </a:r>
            <a:r>
              <a:rPr lang="en-US" sz="3600" dirty="0" smtClean="0"/>
              <a:t>end.  While ensuring </a:t>
            </a:r>
            <a:r>
              <a:rPr lang="en-US" sz="3600" dirty="0" smtClean="0"/>
              <a:t>the shortest route, </a:t>
            </a:r>
            <a:r>
              <a:rPr lang="en-US" sz="3600" dirty="0" smtClean="0"/>
              <a:t>it also usually has to traverse nearly the entire maze before coming up with a solution.  It is also not a practical approach when trying to solve a </a:t>
            </a:r>
            <a:r>
              <a:rPr lang="en-US" sz="3600" dirty="0" smtClean="0"/>
              <a:t>maze from within.</a:t>
            </a:r>
            <a:endParaRPr lang="en-US" sz="3600" dirty="0"/>
          </a:p>
        </p:txBody>
      </p:sp>
      <p:sp>
        <p:nvSpPr>
          <p:cNvPr id="39" name="TextBox 38"/>
          <p:cNvSpPr txBox="1"/>
          <p:nvPr/>
        </p:nvSpPr>
        <p:spPr>
          <a:xfrm>
            <a:off x="27584400" y="24155400"/>
            <a:ext cx="7467600" cy="5632312"/>
          </a:xfrm>
          <a:prstGeom prst="rect">
            <a:avLst/>
          </a:prstGeom>
          <a:noFill/>
        </p:spPr>
        <p:txBody>
          <a:bodyPr wrap="square" rtlCol="0">
            <a:spAutoFit/>
          </a:bodyPr>
          <a:lstStyle/>
          <a:p>
            <a:r>
              <a:rPr lang="en-US" sz="3600" dirty="0" smtClean="0"/>
              <a:t>A</a:t>
            </a:r>
            <a:r>
              <a:rPr lang="en-US" sz="3600" dirty="0" smtClean="0"/>
              <a:t>* is a heuristic that assigns two numbers to each cell.  1) the number of steps required to discover the cell 2) the estimated distance to the end.  The algorithm analyzes cells with the smallest sum of numbers first and calculates the numbers for the newly discovered cells.  This algorithm is very efficient and will find a good path, but not necessarily the optimal path. </a:t>
            </a:r>
            <a:endParaRPr lang="en-US" sz="3600" dirty="0"/>
          </a:p>
        </p:txBody>
      </p:sp>
      <p:pic>
        <p:nvPicPr>
          <p:cNvPr id="41" name="Picture 2" descr="Simple Cartoon Mouse Clip Art"/>
          <p:cNvPicPr>
            <a:picLocks noChangeAspect="1" noChangeArrowheads="1"/>
          </p:cNvPicPr>
          <p:nvPr/>
        </p:nvPicPr>
        <p:blipFill>
          <a:blip r:embed="rId10"/>
          <a:srcRect/>
          <a:stretch>
            <a:fillRect/>
          </a:stretch>
        </p:blipFill>
        <p:spPr bwMode="auto">
          <a:xfrm>
            <a:off x="11963400" y="228600"/>
            <a:ext cx="2857500" cy="2819401"/>
          </a:xfrm>
          <a:prstGeom prst="rect">
            <a:avLst/>
          </a:prstGeom>
          <a:noFill/>
          <a:scene3d>
            <a:camera prst="orthographicFront">
              <a:rot lat="0" lon="10800000" rev="0"/>
            </a:camera>
            <a:lightRig rig="threePt" dir="t"/>
          </a:scene3d>
        </p:spPr>
      </p:pic>
      <p:sp>
        <p:nvSpPr>
          <p:cNvPr id="42" name="Rounded Rectangle 41"/>
          <p:cNvSpPr/>
          <p:nvPr/>
        </p:nvSpPr>
        <p:spPr>
          <a:xfrm>
            <a:off x="16306800" y="3701772"/>
            <a:ext cx="11125200" cy="1717345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TextBox 14"/>
          <p:cNvSpPr txBox="1"/>
          <p:nvPr/>
        </p:nvSpPr>
        <p:spPr>
          <a:xfrm>
            <a:off x="19676110" y="4648200"/>
            <a:ext cx="4557723" cy="1415772"/>
          </a:xfrm>
          <a:prstGeom prst="rect">
            <a:avLst/>
          </a:prstGeom>
          <a:noFill/>
        </p:spPr>
        <p:txBody>
          <a:bodyPr wrap="none" rtlCol="0">
            <a:spAutoFit/>
          </a:bodyPr>
          <a:lstStyle/>
          <a:p>
            <a:r>
              <a:rPr lang="en-US" b="1" u="sng" dirty="0" smtClean="0"/>
              <a:t>Summary</a:t>
            </a:r>
            <a:endParaRPr lang="en-US" b="1" u="sng" dirty="0"/>
          </a:p>
        </p:txBody>
      </p:sp>
      <p:pic>
        <p:nvPicPr>
          <p:cNvPr id="10" name="Picture 9"/>
          <p:cNvPicPr>
            <a:picLocks noChangeAspect="1"/>
          </p:cNvPicPr>
          <p:nvPr/>
        </p:nvPicPr>
        <p:blipFill>
          <a:blip r:embed="rId11"/>
          <a:stretch>
            <a:fillRect/>
          </a:stretch>
        </p:blipFill>
        <p:spPr>
          <a:xfrm>
            <a:off x="8382001" y="6476677"/>
            <a:ext cx="7620000" cy="4711700"/>
          </a:xfrm>
          <a:prstGeom prst="rect">
            <a:avLst/>
          </a:prstGeom>
        </p:spPr>
      </p:pic>
      <p:pic>
        <p:nvPicPr>
          <p:cNvPr id="11" name="Picture 10"/>
          <p:cNvPicPr>
            <a:picLocks noChangeAspect="1"/>
          </p:cNvPicPr>
          <p:nvPr/>
        </p:nvPicPr>
        <p:blipFill>
          <a:blip r:embed="rId12"/>
          <a:stretch>
            <a:fillRect/>
          </a:stretch>
        </p:blipFill>
        <p:spPr>
          <a:xfrm>
            <a:off x="8382001" y="17381518"/>
            <a:ext cx="7620000" cy="4711700"/>
          </a:xfrm>
          <a:prstGeom prst="rect">
            <a:avLst/>
          </a:prstGeom>
        </p:spPr>
      </p:pic>
      <p:pic>
        <p:nvPicPr>
          <p:cNvPr id="13" name="Picture 12"/>
          <p:cNvPicPr>
            <a:picLocks noChangeAspect="1"/>
          </p:cNvPicPr>
          <p:nvPr/>
        </p:nvPicPr>
        <p:blipFill>
          <a:blip r:embed="rId13"/>
          <a:stretch>
            <a:fillRect/>
          </a:stretch>
        </p:blipFill>
        <p:spPr>
          <a:xfrm>
            <a:off x="7988570" y="27419320"/>
            <a:ext cx="7620000" cy="4711700"/>
          </a:xfrm>
          <a:prstGeom prst="rect">
            <a:avLst/>
          </a:prstGeom>
        </p:spPr>
      </p:pic>
      <p:sp>
        <p:nvSpPr>
          <p:cNvPr id="43" name="TextBox 42"/>
          <p:cNvSpPr txBox="1"/>
          <p:nvPr/>
        </p:nvSpPr>
        <p:spPr>
          <a:xfrm>
            <a:off x="16777134" y="6234368"/>
            <a:ext cx="10197666" cy="7294306"/>
          </a:xfrm>
          <a:prstGeom prst="rect">
            <a:avLst/>
          </a:prstGeom>
          <a:noFill/>
        </p:spPr>
        <p:txBody>
          <a:bodyPr wrap="square" rtlCol="0">
            <a:spAutoFit/>
          </a:bodyPr>
          <a:lstStyle/>
          <a:p>
            <a:r>
              <a:rPr lang="en-US" sz="3600" dirty="0" smtClean="0"/>
              <a:t>This project creates an interface to allow students to visualize various maze generation and solving algorithms.  It displays a step by step demonstration of the progress of the different algorithms.</a:t>
            </a:r>
          </a:p>
          <a:p>
            <a:endParaRPr lang="en-US" sz="3600" dirty="0" smtClean="0"/>
          </a:p>
          <a:p>
            <a:r>
              <a:rPr lang="en-US" sz="3600" dirty="0" smtClean="0"/>
              <a:t>The program was written in C++ using the Q toolkit, allowing it to be cross-platform.</a:t>
            </a:r>
          </a:p>
          <a:p>
            <a:endParaRPr lang="en-US" sz="3600" dirty="0"/>
          </a:p>
          <a:p>
            <a:r>
              <a:rPr lang="en-US" sz="3600" dirty="0" smtClean="0"/>
              <a:t>The GUI allows you to select a maze size, generation technique, solving algorithms and zoom in on various parts of the maze.</a:t>
            </a:r>
            <a:endParaRPr lang="en-US" sz="3600" dirty="0" smtClean="0"/>
          </a:p>
          <a:p>
            <a:endParaRPr lang="en-US" sz="3600" dirty="0" smtClean="0"/>
          </a:p>
          <a:p>
            <a:r>
              <a:rPr lang="en-US" sz="3600" dirty="0" smtClean="0"/>
              <a:t>*There are no free </a:t>
            </a:r>
            <a:r>
              <a:rPr lang="en-US" sz="3600" dirty="0" err="1" smtClean="0"/>
              <a:t>iPads</a:t>
            </a:r>
            <a:r>
              <a:rPr lang="en-US" sz="3600" dirty="0" smtClean="0"/>
              <a:t> :(</a:t>
            </a:r>
            <a:endParaRPr lang="en-US" sz="3600" dirty="0"/>
          </a:p>
        </p:txBody>
      </p:sp>
      <p:pic>
        <p:nvPicPr>
          <p:cNvPr id="31" name="Picture 30"/>
          <p:cNvPicPr>
            <a:picLocks noChangeAspect="1"/>
          </p:cNvPicPr>
          <p:nvPr/>
        </p:nvPicPr>
        <p:blipFill>
          <a:blip r:embed="rId14"/>
          <a:stretch>
            <a:fillRect/>
          </a:stretch>
        </p:blipFill>
        <p:spPr>
          <a:xfrm>
            <a:off x="16777134" y="13411200"/>
            <a:ext cx="10068115" cy="6292572"/>
          </a:xfrm>
          <a:prstGeom prst="rect">
            <a:avLst/>
          </a:prstGeom>
        </p:spPr>
      </p:pic>
      <p:pic>
        <p:nvPicPr>
          <p:cNvPr id="45" name="Picture 2" descr="Simple Cartoon Mouse Clip Art"/>
          <p:cNvPicPr>
            <a:picLocks noChangeAspect="1" noChangeArrowheads="1"/>
          </p:cNvPicPr>
          <p:nvPr/>
        </p:nvPicPr>
        <p:blipFill>
          <a:blip r:embed="rId10"/>
          <a:srcRect/>
          <a:stretch>
            <a:fillRect/>
          </a:stretch>
        </p:blipFill>
        <p:spPr bwMode="auto">
          <a:xfrm flipV="1">
            <a:off x="22136099" y="26593800"/>
            <a:ext cx="495301" cy="488697"/>
          </a:xfrm>
          <a:prstGeom prst="rect">
            <a:avLst/>
          </a:prstGeom>
          <a:noFill/>
          <a:scene3d>
            <a:camera prst="orthographicFront">
              <a:rot lat="0" lon="10800000" rev="0"/>
            </a:camera>
            <a:lightRig rig="threePt" dir="t"/>
          </a:scene3d>
        </p:spPr>
      </p:pic>
    </p:spTree>
    <p:extLst>
      <p:ext uri="{BB962C8B-B14F-4D97-AF65-F5344CB8AC3E}">
        <p14:creationId xmlns:p14="http://schemas.microsoft.com/office/powerpoint/2010/main" val="242393564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295</TotalTime>
  <Words>484</Words>
  <Application>Microsoft Macintosh PowerPoint</Application>
  <PresentationFormat>Custom</PresentationFormat>
  <Paragraphs>25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Amazing CIS 467 Project Big Ass Poster</dc:title>
  <dc:creator>Joseph Roth</dc:creator>
  <cp:lastModifiedBy>Joseph Roth</cp:lastModifiedBy>
  <cp:revision>23</cp:revision>
  <dcterms:created xsi:type="dcterms:W3CDTF">2010-11-30T20:23:05Z</dcterms:created>
  <dcterms:modified xsi:type="dcterms:W3CDTF">2010-12-06T21:32:29Z</dcterms:modified>
</cp:coreProperties>
</file>