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618" autoAdjust="0"/>
  </p:normalViewPr>
  <p:slideViewPr>
    <p:cSldViewPr snapToObjects="1">
      <p:cViewPr>
        <p:scale>
          <a:sx n="41" d="100"/>
          <a:sy n="41" d="100"/>
        </p:scale>
        <p:origin x="1712" y="346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8CB7E-6D58-9A4A-8793-0E776B8F71E4}" type="datetimeFigureOut">
              <a:rPr lang="en-US" smtClean="0"/>
              <a:pPr/>
              <a:t>12/6/10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9487D-047C-2B45-9171-1E33BD20DA46}" type="slidenum">
              <a:rPr lang="en-US" smtClean="0"/>
              <a:pPr/>
              <a:t>‹#›</a:t>
            </a:fld>
            <a:endParaRPr lang="en-US"/>
          </a:p>
        </p:txBody>
      </p:sp>
    </p:spTree>
    <p:extLst>
      <p:ext uri="{BB962C8B-B14F-4D97-AF65-F5344CB8AC3E}">
        <p14:creationId xmlns:p14="http://schemas.microsoft.com/office/powerpoint/2010/main" val="28320026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410468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08574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347979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6163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BCAEC-89E4-B242-A8C4-E7D362CA6C71}" type="datetimeFigureOut">
              <a:rPr lang="en-US" smtClean="0"/>
              <a:pPr/>
              <a:t>12/6/10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40884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8BCAEC-89E4-B242-A8C4-E7D362CA6C71}" type="datetimeFigureOut">
              <a:rPr lang="en-US" smtClean="0"/>
              <a:pPr/>
              <a:t>12/6/10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83536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8BCAEC-89E4-B242-A8C4-E7D362CA6C71}" type="datetimeFigureOut">
              <a:rPr lang="en-US" smtClean="0"/>
              <a:pPr/>
              <a:t>12/6/10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57714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8BCAEC-89E4-B242-A8C4-E7D362CA6C71}" type="datetimeFigureOut">
              <a:rPr lang="en-US" smtClean="0"/>
              <a:pPr/>
              <a:t>12/6/10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183888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BCAEC-89E4-B242-A8C4-E7D362CA6C71}" type="datetimeFigureOut">
              <a:rPr lang="en-US" smtClean="0"/>
              <a:pPr/>
              <a:t>12/6/10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314427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BCAEC-89E4-B242-A8C4-E7D362CA6C71}" type="datetimeFigureOut">
              <a:rPr lang="en-US" smtClean="0"/>
              <a:pPr/>
              <a:t>12/6/10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252692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BCAEC-89E4-B242-A8C4-E7D362CA6C71}" type="datetimeFigureOut">
              <a:rPr lang="en-US" smtClean="0"/>
              <a:pPr/>
              <a:t>12/6/10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10442-93BB-8844-A978-63AE3F9D0888}" type="slidenum">
              <a:rPr lang="en-US" smtClean="0"/>
              <a:pPr/>
              <a:t>‹#›</a:t>
            </a:fld>
            <a:endParaRPr lang="en-US"/>
          </a:p>
        </p:txBody>
      </p:sp>
    </p:spTree>
    <p:extLst>
      <p:ext uri="{BB962C8B-B14F-4D97-AF65-F5344CB8AC3E}">
        <p14:creationId xmlns:p14="http://schemas.microsoft.com/office/powerpoint/2010/main" val="8447740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8BCAEC-89E4-B242-A8C4-E7D362CA6C71}" type="datetimeFigureOut">
              <a:rPr lang="en-US" smtClean="0"/>
              <a:pPr/>
              <a:t>12/6/10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4710442-93BB-8844-A978-63AE3F9D0888}" type="slidenum">
              <a:rPr lang="en-US" smtClean="0"/>
              <a:pPr/>
              <a:t>‹#›</a:t>
            </a:fld>
            <a:endParaRPr lang="en-US"/>
          </a:p>
        </p:txBody>
      </p:sp>
    </p:spTree>
    <p:extLst>
      <p:ext uri="{BB962C8B-B14F-4D97-AF65-F5344CB8AC3E}">
        <p14:creationId xmlns:p14="http://schemas.microsoft.com/office/powerpoint/2010/main" val="31301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27127200" y="23018651"/>
            <a:ext cx="16306800" cy="93663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6974800" y="12579251"/>
            <a:ext cx="16306800" cy="9823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27051000" y="2415302"/>
            <a:ext cx="16306800" cy="96180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533400" y="22937423"/>
            <a:ext cx="16230601" cy="94475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457201" y="2415302"/>
            <a:ext cx="16306799" cy="9630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523893" y="0"/>
            <a:ext cx="22843415" cy="2339102"/>
          </a:xfrm>
          <a:prstGeom prst="rect">
            <a:avLst/>
          </a:prstGeom>
          <a:noFill/>
        </p:spPr>
        <p:txBody>
          <a:bodyPr wrap="square" rtlCol="0">
            <a:spAutoFit/>
          </a:bodyPr>
          <a:lstStyle/>
          <a:p>
            <a:pPr algn="ctr"/>
            <a:r>
              <a:rPr lang="en-US" b="1" dirty="0" smtClean="0"/>
              <a:t>FREE </a:t>
            </a:r>
            <a:r>
              <a:rPr lang="en-US" b="1" dirty="0" err="1" smtClean="0"/>
              <a:t>iPADS</a:t>
            </a:r>
            <a:r>
              <a:rPr lang="en-US" b="1" dirty="0" smtClean="0"/>
              <a:t>!</a:t>
            </a:r>
          </a:p>
          <a:p>
            <a:pPr algn="ctr"/>
            <a:r>
              <a:rPr lang="en-US" sz="6000" dirty="0" smtClean="0">
                <a:solidFill>
                  <a:schemeClr val="tx1">
                    <a:lumMod val="65000"/>
                    <a:lumOff val="35000"/>
                  </a:schemeClr>
                </a:solidFill>
              </a:rPr>
              <a:t>Joseph Roth, Sean Fisk, Lucas </a:t>
            </a:r>
            <a:r>
              <a:rPr lang="en-US" sz="6000" dirty="0" err="1" smtClean="0">
                <a:solidFill>
                  <a:schemeClr val="tx1">
                    <a:lumMod val="65000"/>
                    <a:lumOff val="35000"/>
                  </a:schemeClr>
                </a:solidFill>
              </a:rPr>
              <a:t>Ausbury</a:t>
            </a:r>
            <a:r>
              <a:rPr lang="en-US" sz="6000" dirty="0" smtClean="0">
                <a:solidFill>
                  <a:schemeClr val="tx1">
                    <a:lumMod val="65000"/>
                    <a:lumOff val="35000"/>
                  </a:schemeClr>
                </a:solidFill>
              </a:rPr>
              <a:t>, Jacob Scott</a:t>
            </a:r>
            <a:endParaRPr lang="en-US" sz="6000" dirty="0">
              <a:solidFill>
                <a:schemeClr val="tx1">
                  <a:lumMod val="65000"/>
                  <a:lumOff val="35000"/>
                </a:schemeClr>
              </a:solidFill>
            </a:endParaRPr>
          </a:p>
        </p:txBody>
      </p:sp>
      <p:grpSp>
        <p:nvGrpSpPr>
          <p:cNvPr id="40" name="Group 39"/>
          <p:cNvGrpSpPr/>
          <p:nvPr/>
        </p:nvGrpSpPr>
        <p:grpSpPr>
          <a:xfrm>
            <a:off x="17710457" y="22479000"/>
            <a:ext cx="7816473" cy="10193746"/>
            <a:chOff x="17710457" y="21962654"/>
            <a:chExt cx="7816473" cy="10193746"/>
          </a:xfrm>
        </p:grpSpPr>
        <p:pic>
          <p:nvPicPr>
            <p:cNvPr id="9" name="Picture 8" descr="Screen shot 2010-12-01 at 2.04.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57" y="21962654"/>
              <a:ext cx="7816473" cy="10193746"/>
            </a:xfrm>
            <a:prstGeom prst="rect">
              <a:avLst/>
            </a:prstGeom>
          </p:spPr>
        </p:pic>
        <p:pic>
          <p:nvPicPr>
            <p:cNvPr id="12" name="Picture 11"/>
            <p:cNvPicPr>
              <a:picLocks noChangeAspect="1"/>
            </p:cNvPicPr>
            <p:nvPr/>
          </p:nvPicPr>
          <p:blipFill>
            <a:blip r:embed="rId3"/>
            <a:srcRect r="70481"/>
            <a:stretch>
              <a:fillRect/>
            </a:stretch>
          </p:blipFill>
          <p:spPr>
            <a:xfrm>
              <a:off x="20345400" y="26616724"/>
              <a:ext cx="2895600" cy="2880787"/>
            </a:xfrm>
            <a:prstGeom prst="rect">
              <a:avLst/>
            </a:prstGeom>
          </p:spPr>
        </p:pic>
      </p:grpSp>
      <p:sp>
        <p:nvSpPr>
          <p:cNvPr id="14" name="TextBox 13"/>
          <p:cNvSpPr txBox="1"/>
          <p:nvPr/>
        </p:nvSpPr>
        <p:spPr>
          <a:xfrm>
            <a:off x="656057" y="923330"/>
            <a:ext cx="5329472" cy="1415772"/>
          </a:xfrm>
          <a:prstGeom prst="rect">
            <a:avLst/>
          </a:prstGeom>
          <a:noFill/>
        </p:spPr>
        <p:txBody>
          <a:bodyPr wrap="none" rtlCol="0">
            <a:spAutoFit/>
          </a:bodyPr>
          <a:lstStyle/>
          <a:p>
            <a:r>
              <a:rPr lang="en-US" b="1" u="sng" dirty="0" smtClean="0"/>
              <a:t>Generation</a:t>
            </a:r>
            <a:endParaRPr lang="en-US" b="1" u="sng" dirty="0"/>
          </a:p>
        </p:txBody>
      </p:sp>
      <p:sp>
        <p:nvSpPr>
          <p:cNvPr id="16" name="TextBox 15"/>
          <p:cNvSpPr txBox="1"/>
          <p:nvPr/>
        </p:nvSpPr>
        <p:spPr>
          <a:xfrm>
            <a:off x="39575766" y="923330"/>
            <a:ext cx="3477234" cy="1415772"/>
          </a:xfrm>
          <a:prstGeom prst="rect">
            <a:avLst/>
          </a:prstGeom>
          <a:noFill/>
        </p:spPr>
        <p:txBody>
          <a:bodyPr wrap="none" rtlCol="0">
            <a:spAutoFit/>
          </a:bodyPr>
          <a:lstStyle/>
          <a:p>
            <a:r>
              <a:rPr lang="en-US" b="1" u="sng" dirty="0" smtClean="0"/>
              <a:t>Solving</a:t>
            </a:r>
            <a:endParaRPr lang="en-US" b="1" u="sng" dirty="0"/>
          </a:p>
        </p:txBody>
      </p:sp>
      <p:pic>
        <p:nvPicPr>
          <p:cNvPr id="2" name="Picture 1" descr="Screen shot 2010-12-01 at 2.14.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7800" y="4001342"/>
            <a:ext cx="6733334" cy="6742858"/>
          </a:xfrm>
          <a:prstGeom prst="rect">
            <a:avLst/>
          </a:prstGeom>
        </p:spPr>
      </p:pic>
      <p:pic>
        <p:nvPicPr>
          <p:cNvPr id="3" name="Picture 2" descr="Screen shot 2010-12-01 at 2.15.02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0" y="14326438"/>
            <a:ext cx="6723810" cy="6704762"/>
          </a:xfrm>
          <a:prstGeom prst="rect">
            <a:avLst/>
          </a:prstGeom>
        </p:spPr>
      </p:pic>
      <p:pic>
        <p:nvPicPr>
          <p:cNvPr id="4" name="Picture 3" descr="Screen shot 2010-12-01 at 2.15.1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52942" y="24518190"/>
            <a:ext cx="6742858" cy="6723810"/>
          </a:xfrm>
          <a:prstGeom prst="rect">
            <a:avLst/>
          </a:prstGeom>
        </p:spPr>
      </p:pic>
      <p:sp>
        <p:nvSpPr>
          <p:cNvPr id="21" name="TextBox 20"/>
          <p:cNvSpPr txBox="1"/>
          <p:nvPr/>
        </p:nvSpPr>
        <p:spPr>
          <a:xfrm>
            <a:off x="41147108" y="23273028"/>
            <a:ext cx="1402948" cy="1415772"/>
          </a:xfrm>
          <a:prstGeom prst="rect">
            <a:avLst/>
          </a:prstGeom>
          <a:noFill/>
        </p:spPr>
        <p:txBody>
          <a:bodyPr wrap="none" rtlCol="0">
            <a:spAutoFit/>
          </a:bodyPr>
          <a:lstStyle/>
          <a:p>
            <a:r>
              <a:rPr lang="en-US" b="1" dirty="0" smtClean="0"/>
              <a:t>A*</a:t>
            </a:r>
            <a:endParaRPr lang="en-US" b="1" dirty="0"/>
          </a:p>
        </p:txBody>
      </p:sp>
      <p:sp>
        <p:nvSpPr>
          <p:cNvPr id="22" name="TextBox 21"/>
          <p:cNvSpPr txBox="1"/>
          <p:nvPr/>
        </p:nvSpPr>
        <p:spPr>
          <a:xfrm>
            <a:off x="36446284" y="12909828"/>
            <a:ext cx="6066341" cy="1415772"/>
          </a:xfrm>
          <a:prstGeom prst="rect">
            <a:avLst/>
          </a:prstGeom>
          <a:noFill/>
        </p:spPr>
        <p:txBody>
          <a:bodyPr wrap="none" rtlCol="0">
            <a:spAutoFit/>
          </a:bodyPr>
          <a:lstStyle/>
          <a:p>
            <a:r>
              <a:rPr lang="en-US" b="1" dirty="0" smtClean="0"/>
              <a:t>Breadth First</a:t>
            </a:r>
            <a:endParaRPr lang="en-US" b="1" dirty="0"/>
          </a:p>
        </p:txBody>
      </p:sp>
      <p:sp>
        <p:nvSpPr>
          <p:cNvPr id="23" name="TextBox 22"/>
          <p:cNvSpPr txBox="1"/>
          <p:nvPr/>
        </p:nvSpPr>
        <p:spPr>
          <a:xfrm>
            <a:off x="37261800" y="2622828"/>
            <a:ext cx="5236690" cy="1415772"/>
          </a:xfrm>
          <a:prstGeom prst="rect">
            <a:avLst/>
          </a:prstGeom>
          <a:noFill/>
        </p:spPr>
        <p:txBody>
          <a:bodyPr wrap="none" rtlCol="0">
            <a:spAutoFit/>
          </a:bodyPr>
          <a:lstStyle/>
          <a:p>
            <a:r>
              <a:rPr lang="en-US" b="1" dirty="0" smtClean="0"/>
              <a:t>Right Hand</a:t>
            </a:r>
            <a:endParaRPr lang="en-US" b="1" dirty="0"/>
          </a:p>
        </p:txBody>
      </p:sp>
      <p:grpSp>
        <p:nvGrpSpPr>
          <p:cNvPr id="27" name="Group 26"/>
          <p:cNvGrpSpPr/>
          <p:nvPr/>
        </p:nvGrpSpPr>
        <p:grpSpPr>
          <a:xfrm>
            <a:off x="1143006" y="2286000"/>
            <a:ext cx="15163794" cy="9144000"/>
            <a:chOff x="914405" y="2209800"/>
            <a:chExt cx="15163794" cy="9144000"/>
          </a:xfrm>
          <a:noFill/>
        </p:grpSpPr>
        <p:pic>
          <p:nvPicPr>
            <p:cNvPr id="6" name="Picture 5" descr="Screen shot 2010-12-01 at 1.54.3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5" y="3631691"/>
              <a:ext cx="7095239" cy="7076191"/>
            </a:xfrm>
            <a:prstGeom prst="rect">
              <a:avLst/>
            </a:prstGeom>
            <a:grpFill/>
            <a:ln>
              <a:noFill/>
            </a:ln>
          </p:spPr>
        </p:pic>
        <p:sp>
          <p:nvSpPr>
            <p:cNvPr id="17" name="TextBox 16"/>
            <p:cNvSpPr txBox="1"/>
            <p:nvPr/>
          </p:nvSpPr>
          <p:spPr>
            <a:xfrm>
              <a:off x="1867652" y="2209800"/>
              <a:ext cx="2771913" cy="1415772"/>
            </a:xfrm>
            <a:prstGeom prst="rect">
              <a:avLst/>
            </a:prstGeom>
            <a:grpFill/>
            <a:ln>
              <a:noFill/>
            </a:ln>
          </p:spPr>
          <p:txBody>
            <a:bodyPr wrap="none" rtlCol="0">
              <a:spAutoFit/>
            </a:bodyPr>
            <a:lstStyle/>
            <a:p>
              <a:r>
                <a:rPr lang="en-US" b="1" dirty="0" smtClean="0"/>
                <a:t>Prims</a:t>
              </a:r>
              <a:endParaRPr lang="en-US" b="1" dirty="0"/>
            </a:p>
          </p:txBody>
        </p:sp>
        <p:sp>
          <p:nvSpPr>
            <p:cNvPr id="24" name="TextBox 23"/>
            <p:cNvSpPr txBox="1"/>
            <p:nvPr/>
          </p:nvSpPr>
          <p:spPr>
            <a:xfrm>
              <a:off x="8305800" y="2951500"/>
              <a:ext cx="7772399" cy="8402300"/>
            </a:xfrm>
            <a:prstGeom prst="rect">
              <a:avLst/>
            </a:prstGeom>
            <a:grpFill/>
            <a:ln>
              <a:noFill/>
            </a:ln>
          </p:spPr>
          <p:txBody>
            <a:bodyPr wrap="square" rtlCol="0">
              <a:spAutoFit/>
            </a:bodyPr>
            <a:lstStyle/>
            <a:p>
              <a:r>
                <a:rPr lang="en-US" sz="3600" dirty="0" smtClean="0"/>
                <a:t>Prim’s algorithm is one of the more common for maze generation.  Each cell is initially marked as uninhabited.  It then randomly chooses an uninhabited cell and marks it as inhabited, and marking all of its  uninhabited neighbors as “frontier”.  Then, picking one of the cell’s frontier neighbors, it marks it as inhabited, breaks down the wall between the two, and marks the new cell’s neighbors as frontier.  It continues this loop until all the cell’s are marked as inhabited.  This algorithm tends to produce mazes with shorter paths, but much more choices.</a:t>
              </a:r>
              <a:endParaRPr lang="en-US" sz="3600" dirty="0"/>
            </a:p>
          </p:txBody>
        </p:sp>
      </p:grpSp>
      <p:sp>
        <p:nvSpPr>
          <p:cNvPr id="29" name="Rounded Rectangle 28"/>
          <p:cNvSpPr/>
          <p:nvPr/>
        </p:nvSpPr>
        <p:spPr>
          <a:xfrm>
            <a:off x="457201" y="12573000"/>
            <a:ext cx="16306800" cy="98235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1030792" y="12719149"/>
            <a:ext cx="15276008" cy="8381136"/>
            <a:chOff x="954592" y="12115800"/>
            <a:chExt cx="15276008" cy="8381136"/>
          </a:xfrm>
        </p:grpSpPr>
        <p:pic>
          <p:nvPicPr>
            <p:cNvPr id="7" name="Picture 6" descr="Screen shot 2010-12-01 at 1.54.5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592" y="13563602"/>
              <a:ext cx="6876191" cy="6933334"/>
            </a:xfrm>
            <a:prstGeom prst="rect">
              <a:avLst/>
            </a:prstGeom>
          </p:spPr>
        </p:pic>
        <p:sp>
          <p:nvSpPr>
            <p:cNvPr id="18" name="TextBox 17"/>
            <p:cNvSpPr txBox="1"/>
            <p:nvPr/>
          </p:nvSpPr>
          <p:spPr>
            <a:xfrm>
              <a:off x="1853153" y="12115800"/>
              <a:ext cx="5538247" cy="1415772"/>
            </a:xfrm>
            <a:prstGeom prst="rect">
              <a:avLst/>
            </a:prstGeom>
            <a:noFill/>
          </p:spPr>
          <p:txBody>
            <a:bodyPr wrap="none" rtlCol="0">
              <a:spAutoFit/>
            </a:bodyPr>
            <a:lstStyle/>
            <a:p>
              <a:r>
                <a:rPr lang="en-US" b="1" dirty="0" smtClean="0"/>
                <a:t>Backtracker</a:t>
              </a:r>
              <a:endParaRPr lang="en-US" b="1" dirty="0"/>
            </a:p>
          </p:txBody>
        </p:sp>
        <p:sp>
          <p:nvSpPr>
            <p:cNvPr id="25" name="TextBox 24"/>
            <p:cNvSpPr txBox="1"/>
            <p:nvPr/>
          </p:nvSpPr>
          <p:spPr>
            <a:xfrm>
              <a:off x="8305801" y="13687544"/>
              <a:ext cx="7924799" cy="6740307"/>
            </a:xfrm>
            <a:prstGeom prst="rect">
              <a:avLst/>
            </a:prstGeom>
            <a:noFill/>
          </p:spPr>
          <p:txBody>
            <a:bodyPr wrap="square" rtlCol="0">
              <a:spAutoFit/>
            </a:bodyPr>
            <a:lstStyle/>
            <a:p>
              <a:r>
                <a:rPr lang="en-US" sz="3600" dirty="0" smtClean="0"/>
                <a:t>The backtracker is used to create mazes with much longer corridors, but with fewer choices.  In essence, it starts at a given cell and randomly picks a neighbor and breaks the wall in between them.  It continues this until it reaches a point where all of its neighbors are a part of the maze or boundaries, at which point it will backtrack (thus the name) until it reaches a cell with a free neighbor.  Once all of the cells have been traversed, it stops.</a:t>
              </a:r>
              <a:endParaRPr lang="en-US" sz="3600" dirty="0"/>
            </a:p>
          </p:txBody>
        </p:sp>
      </p:grpSp>
      <p:grpSp>
        <p:nvGrpSpPr>
          <p:cNvPr id="33" name="Group 32"/>
          <p:cNvGrpSpPr/>
          <p:nvPr/>
        </p:nvGrpSpPr>
        <p:grpSpPr>
          <a:xfrm>
            <a:off x="916490" y="23273028"/>
            <a:ext cx="14475910" cy="7968972"/>
            <a:chOff x="916490" y="21967259"/>
            <a:chExt cx="14475910" cy="7968972"/>
          </a:xfrm>
        </p:grpSpPr>
        <p:pic>
          <p:nvPicPr>
            <p:cNvPr id="5" name="Picture 4" descr="Screen shot 2010-12-01 at 1.55.1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490" y="23164802"/>
              <a:ext cx="6733334" cy="6771429"/>
            </a:xfrm>
            <a:prstGeom prst="rect">
              <a:avLst/>
            </a:prstGeom>
          </p:spPr>
        </p:pic>
        <p:sp>
          <p:nvSpPr>
            <p:cNvPr id="19" name="TextBox 18"/>
            <p:cNvSpPr txBox="1"/>
            <p:nvPr/>
          </p:nvSpPr>
          <p:spPr>
            <a:xfrm>
              <a:off x="1840240" y="21967259"/>
              <a:ext cx="2579360" cy="1415772"/>
            </a:xfrm>
            <a:prstGeom prst="rect">
              <a:avLst/>
            </a:prstGeom>
            <a:noFill/>
          </p:spPr>
          <p:txBody>
            <a:bodyPr wrap="none" rtlCol="0">
              <a:spAutoFit/>
            </a:bodyPr>
            <a:lstStyle/>
            <a:p>
              <a:r>
                <a:rPr lang="en-US" b="1" dirty="0" smtClean="0"/>
                <a:t>Braid</a:t>
              </a:r>
              <a:endParaRPr lang="en-US" b="1" dirty="0"/>
            </a:p>
          </p:txBody>
        </p:sp>
        <p:sp>
          <p:nvSpPr>
            <p:cNvPr id="26" name="TextBox 25"/>
            <p:cNvSpPr txBox="1"/>
            <p:nvPr/>
          </p:nvSpPr>
          <p:spPr>
            <a:xfrm>
              <a:off x="8009644" y="23780889"/>
              <a:ext cx="7382756" cy="5632311"/>
            </a:xfrm>
            <a:prstGeom prst="rect">
              <a:avLst/>
            </a:prstGeom>
            <a:noFill/>
          </p:spPr>
          <p:txBody>
            <a:bodyPr wrap="square" rtlCol="0">
              <a:spAutoFit/>
            </a:bodyPr>
            <a:lstStyle/>
            <a:p>
              <a:r>
                <a:rPr lang="en-US" sz="3600" dirty="0" smtClean="0"/>
                <a:t>The braid method is basically the exact same as the backtracker.  The only addition is that after generating the maze, it goes through and eliminates all  of the dead ends.  This makes it so that any path can lead you to the end.  This would be much easier for a human, but we wanted used it in order to test our algorithms and see how they would handle it.</a:t>
              </a:r>
              <a:endParaRPr lang="en-US" sz="3600" dirty="0"/>
            </a:p>
          </p:txBody>
        </p:sp>
      </p:grpSp>
      <p:pic>
        <p:nvPicPr>
          <p:cNvPr id="1026" name="Picture 2" descr="Simple Cartoon Mouse Clip Art"/>
          <p:cNvPicPr>
            <a:picLocks noChangeAspect="1" noChangeArrowheads="1"/>
          </p:cNvPicPr>
          <p:nvPr/>
        </p:nvPicPr>
        <p:blipFill>
          <a:blip r:embed="rId10"/>
          <a:srcRect/>
          <a:stretch>
            <a:fillRect/>
          </a:stretch>
        </p:blipFill>
        <p:spPr bwMode="auto">
          <a:xfrm>
            <a:off x="29108400" y="208299"/>
            <a:ext cx="2857500" cy="2819401"/>
          </a:xfrm>
          <a:prstGeom prst="rect">
            <a:avLst/>
          </a:prstGeom>
          <a:noFill/>
        </p:spPr>
      </p:pic>
      <p:sp>
        <p:nvSpPr>
          <p:cNvPr id="37" name="TextBox 36"/>
          <p:cNvSpPr txBox="1"/>
          <p:nvPr/>
        </p:nvSpPr>
        <p:spPr>
          <a:xfrm>
            <a:off x="27432000" y="3975080"/>
            <a:ext cx="7924800" cy="3416320"/>
          </a:xfrm>
          <a:prstGeom prst="rect">
            <a:avLst/>
          </a:prstGeom>
          <a:noFill/>
        </p:spPr>
        <p:txBody>
          <a:bodyPr wrap="square" rtlCol="0">
            <a:spAutoFit/>
          </a:bodyPr>
          <a:lstStyle/>
          <a:p>
            <a:r>
              <a:rPr lang="en-US" sz="3600" dirty="0" smtClean="0"/>
              <a:t>One of the more common and more basic of the solving algorithms.  Basically, whenever you are given a choice between two or more paths, you choose the right-most path.  In most mazes, this should ensure you a path to the goal.</a:t>
            </a:r>
            <a:endParaRPr lang="en-US" sz="3600" dirty="0"/>
          </a:p>
        </p:txBody>
      </p:sp>
      <p:sp>
        <p:nvSpPr>
          <p:cNvPr id="38" name="TextBox 37"/>
          <p:cNvSpPr txBox="1"/>
          <p:nvPr/>
        </p:nvSpPr>
        <p:spPr>
          <a:xfrm>
            <a:off x="27584400" y="14134921"/>
            <a:ext cx="7467600" cy="7294306"/>
          </a:xfrm>
          <a:prstGeom prst="rect">
            <a:avLst/>
          </a:prstGeom>
          <a:noFill/>
        </p:spPr>
        <p:txBody>
          <a:bodyPr wrap="square" rtlCol="0">
            <a:spAutoFit/>
          </a:bodyPr>
          <a:lstStyle/>
          <a:p>
            <a:r>
              <a:rPr lang="en-US" sz="3600" dirty="0" smtClean="0"/>
              <a:t>A utilization of the breadth-first algorithm, this solver when given a choice will take all options.  Essentially, whenever it is given two or more paths, it will take one step down each of them, then one more step, and so </a:t>
            </a:r>
            <a:r>
              <a:rPr lang="en-US" sz="3600" dirty="0" smtClean="0"/>
              <a:t>on </a:t>
            </a:r>
            <a:r>
              <a:rPr lang="en-US" sz="3600" dirty="0" smtClean="0"/>
              <a:t>until it reaches the end.  While ensuring </a:t>
            </a:r>
            <a:r>
              <a:rPr lang="en-US" sz="3600" dirty="0" smtClean="0"/>
              <a:t>the shortest route, </a:t>
            </a:r>
            <a:r>
              <a:rPr lang="en-US" sz="3600" dirty="0" smtClean="0"/>
              <a:t>it also usually has to traverse nearly the entire maze before coming up with a solution.  It is also not a practical approach when trying to solve a tangible maze.</a:t>
            </a:r>
            <a:endParaRPr lang="en-US" sz="3600" dirty="0"/>
          </a:p>
        </p:txBody>
      </p:sp>
      <p:sp>
        <p:nvSpPr>
          <p:cNvPr id="39" name="TextBox 38"/>
          <p:cNvSpPr txBox="1"/>
          <p:nvPr/>
        </p:nvSpPr>
        <p:spPr>
          <a:xfrm>
            <a:off x="27584400" y="24155400"/>
            <a:ext cx="7467600" cy="5632312"/>
          </a:xfrm>
          <a:prstGeom prst="rect">
            <a:avLst/>
          </a:prstGeom>
          <a:noFill/>
        </p:spPr>
        <p:txBody>
          <a:bodyPr wrap="square" rtlCol="0">
            <a:spAutoFit/>
          </a:bodyPr>
          <a:lstStyle/>
          <a:p>
            <a:r>
              <a:rPr lang="en-US" sz="3600" dirty="0" smtClean="0"/>
              <a:t>A</a:t>
            </a:r>
            <a:r>
              <a:rPr lang="en-US" sz="3600" dirty="0" smtClean="0"/>
              <a:t>* is a heuristic that assigns two numbers to each cell.  1) the number of steps required to discover the cell 2) the estimated distance to the end.  The algorithm analyzes cells with the smallest sum of numbers first and calculates the numbers for the newly discovered cells.  This algorithm is very efficient and will find a good path, but not necessarily the optimal path. </a:t>
            </a:r>
            <a:endParaRPr lang="en-US" sz="3600" dirty="0"/>
          </a:p>
        </p:txBody>
      </p:sp>
      <p:pic>
        <p:nvPicPr>
          <p:cNvPr id="41" name="Picture 2" descr="Simple Cartoon Mouse Clip Art"/>
          <p:cNvPicPr>
            <a:picLocks noChangeAspect="1" noChangeArrowheads="1"/>
          </p:cNvPicPr>
          <p:nvPr/>
        </p:nvPicPr>
        <p:blipFill>
          <a:blip r:embed="rId10"/>
          <a:srcRect/>
          <a:stretch>
            <a:fillRect/>
          </a:stretch>
        </p:blipFill>
        <p:spPr bwMode="auto">
          <a:xfrm>
            <a:off x="11963400" y="228600"/>
            <a:ext cx="2857500" cy="2819401"/>
          </a:xfrm>
          <a:prstGeom prst="rect">
            <a:avLst/>
          </a:prstGeom>
          <a:noFill/>
          <a:scene3d>
            <a:camera prst="orthographicFront">
              <a:rot lat="0" lon="10800000" rev="0"/>
            </a:camera>
            <a:lightRig rig="threePt" dir="t"/>
          </a:scene3d>
        </p:spPr>
      </p:pic>
      <p:sp>
        <p:nvSpPr>
          <p:cNvPr id="42" name="Rounded Rectangle 41"/>
          <p:cNvSpPr/>
          <p:nvPr/>
        </p:nvSpPr>
        <p:spPr>
          <a:xfrm>
            <a:off x="16306800" y="3701772"/>
            <a:ext cx="11125200" cy="171734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TextBox 14"/>
          <p:cNvSpPr txBox="1"/>
          <p:nvPr/>
        </p:nvSpPr>
        <p:spPr>
          <a:xfrm>
            <a:off x="19676110" y="4648200"/>
            <a:ext cx="4557723" cy="1415772"/>
          </a:xfrm>
          <a:prstGeom prst="rect">
            <a:avLst/>
          </a:prstGeom>
          <a:noFill/>
        </p:spPr>
        <p:txBody>
          <a:bodyPr wrap="none" rtlCol="0">
            <a:spAutoFit/>
          </a:bodyPr>
          <a:lstStyle/>
          <a:p>
            <a:r>
              <a:rPr lang="en-US" b="1" u="sng" dirty="0" smtClean="0"/>
              <a:t>Summary</a:t>
            </a:r>
            <a:endParaRPr lang="en-US" b="1" u="sng" dirty="0"/>
          </a:p>
        </p:txBody>
      </p:sp>
    </p:spTree>
    <p:extLst>
      <p:ext uri="{BB962C8B-B14F-4D97-AF65-F5344CB8AC3E}">
        <p14:creationId xmlns:p14="http://schemas.microsoft.com/office/powerpoint/2010/main" val="24239356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516</Words>
  <Application>Microsoft Macintosh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CIS 467 Project Big Ass Poster</dc:title>
  <dc:creator>Joseph Roth</dc:creator>
  <cp:lastModifiedBy>Joseph Roth</cp:lastModifiedBy>
  <cp:revision>16</cp:revision>
  <dcterms:created xsi:type="dcterms:W3CDTF">2010-11-30T20:23:05Z</dcterms:created>
  <dcterms:modified xsi:type="dcterms:W3CDTF">2010-12-06T18:49:04Z</dcterms:modified>
</cp:coreProperties>
</file>