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6" r:id="rId2"/>
    <p:sldId id="258" r:id="rId3"/>
    <p:sldId id="260" r:id="rId4"/>
    <p:sldId id="257" r:id="rId5"/>
    <p:sldId id="306" r:id="rId6"/>
    <p:sldId id="309" r:id="rId7"/>
    <p:sldId id="305" r:id="rId8"/>
    <p:sldId id="307" r:id="rId9"/>
    <p:sldId id="304" r:id="rId10"/>
    <p:sldId id="303" r:id="rId11"/>
    <p:sldId id="308" r:id="rId12"/>
    <p:sldId id="310" r:id="rId13"/>
    <p:sldId id="297" r:id="rId14"/>
    <p:sldId id="311" r:id="rId15"/>
    <p:sldId id="312" r:id="rId16"/>
    <p:sldId id="313" r:id="rId17"/>
    <p:sldId id="298" r:id="rId18"/>
    <p:sldId id="263" r:id="rId19"/>
    <p:sldId id="315" r:id="rId20"/>
    <p:sldId id="314" r:id="rId21"/>
    <p:sldId id="316" r:id="rId22"/>
    <p:sldId id="266" r:id="rId23"/>
  </p:sldIdLst>
  <p:sldSz cx="9144000" cy="5143500" type="screen16x9"/>
  <p:notesSz cx="6858000" cy="9144000"/>
  <p:embeddedFontLst>
    <p:embeddedFont>
      <p:font typeface="Bebas Neue" panose="020B0604020202020204" charset="0"/>
      <p:regular r:id="rId25"/>
    </p:embeddedFont>
    <p:embeddedFont>
      <p:font typeface="Trispace" panose="020B0604020202020204" charset="0"/>
      <p:regular r:id="rId26"/>
      <p:bold r:id="rId27"/>
    </p:embeddedFont>
    <p:embeddedFont>
      <p:font typeface="Calibri" panose="020F0502020204030204" pitchFamily="34" charset="0"/>
      <p:regular r:id="rId28"/>
      <p:bold r:id="rId29"/>
      <p:italic r:id="rId30"/>
      <p:boldItalic r:id="rId31"/>
    </p:embeddedFont>
    <p:embeddedFont>
      <p:font typeface="Maven Pro"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D3E615-DC4D-4B92-9978-AA5C3379AA23}">
  <a:tblStyle styleId="{9BD3E615-DC4D-4B92-9978-AA5C3379AA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D434D6E-2476-4B65-8156-F4D730B222C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94660"/>
  </p:normalViewPr>
  <p:slideViewPr>
    <p:cSldViewPr snapToGrid="0">
      <p:cViewPr>
        <p:scale>
          <a:sx n="100" d="100"/>
          <a:sy n="100" d="100"/>
        </p:scale>
        <p:origin x="59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5BDB0-0FD8-40F5-80B0-92BFF3CF468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18FADDB-0FCB-4816-B28C-5E8EBBAD77F6}">
      <dgm:prSet/>
      <dgm:spPr/>
      <dgm:t>
        <a:bodyPr/>
        <a:lstStyle/>
        <a:p>
          <a:pPr rtl="0"/>
          <a:r>
            <a:rPr lang="en-US" b="0" i="0" dirty="0" smtClean="0"/>
            <a:t>Annual MICCAI event since 2012, dedicated to automated brain tumor segmentation.</a:t>
          </a:r>
          <a:endParaRPr lang="en-IN" dirty="0"/>
        </a:p>
      </dgm:t>
    </dgm:pt>
    <dgm:pt modelId="{6815EA5D-33C8-4B71-AF9A-BEB9CAC51000}" type="parTrans" cxnId="{E09CD226-F4B8-4C77-A417-0B98313CEE9C}">
      <dgm:prSet/>
      <dgm:spPr/>
      <dgm:t>
        <a:bodyPr/>
        <a:lstStyle/>
        <a:p>
          <a:endParaRPr lang="en-US"/>
        </a:p>
      </dgm:t>
    </dgm:pt>
    <dgm:pt modelId="{A828FE9D-BD46-4918-AC9B-B3FFA3F847E9}" type="sibTrans" cxnId="{E09CD226-F4B8-4C77-A417-0B98313CEE9C}">
      <dgm:prSet/>
      <dgm:spPr/>
      <dgm:t>
        <a:bodyPr/>
        <a:lstStyle/>
        <a:p>
          <a:endParaRPr lang="en-US"/>
        </a:p>
      </dgm:t>
    </dgm:pt>
    <dgm:pt modelId="{3DA8AAC0-65D5-4949-A6DE-5A08CA731263}">
      <dgm:prSet/>
      <dgm:spPr/>
      <dgm:t>
        <a:bodyPr/>
        <a:lstStyle/>
        <a:p>
          <a:pPr rtl="0"/>
          <a:r>
            <a:rPr lang="en-US" b="0" i="0" smtClean="0"/>
            <a:t>Large-scale public datasets, hosting thousands of MRI scans and enabling fair comparison of techniques.</a:t>
          </a:r>
          <a:endParaRPr lang="en-IN"/>
        </a:p>
      </dgm:t>
    </dgm:pt>
    <dgm:pt modelId="{5ACFACB4-6E8D-4DDD-B20A-25F9C076C1DB}" type="parTrans" cxnId="{9DF9F195-A82C-41D4-8A71-697EAFD9AD61}">
      <dgm:prSet/>
      <dgm:spPr/>
      <dgm:t>
        <a:bodyPr/>
        <a:lstStyle/>
        <a:p>
          <a:endParaRPr lang="en-US"/>
        </a:p>
      </dgm:t>
    </dgm:pt>
    <dgm:pt modelId="{D1262CC2-D2A7-4DA8-BECB-9BED08A8CA59}" type="sibTrans" cxnId="{9DF9F195-A82C-41D4-8A71-697EAFD9AD61}">
      <dgm:prSet/>
      <dgm:spPr/>
      <dgm:t>
        <a:bodyPr/>
        <a:lstStyle/>
        <a:p>
          <a:endParaRPr lang="en-US"/>
        </a:p>
      </dgm:t>
    </dgm:pt>
    <dgm:pt modelId="{D72794FC-34D2-4161-ABD1-E59BFA8D8E85}">
      <dgm:prSet/>
      <dgm:spPr/>
      <dgm:t>
        <a:bodyPr/>
        <a:lstStyle/>
        <a:p>
          <a:pPr rtl="0"/>
          <a:r>
            <a:rPr lang="en-US" b="0" i="0" smtClean="0"/>
            <a:t>Attracts hundreds of global participants yearly, accelerating advances in diagnostics and personalized care.</a:t>
          </a:r>
          <a:endParaRPr lang="en-IN"/>
        </a:p>
      </dgm:t>
    </dgm:pt>
    <dgm:pt modelId="{AB6E43DA-3D68-4A39-BE0C-F19CF008DF76}" type="parTrans" cxnId="{952398CB-214F-4E2C-A686-C69624BCCF51}">
      <dgm:prSet/>
      <dgm:spPr/>
      <dgm:t>
        <a:bodyPr/>
        <a:lstStyle/>
        <a:p>
          <a:endParaRPr lang="en-US"/>
        </a:p>
      </dgm:t>
    </dgm:pt>
    <dgm:pt modelId="{387C0C95-18CC-4470-9D54-8331AD33CED2}" type="sibTrans" cxnId="{952398CB-214F-4E2C-A686-C69624BCCF51}">
      <dgm:prSet/>
      <dgm:spPr/>
      <dgm:t>
        <a:bodyPr/>
        <a:lstStyle/>
        <a:p>
          <a:endParaRPr lang="en-US"/>
        </a:p>
      </dgm:t>
    </dgm:pt>
    <dgm:pt modelId="{E2380B2F-330A-4B94-B25A-B849AEB661D5}" type="pres">
      <dgm:prSet presAssocID="{7E25BDB0-0FD8-40F5-80B0-92BFF3CF468C}" presName="linear" presStyleCnt="0">
        <dgm:presLayoutVars>
          <dgm:animLvl val="lvl"/>
          <dgm:resizeHandles val="exact"/>
        </dgm:presLayoutVars>
      </dgm:prSet>
      <dgm:spPr/>
      <dgm:t>
        <a:bodyPr/>
        <a:lstStyle/>
        <a:p>
          <a:endParaRPr lang="en-US"/>
        </a:p>
      </dgm:t>
    </dgm:pt>
    <dgm:pt modelId="{9C9DF13B-A884-41F1-A3F2-72EA3DA38D58}" type="pres">
      <dgm:prSet presAssocID="{618FADDB-0FCB-4816-B28C-5E8EBBAD77F6}" presName="parentText" presStyleLbl="node1" presStyleIdx="0" presStyleCnt="3">
        <dgm:presLayoutVars>
          <dgm:chMax val="0"/>
          <dgm:bulletEnabled val="1"/>
        </dgm:presLayoutVars>
      </dgm:prSet>
      <dgm:spPr/>
      <dgm:t>
        <a:bodyPr/>
        <a:lstStyle/>
        <a:p>
          <a:endParaRPr lang="en-US"/>
        </a:p>
      </dgm:t>
    </dgm:pt>
    <dgm:pt modelId="{28C33969-815B-44C4-8801-3A82E95CA767}" type="pres">
      <dgm:prSet presAssocID="{A828FE9D-BD46-4918-AC9B-B3FFA3F847E9}" presName="spacer" presStyleCnt="0"/>
      <dgm:spPr/>
    </dgm:pt>
    <dgm:pt modelId="{A234549B-9027-4AD6-B24F-FFA9600E502E}" type="pres">
      <dgm:prSet presAssocID="{3DA8AAC0-65D5-4949-A6DE-5A08CA731263}" presName="parentText" presStyleLbl="node1" presStyleIdx="1" presStyleCnt="3">
        <dgm:presLayoutVars>
          <dgm:chMax val="0"/>
          <dgm:bulletEnabled val="1"/>
        </dgm:presLayoutVars>
      </dgm:prSet>
      <dgm:spPr/>
      <dgm:t>
        <a:bodyPr/>
        <a:lstStyle/>
        <a:p>
          <a:endParaRPr lang="en-US"/>
        </a:p>
      </dgm:t>
    </dgm:pt>
    <dgm:pt modelId="{31D533B1-8BCC-4326-B956-6CE1602D6DF0}" type="pres">
      <dgm:prSet presAssocID="{D1262CC2-D2A7-4DA8-BECB-9BED08A8CA59}" presName="spacer" presStyleCnt="0"/>
      <dgm:spPr/>
    </dgm:pt>
    <dgm:pt modelId="{A6D185CF-5A9F-4B10-8FBA-9FD113477A25}" type="pres">
      <dgm:prSet presAssocID="{D72794FC-34D2-4161-ABD1-E59BFA8D8E85}" presName="parentText" presStyleLbl="node1" presStyleIdx="2" presStyleCnt="3">
        <dgm:presLayoutVars>
          <dgm:chMax val="0"/>
          <dgm:bulletEnabled val="1"/>
        </dgm:presLayoutVars>
      </dgm:prSet>
      <dgm:spPr/>
      <dgm:t>
        <a:bodyPr/>
        <a:lstStyle/>
        <a:p>
          <a:endParaRPr lang="en-US"/>
        </a:p>
      </dgm:t>
    </dgm:pt>
  </dgm:ptLst>
  <dgm:cxnLst>
    <dgm:cxn modelId="{E09CD226-F4B8-4C77-A417-0B98313CEE9C}" srcId="{7E25BDB0-0FD8-40F5-80B0-92BFF3CF468C}" destId="{618FADDB-0FCB-4816-B28C-5E8EBBAD77F6}" srcOrd="0" destOrd="0" parTransId="{6815EA5D-33C8-4B71-AF9A-BEB9CAC51000}" sibTransId="{A828FE9D-BD46-4918-AC9B-B3FFA3F847E9}"/>
    <dgm:cxn modelId="{952398CB-214F-4E2C-A686-C69624BCCF51}" srcId="{7E25BDB0-0FD8-40F5-80B0-92BFF3CF468C}" destId="{D72794FC-34D2-4161-ABD1-E59BFA8D8E85}" srcOrd="2" destOrd="0" parTransId="{AB6E43DA-3D68-4A39-BE0C-F19CF008DF76}" sibTransId="{387C0C95-18CC-4470-9D54-8331AD33CED2}"/>
    <dgm:cxn modelId="{E7445D98-2211-439A-BA24-5BC195AC4A3E}" type="presOf" srcId="{7E25BDB0-0FD8-40F5-80B0-92BFF3CF468C}" destId="{E2380B2F-330A-4B94-B25A-B849AEB661D5}" srcOrd="0" destOrd="0" presId="urn:microsoft.com/office/officeart/2005/8/layout/vList2"/>
    <dgm:cxn modelId="{2D087AAF-F28A-42D5-A06A-8C29582D09CD}" type="presOf" srcId="{3DA8AAC0-65D5-4949-A6DE-5A08CA731263}" destId="{A234549B-9027-4AD6-B24F-FFA9600E502E}" srcOrd="0" destOrd="0" presId="urn:microsoft.com/office/officeart/2005/8/layout/vList2"/>
    <dgm:cxn modelId="{9DF9F195-A82C-41D4-8A71-697EAFD9AD61}" srcId="{7E25BDB0-0FD8-40F5-80B0-92BFF3CF468C}" destId="{3DA8AAC0-65D5-4949-A6DE-5A08CA731263}" srcOrd="1" destOrd="0" parTransId="{5ACFACB4-6E8D-4DDD-B20A-25F9C076C1DB}" sibTransId="{D1262CC2-D2A7-4DA8-BECB-9BED08A8CA59}"/>
    <dgm:cxn modelId="{1BD144FE-D682-439F-9C3E-1ED554BB6B9A}" type="presOf" srcId="{618FADDB-0FCB-4816-B28C-5E8EBBAD77F6}" destId="{9C9DF13B-A884-41F1-A3F2-72EA3DA38D58}" srcOrd="0" destOrd="0" presId="urn:microsoft.com/office/officeart/2005/8/layout/vList2"/>
    <dgm:cxn modelId="{5D44A7A5-F1F8-4C08-89CD-BF8C788D088E}" type="presOf" srcId="{D72794FC-34D2-4161-ABD1-E59BFA8D8E85}" destId="{A6D185CF-5A9F-4B10-8FBA-9FD113477A25}" srcOrd="0" destOrd="0" presId="urn:microsoft.com/office/officeart/2005/8/layout/vList2"/>
    <dgm:cxn modelId="{BB9AB7C2-D611-421B-843C-E4BC9FDE8A42}" type="presParOf" srcId="{E2380B2F-330A-4B94-B25A-B849AEB661D5}" destId="{9C9DF13B-A884-41F1-A3F2-72EA3DA38D58}" srcOrd="0" destOrd="0" presId="urn:microsoft.com/office/officeart/2005/8/layout/vList2"/>
    <dgm:cxn modelId="{F1B8A941-7E40-43E3-B28A-459DF314587E}" type="presParOf" srcId="{E2380B2F-330A-4B94-B25A-B849AEB661D5}" destId="{28C33969-815B-44C4-8801-3A82E95CA767}" srcOrd="1" destOrd="0" presId="urn:microsoft.com/office/officeart/2005/8/layout/vList2"/>
    <dgm:cxn modelId="{3E41EC0A-D638-4D31-84AC-36F913C4647F}" type="presParOf" srcId="{E2380B2F-330A-4B94-B25A-B849AEB661D5}" destId="{A234549B-9027-4AD6-B24F-FFA9600E502E}" srcOrd="2" destOrd="0" presId="urn:microsoft.com/office/officeart/2005/8/layout/vList2"/>
    <dgm:cxn modelId="{30A3254F-633F-4A91-8B68-1A90DECFA781}" type="presParOf" srcId="{E2380B2F-330A-4B94-B25A-B849AEB661D5}" destId="{31D533B1-8BCC-4326-B956-6CE1602D6DF0}" srcOrd="3" destOrd="0" presId="urn:microsoft.com/office/officeart/2005/8/layout/vList2"/>
    <dgm:cxn modelId="{3A9174AD-3BE4-40B1-8E22-0EAD4EDF5515}" type="presParOf" srcId="{E2380B2F-330A-4B94-B25A-B849AEB661D5}" destId="{A6D185CF-5A9F-4B10-8FBA-9FD113477A2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DF13B-A884-41F1-A3F2-72EA3DA38D58}">
      <dsp:nvSpPr>
        <dsp:cNvPr id="0" name=""/>
        <dsp:cNvSpPr/>
      </dsp:nvSpPr>
      <dsp:spPr>
        <a:xfrm>
          <a:off x="0" y="81158"/>
          <a:ext cx="4572000" cy="796331"/>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0" i="0" kern="1200" dirty="0" smtClean="0"/>
            <a:t>Annual MICCAI event since 2012, dedicated to automated brain tumor segmentation.</a:t>
          </a:r>
          <a:endParaRPr lang="en-IN" sz="1500" kern="1200" dirty="0"/>
        </a:p>
      </dsp:txBody>
      <dsp:txXfrm>
        <a:off x="38874" y="120032"/>
        <a:ext cx="4494252" cy="718583"/>
      </dsp:txXfrm>
    </dsp:sp>
    <dsp:sp modelId="{A234549B-9027-4AD6-B24F-FFA9600E502E}">
      <dsp:nvSpPr>
        <dsp:cNvPr id="0" name=""/>
        <dsp:cNvSpPr/>
      </dsp:nvSpPr>
      <dsp:spPr>
        <a:xfrm>
          <a:off x="0" y="920689"/>
          <a:ext cx="4572000" cy="796331"/>
        </a:xfrm>
        <a:prstGeom prst="roundRect">
          <a:avLst/>
        </a:prstGeom>
        <a:gradFill rotWithShape="0">
          <a:gsLst>
            <a:gs pos="0">
              <a:schemeClr val="accent2">
                <a:hueOff val="-1519689"/>
                <a:satOff val="-6982"/>
                <a:lumOff val="11668"/>
                <a:alphaOff val="0"/>
                <a:tint val="100000"/>
                <a:shade val="100000"/>
                <a:satMod val="130000"/>
              </a:schemeClr>
            </a:gs>
            <a:gs pos="100000">
              <a:schemeClr val="accent2">
                <a:hueOff val="-1519689"/>
                <a:satOff val="-6982"/>
                <a:lumOff val="1166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0" i="0" kern="1200" smtClean="0"/>
            <a:t>Large-scale public datasets, hosting thousands of MRI scans and enabling fair comparison of techniques.</a:t>
          </a:r>
          <a:endParaRPr lang="en-IN" sz="1500" kern="1200"/>
        </a:p>
      </dsp:txBody>
      <dsp:txXfrm>
        <a:off x="38874" y="959563"/>
        <a:ext cx="4494252" cy="718583"/>
      </dsp:txXfrm>
    </dsp:sp>
    <dsp:sp modelId="{A6D185CF-5A9F-4B10-8FBA-9FD113477A25}">
      <dsp:nvSpPr>
        <dsp:cNvPr id="0" name=""/>
        <dsp:cNvSpPr/>
      </dsp:nvSpPr>
      <dsp:spPr>
        <a:xfrm>
          <a:off x="0" y="1760220"/>
          <a:ext cx="4572000" cy="796331"/>
        </a:xfrm>
        <a:prstGeom prst="roundRect">
          <a:avLst/>
        </a:prstGeom>
        <a:gradFill rotWithShape="0">
          <a:gsLst>
            <a:gs pos="0">
              <a:schemeClr val="accent2">
                <a:hueOff val="-3039379"/>
                <a:satOff val="-13965"/>
                <a:lumOff val="23336"/>
                <a:alphaOff val="0"/>
                <a:tint val="100000"/>
                <a:shade val="100000"/>
                <a:satMod val="130000"/>
              </a:schemeClr>
            </a:gs>
            <a:gs pos="100000">
              <a:schemeClr val="accent2">
                <a:hueOff val="-3039379"/>
                <a:satOff val="-13965"/>
                <a:lumOff val="2333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0" i="0" kern="1200" smtClean="0"/>
            <a:t>Attracts hundreds of global participants yearly, accelerating advances in diagnostics and personalized care.</a:t>
          </a:r>
          <a:endParaRPr lang="en-IN" sz="1500" kern="1200"/>
        </a:p>
      </dsp:txBody>
      <dsp:txXfrm>
        <a:off x="38874" y="1799094"/>
        <a:ext cx="4494252" cy="7185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378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594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257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665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371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541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296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945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12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718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801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72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95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97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5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307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8"/>
        <p:cNvGrpSpPr/>
        <p:nvPr/>
      </p:nvGrpSpPr>
      <p:grpSpPr>
        <a:xfrm>
          <a:off x="0" y="0"/>
          <a:ext cx="0" cy="0"/>
          <a:chOff x="0" y="0"/>
          <a:chExt cx="0" cy="0"/>
        </a:xfrm>
      </p:grpSpPr>
      <p:sp>
        <p:nvSpPr>
          <p:cNvPr id="179" name="Google Shape;179;p16"/>
          <p:cNvSpPr/>
          <p:nvPr/>
        </p:nvSpPr>
        <p:spPr>
          <a:xfrm rot="4372063" flipH="1">
            <a:off x="-3257636" y="1228893"/>
            <a:ext cx="6095914" cy="349134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5400000">
            <a:off x="6668857" y="3202942"/>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6"/>
          <p:cNvGrpSpPr/>
          <p:nvPr/>
        </p:nvGrpSpPr>
        <p:grpSpPr>
          <a:xfrm>
            <a:off x="8496523" y="2763543"/>
            <a:ext cx="660023" cy="2167591"/>
            <a:chOff x="8457298" y="2910118"/>
            <a:chExt cx="660023" cy="2167591"/>
          </a:xfrm>
        </p:grpSpPr>
        <p:sp>
          <p:nvSpPr>
            <p:cNvPr id="182" name="Google Shape;182;p16"/>
            <p:cNvSpPr/>
            <p:nvPr/>
          </p:nvSpPr>
          <p:spPr>
            <a:xfrm>
              <a:off x="8457298" y="40525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505186" y="4750665"/>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6"/>
          <p:cNvGrpSpPr/>
          <p:nvPr/>
        </p:nvGrpSpPr>
        <p:grpSpPr>
          <a:xfrm rot="-10548838">
            <a:off x="-121196" y="1001518"/>
            <a:ext cx="682748" cy="1547387"/>
            <a:chOff x="-33427" y="3476090"/>
            <a:chExt cx="682702" cy="1547282"/>
          </a:xfrm>
        </p:grpSpPr>
        <p:sp>
          <p:nvSpPr>
            <p:cNvPr id="187" name="Google Shape;187;p16"/>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16"/>
          <p:cNvSpPr txBox="1">
            <a:spLocks noGrp="1"/>
          </p:cNvSpPr>
          <p:nvPr>
            <p:ph type="subTitle" idx="1"/>
          </p:nvPr>
        </p:nvSpPr>
        <p:spPr>
          <a:xfrm>
            <a:off x="3815975" y="124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2" name="Google Shape;192;p16"/>
          <p:cNvSpPr txBox="1">
            <a:spLocks noGrp="1"/>
          </p:cNvSpPr>
          <p:nvPr>
            <p:ph type="subTitle" idx="2"/>
          </p:nvPr>
        </p:nvSpPr>
        <p:spPr>
          <a:xfrm>
            <a:off x="3815984" y="2135039"/>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3" name="Google Shape;193;p16"/>
          <p:cNvSpPr txBox="1">
            <a:spLocks noGrp="1"/>
          </p:cNvSpPr>
          <p:nvPr>
            <p:ph type="subTitle" idx="3"/>
          </p:nvPr>
        </p:nvSpPr>
        <p:spPr>
          <a:xfrm>
            <a:off x="3815984" y="3028372"/>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4" name="Google Shape;194;p16"/>
          <p:cNvSpPr txBox="1">
            <a:spLocks noGrp="1"/>
          </p:cNvSpPr>
          <p:nvPr>
            <p:ph type="subTitle" idx="4"/>
          </p:nvPr>
        </p:nvSpPr>
        <p:spPr>
          <a:xfrm>
            <a:off x="3815984" y="392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5" name="Google Shape;195;p16"/>
          <p:cNvSpPr txBox="1">
            <a:spLocks noGrp="1"/>
          </p:cNvSpPr>
          <p:nvPr>
            <p:ph type="subTitle" idx="5"/>
          </p:nvPr>
        </p:nvSpPr>
        <p:spPr>
          <a:xfrm>
            <a:off x="1697075" y="124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6" name="Google Shape;196;p16"/>
          <p:cNvSpPr txBox="1">
            <a:spLocks noGrp="1"/>
          </p:cNvSpPr>
          <p:nvPr>
            <p:ph type="subTitle" idx="6"/>
          </p:nvPr>
        </p:nvSpPr>
        <p:spPr>
          <a:xfrm>
            <a:off x="1697075" y="2135039"/>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7" name="Google Shape;197;p16"/>
          <p:cNvSpPr txBox="1">
            <a:spLocks noGrp="1"/>
          </p:cNvSpPr>
          <p:nvPr>
            <p:ph type="subTitle" idx="7"/>
          </p:nvPr>
        </p:nvSpPr>
        <p:spPr>
          <a:xfrm>
            <a:off x="1697075" y="3028372"/>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8" name="Google Shape;198;p16"/>
          <p:cNvSpPr txBox="1">
            <a:spLocks noGrp="1"/>
          </p:cNvSpPr>
          <p:nvPr>
            <p:ph type="subTitle" idx="8"/>
          </p:nvPr>
        </p:nvSpPr>
        <p:spPr>
          <a:xfrm>
            <a:off x="1697075" y="392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847382" y="2075875"/>
            <a:ext cx="58426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638834" y="-220904"/>
            <a:ext cx="2625339" cy="178551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7542636" y="81040"/>
            <a:ext cx="1521562" cy="1069823"/>
            <a:chOff x="7542636" y="81040"/>
            <a:chExt cx="1521562" cy="1069823"/>
          </a:xfrm>
        </p:grpSpPr>
        <p:sp>
          <p:nvSpPr>
            <p:cNvPr id="18" name="Google Shape;18;p3"/>
            <p:cNvSpPr/>
            <p:nvPr/>
          </p:nvSpPr>
          <p:spPr>
            <a:xfrm>
              <a:off x="8132548" y="810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186" y="7529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542636" y="13924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048505" y="6820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084000" y="1609750"/>
            <a:ext cx="1789200" cy="108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6"/>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53078" y="3519092"/>
            <a:ext cx="666922" cy="1553796"/>
            <a:chOff x="53078" y="3519092"/>
            <a:chExt cx="666922" cy="1553796"/>
          </a:xfrm>
        </p:grpSpPr>
        <p:sp>
          <p:nvSpPr>
            <p:cNvPr id="62" name="Google Shape;62;p6"/>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6"/>
          <p:cNvGrpSpPr/>
          <p:nvPr/>
        </p:nvGrpSpPr>
        <p:grpSpPr>
          <a:xfrm>
            <a:off x="7618822" y="111365"/>
            <a:ext cx="1576005" cy="1123414"/>
            <a:chOff x="7618822" y="111365"/>
            <a:chExt cx="1576005" cy="1123414"/>
          </a:xfrm>
        </p:grpSpPr>
        <p:sp>
          <p:nvSpPr>
            <p:cNvPr id="66" name="Google Shape;66;p6"/>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8030823" y="254364"/>
            <a:ext cx="1324311" cy="1655928"/>
            <a:chOff x="8030823" y="254364"/>
            <a:chExt cx="1324311" cy="1655928"/>
          </a:xfrm>
        </p:grpSpPr>
        <p:sp>
          <p:nvSpPr>
            <p:cNvPr id="112" name="Google Shape;112;p11"/>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37271" y="2581792"/>
            <a:ext cx="1510384" cy="2479841"/>
            <a:chOff x="-137271" y="2581792"/>
            <a:chExt cx="1510384" cy="2479841"/>
          </a:xfrm>
        </p:grpSpPr>
        <p:sp>
          <p:nvSpPr>
            <p:cNvPr id="116" name="Google Shape;116;p11"/>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1"/>
          <p:cNvSpPr txBox="1">
            <a:spLocks noGrp="1"/>
          </p:cNvSpPr>
          <p:nvPr>
            <p:ph type="title" hasCustomPrompt="1"/>
          </p:nvPr>
        </p:nvSpPr>
        <p:spPr>
          <a:xfrm>
            <a:off x="1373900" y="2994097"/>
            <a:ext cx="6396600" cy="97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3180375" y="3972588"/>
            <a:ext cx="2783700" cy="6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 id="2147483659" r:id="rId9"/>
    <p:sldLayoutId id="2147483662" r:id="rId10"/>
    <p:sldLayoutId id="2147483668"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28"/>
          <p:cNvGrpSpPr/>
          <p:nvPr/>
        </p:nvGrpSpPr>
        <p:grpSpPr>
          <a:xfrm>
            <a:off x="4996653" y="-305023"/>
            <a:ext cx="4646311" cy="5754710"/>
            <a:chOff x="4996653" y="-305023"/>
            <a:chExt cx="4646311" cy="5754710"/>
          </a:xfrm>
        </p:grpSpPr>
        <p:grpSp>
          <p:nvGrpSpPr>
            <p:cNvPr id="317" name="Google Shape;317;p28"/>
            <p:cNvGrpSpPr/>
            <p:nvPr/>
          </p:nvGrpSpPr>
          <p:grpSpPr>
            <a:xfrm>
              <a:off x="4996653" y="-305023"/>
              <a:ext cx="4646311" cy="5754710"/>
              <a:chOff x="4538025" y="-782873"/>
              <a:chExt cx="5023039" cy="6221308"/>
            </a:xfrm>
          </p:grpSpPr>
          <p:grpSp>
            <p:nvGrpSpPr>
              <p:cNvPr id="318" name="Google Shape;318;p28"/>
              <p:cNvGrpSpPr/>
              <p:nvPr/>
            </p:nvGrpSpPr>
            <p:grpSpPr>
              <a:xfrm>
                <a:off x="4538025" y="182501"/>
                <a:ext cx="4013995" cy="5255934"/>
                <a:chOff x="4814250" y="182501"/>
                <a:chExt cx="4013995" cy="5255934"/>
              </a:xfrm>
            </p:grpSpPr>
            <p:grpSp>
              <p:nvGrpSpPr>
                <p:cNvPr id="319" name="Google Shape;319;p28"/>
                <p:cNvGrpSpPr/>
                <p:nvPr/>
              </p:nvGrpSpPr>
              <p:grpSpPr>
                <a:xfrm>
                  <a:off x="5653380" y="891630"/>
                  <a:ext cx="3084513" cy="4546804"/>
                  <a:chOff x="2578080" y="1561820"/>
                  <a:chExt cx="1345832" cy="1983858"/>
                </a:xfrm>
              </p:grpSpPr>
              <p:sp>
                <p:nvSpPr>
                  <p:cNvPr id="320" name="Google Shape;320;p28"/>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2587210" y="1561820"/>
                    <a:ext cx="912848" cy="926858"/>
                    <a:chOff x="2750971" y="1431167"/>
                    <a:chExt cx="602778" cy="612030"/>
                  </a:xfrm>
                </p:grpSpPr>
                <p:sp>
                  <p:nvSpPr>
                    <p:cNvPr id="323" name="Google Shape;323;p28"/>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8"/>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8"/>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rot="-2979843" flipH="1">
                <a:off x="7139016" y="358"/>
                <a:ext cx="2497851" cy="956975"/>
                <a:chOff x="300338" y="2024677"/>
                <a:chExt cx="2497728" cy="956928"/>
              </a:xfrm>
            </p:grpSpPr>
            <p:sp>
              <p:nvSpPr>
                <p:cNvPr id="357" name="Google Shape;357;p28"/>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28"/>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8"/>
          <p:cNvSpPr txBox="1">
            <a:spLocks noGrp="1"/>
          </p:cNvSpPr>
          <p:nvPr>
            <p:ph type="ctrTitle"/>
          </p:nvPr>
        </p:nvSpPr>
        <p:spPr>
          <a:xfrm>
            <a:off x="365085" y="44721"/>
            <a:ext cx="5399042" cy="27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solidFill>
                  <a:schemeClr val="dk2"/>
                </a:solidFill>
              </a:rPr>
              <a:t/>
            </a:r>
            <a:br>
              <a:rPr lang="en" sz="2400" dirty="0" smtClean="0">
                <a:solidFill>
                  <a:schemeClr val="dk2"/>
                </a:solidFill>
              </a:rPr>
            </a:br>
            <a:r>
              <a:rPr lang="en" sz="2800" dirty="0" smtClean="0">
                <a:solidFill>
                  <a:srgbClr val="FFC000"/>
                </a:solidFill>
              </a:rPr>
              <a:t>Project Title:</a:t>
            </a:r>
            <a:r>
              <a:rPr lang="en" sz="2400" dirty="0">
                <a:solidFill>
                  <a:schemeClr val="dk2"/>
                </a:solidFill>
              </a:rPr>
              <a:t/>
            </a:r>
            <a:br>
              <a:rPr lang="en" sz="2400" dirty="0">
                <a:solidFill>
                  <a:schemeClr val="dk2"/>
                </a:solidFill>
              </a:rPr>
            </a:br>
            <a:r>
              <a:rPr lang="en" sz="2400" dirty="0" smtClean="0">
                <a:solidFill>
                  <a:schemeClr val="dk2"/>
                </a:solidFill>
              </a:rPr>
              <a:t>Brain Tumor Detection using CNN</a:t>
            </a:r>
            <a:endParaRPr sz="2400" dirty="0"/>
          </a:p>
        </p:txBody>
      </p:sp>
      <p:sp>
        <p:nvSpPr>
          <p:cNvPr id="3" name="TextBox 2"/>
          <p:cNvSpPr txBox="1"/>
          <p:nvPr/>
        </p:nvSpPr>
        <p:spPr>
          <a:xfrm flipH="1">
            <a:off x="365085" y="2805321"/>
            <a:ext cx="2704738" cy="1169551"/>
          </a:xfrm>
          <a:prstGeom prst="rect">
            <a:avLst/>
          </a:prstGeom>
          <a:noFill/>
        </p:spPr>
        <p:txBody>
          <a:bodyPr wrap="square" rtlCol="0">
            <a:spAutoFit/>
          </a:bodyPr>
          <a:lstStyle/>
          <a:p>
            <a:r>
              <a:rPr lang="en-US" dirty="0" smtClean="0">
                <a:solidFill>
                  <a:srgbClr val="FFFF00"/>
                </a:solidFill>
                <a:latin typeface="Trispace" panose="020B0604020202020204" charset="0"/>
              </a:rPr>
              <a:t>Project Guide</a:t>
            </a:r>
          </a:p>
          <a:p>
            <a:r>
              <a:rPr lang="en-US" dirty="0" smtClean="0">
                <a:solidFill>
                  <a:schemeClr val="tx1"/>
                </a:solidFill>
                <a:latin typeface="Trispace" panose="020B0604020202020204" charset="0"/>
              </a:rPr>
              <a:t>Mr. K. Ananda Kumar</a:t>
            </a:r>
          </a:p>
          <a:p>
            <a:r>
              <a:rPr lang="en-US" dirty="0">
                <a:solidFill>
                  <a:schemeClr val="tx1"/>
                </a:solidFill>
                <a:latin typeface="Trispace" panose="020B0604020202020204" charset="0"/>
              </a:rPr>
              <a:t>M.tech , AMIE(CSE)</a:t>
            </a:r>
            <a:endParaRPr lang="en-US" dirty="0" smtClean="0">
              <a:solidFill>
                <a:schemeClr val="tx1"/>
              </a:solidFill>
              <a:latin typeface="Trispace" panose="020B0604020202020204" charset="0"/>
            </a:endParaRPr>
          </a:p>
          <a:p>
            <a:r>
              <a:rPr lang="en-US" dirty="0" smtClean="0">
                <a:solidFill>
                  <a:schemeClr val="tx1"/>
                </a:solidFill>
                <a:latin typeface="Trispace" panose="020B0604020202020204" charset="0"/>
              </a:rPr>
              <a:t>Associate Professor</a:t>
            </a:r>
          </a:p>
          <a:p>
            <a:r>
              <a:rPr lang="en-US" dirty="0" smtClean="0">
                <a:solidFill>
                  <a:schemeClr val="tx1"/>
                </a:solidFill>
                <a:latin typeface="Trispace" panose="020B0604020202020204" charset="0"/>
              </a:rPr>
              <a:t>CSE-AI &amp; ML</a:t>
            </a:r>
            <a:endParaRPr lang="en-IN" dirty="0">
              <a:solidFill>
                <a:schemeClr val="tx1"/>
              </a:solidFill>
              <a:latin typeface="Trispace" panose="020B0604020202020204" charset="0"/>
            </a:endParaRPr>
          </a:p>
        </p:txBody>
      </p:sp>
      <p:sp>
        <p:nvSpPr>
          <p:cNvPr id="4" name="TextBox 3"/>
          <p:cNvSpPr txBox="1"/>
          <p:nvPr/>
        </p:nvSpPr>
        <p:spPr>
          <a:xfrm>
            <a:off x="365085" y="4017351"/>
            <a:ext cx="3060286" cy="954107"/>
          </a:xfrm>
          <a:prstGeom prst="rect">
            <a:avLst/>
          </a:prstGeom>
          <a:noFill/>
        </p:spPr>
        <p:txBody>
          <a:bodyPr wrap="square" rtlCol="0">
            <a:spAutoFit/>
          </a:bodyPr>
          <a:lstStyle/>
          <a:p>
            <a:r>
              <a:rPr lang="en-US" dirty="0" smtClean="0">
                <a:solidFill>
                  <a:srgbClr val="FFFF00"/>
                </a:solidFill>
                <a:latin typeface="Trispace" panose="020B0604020202020204" charset="0"/>
              </a:rPr>
              <a:t>Head of the Department</a:t>
            </a:r>
          </a:p>
          <a:p>
            <a:r>
              <a:rPr lang="en-US" dirty="0" smtClean="0">
                <a:solidFill>
                  <a:schemeClr val="tx1"/>
                </a:solidFill>
                <a:latin typeface="Trispace" panose="020B0604020202020204" charset="0"/>
              </a:rPr>
              <a:t>Dr. B. Kiran Kumar .Ph.D.</a:t>
            </a:r>
          </a:p>
          <a:p>
            <a:r>
              <a:rPr lang="en-US" dirty="0">
                <a:solidFill>
                  <a:schemeClr val="tx1"/>
                </a:solidFill>
                <a:latin typeface="Trispace" panose="020B0604020202020204" charset="0"/>
              </a:rPr>
              <a:t>Professor &amp; </a:t>
            </a:r>
            <a:r>
              <a:rPr lang="en-US" dirty="0" smtClean="0">
                <a:solidFill>
                  <a:schemeClr val="tx1"/>
                </a:solidFill>
                <a:latin typeface="Trispace" panose="020B0604020202020204" charset="0"/>
              </a:rPr>
              <a:t>HOD</a:t>
            </a:r>
          </a:p>
          <a:p>
            <a:r>
              <a:rPr lang="en-US" dirty="0" smtClean="0">
                <a:solidFill>
                  <a:schemeClr val="tx1"/>
                </a:solidFill>
                <a:latin typeface="Trispace" panose="020B0604020202020204" charset="0"/>
              </a:rPr>
              <a:t>CSE- AIML &amp; IoT</a:t>
            </a:r>
            <a:endParaRPr lang="en-IN" dirty="0">
              <a:solidFill>
                <a:schemeClr val="tx1"/>
              </a:solidFill>
              <a:latin typeface="Trispace"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 name="Rectangle 2"/>
          <p:cNvSpPr/>
          <p:nvPr/>
        </p:nvSpPr>
        <p:spPr>
          <a:xfrm>
            <a:off x="2213429" y="193325"/>
            <a:ext cx="4572000" cy="523220"/>
          </a:xfrm>
          <a:prstGeom prst="rect">
            <a:avLst/>
          </a:prstGeom>
        </p:spPr>
        <p:txBody>
          <a:bodyPr>
            <a:spAutoFit/>
          </a:bodyPr>
          <a:lstStyle/>
          <a:p>
            <a:r>
              <a:rPr lang="en" sz="2800" dirty="0">
                <a:solidFill>
                  <a:schemeClr val="tx1"/>
                </a:solidFill>
                <a:latin typeface="Trispace"/>
                <a:sym typeface="Trispace"/>
              </a:rPr>
              <a:t>Data </a:t>
            </a:r>
            <a:r>
              <a:rPr lang="en" sz="2800" dirty="0" smtClean="0">
                <a:solidFill>
                  <a:schemeClr val="tx1"/>
                </a:solidFill>
                <a:latin typeface="Trispace"/>
                <a:sym typeface="Trispace"/>
              </a:rPr>
              <a:t>Segmentation</a:t>
            </a:r>
            <a:endParaRPr lang="en-IN" dirty="0">
              <a:solidFill>
                <a:schemeClr val="tx1"/>
              </a:solidFill>
            </a:endParaRPr>
          </a:p>
        </p:txBody>
      </p:sp>
      <p:sp>
        <p:nvSpPr>
          <p:cNvPr id="4" name="Rectangle 3"/>
          <p:cNvSpPr/>
          <p:nvPr/>
        </p:nvSpPr>
        <p:spPr>
          <a:xfrm>
            <a:off x="2764972" y="1046951"/>
            <a:ext cx="5994400" cy="1384995"/>
          </a:xfrm>
          <a:prstGeom prst="rect">
            <a:avLst/>
          </a:prstGeom>
        </p:spPr>
        <p:txBody>
          <a:bodyPr wrap="square">
            <a:spAutoFit/>
          </a:bodyPr>
          <a:lstStyle/>
          <a:p>
            <a:pPr algn="just"/>
            <a:r>
              <a:rPr lang="en-US" dirty="0" smtClean="0">
                <a:solidFill>
                  <a:srgbClr val="ECECEC"/>
                </a:solidFill>
                <a:latin typeface="Söhne"/>
              </a:rPr>
              <a:t>Data segmentation is the process of partitioning medical imaging data, such as MRI or CT scans of the brain, into meaningful segments or regions. In brain tumor detection, segmentation involves identifying and delineating tumors or regions of interest from surrounding tissues.</a:t>
            </a:r>
          </a:p>
          <a:p>
            <a:pPr algn="just"/>
            <a:r>
              <a:rPr lang="en-US" dirty="0" smtClean="0"/>
              <a:t/>
            </a:r>
            <a:br>
              <a:rPr lang="en-US" dirty="0" smtClean="0"/>
            </a:br>
            <a:endParaRPr lang="en-IN" dirty="0"/>
          </a:p>
        </p:txBody>
      </p:sp>
      <p:sp>
        <p:nvSpPr>
          <p:cNvPr id="6" name="Rectangle 5"/>
          <p:cNvSpPr/>
          <p:nvPr/>
        </p:nvSpPr>
        <p:spPr>
          <a:xfrm>
            <a:off x="2764972" y="2110347"/>
            <a:ext cx="5994400" cy="954107"/>
          </a:xfrm>
          <a:prstGeom prst="rect">
            <a:avLst/>
          </a:prstGeom>
        </p:spPr>
        <p:txBody>
          <a:bodyPr wrap="square">
            <a:spAutoFit/>
          </a:bodyPr>
          <a:lstStyle/>
          <a:p>
            <a:pPr algn="just"/>
            <a:r>
              <a:rPr lang="en-US" dirty="0">
                <a:solidFill>
                  <a:srgbClr val="ECECEC"/>
                </a:solidFill>
                <a:latin typeface="Söhne"/>
              </a:rPr>
              <a:t>Accurate segmentation plays a pivotal role in diagnosis, treatment planning, and monitoring of brain tumors. It provides crucial spatial information about tumor location, size, and shape, aiding clinicians in making informed decisions about patient care.</a:t>
            </a:r>
            <a:endParaRPr lang="en-IN" dirty="0"/>
          </a:p>
        </p:txBody>
      </p:sp>
      <p:sp>
        <p:nvSpPr>
          <p:cNvPr id="11" name="Rectangle 10"/>
          <p:cNvSpPr/>
          <p:nvPr/>
        </p:nvSpPr>
        <p:spPr>
          <a:xfrm>
            <a:off x="2764972" y="3121359"/>
            <a:ext cx="5994400" cy="1169551"/>
          </a:xfrm>
          <a:prstGeom prst="rect">
            <a:avLst/>
          </a:prstGeom>
        </p:spPr>
        <p:txBody>
          <a:bodyPr wrap="square">
            <a:spAutoFit/>
          </a:bodyPr>
          <a:lstStyle/>
          <a:p>
            <a:pPr algn="just"/>
            <a:r>
              <a:rPr lang="en-US" dirty="0">
                <a:solidFill>
                  <a:srgbClr val="ECECEC"/>
                </a:solidFill>
                <a:latin typeface="Söhne"/>
              </a:rPr>
              <a:t>Traditional segmentation methods, such as thresholding and region growing, have been supplemented by advanced approaches like deep learning-based segmentation using convolutional neural networks (CNNs). These methods offer improved accuracy and robustness in segmenting brain tumors from complex medical imaging data.</a:t>
            </a:r>
            <a:endParaRPr lang="en-IN" dirty="0"/>
          </a:p>
        </p:txBody>
      </p:sp>
      <p:pic>
        <p:nvPicPr>
          <p:cNvPr id="12" name="Picture 11"/>
          <p:cNvPicPr>
            <a:picLocks noChangeAspect="1"/>
          </p:cNvPicPr>
          <p:nvPr/>
        </p:nvPicPr>
        <p:blipFill>
          <a:blip r:embed="rId3"/>
          <a:stretch>
            <a:fillRect/>
          </a:stretch>
        </p:blipFill>
        <p:spPr>
          <a:xfrm>
            <a:off x="330255" y="1046951"/>
            <a:ext cx="2256861" cy="3176706"/>
          </a:xfrm>
          <a:prstGeom prst="rect">
            <a:avLst/>
          </a:prstGeom>
        </p:spPr>
      </p:pic>
    </p:spTree>
    <p:extLst>
      <p:ext uri="{BB962C8B-B14F-4D97-AF65-F5344CB8AC3E}">
        <p14:creationId xmlns:p14="http://schemas.microsoft.com/office/powerpoint/2010/main" val="2724304130"/>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 name="Rectangle 2"/>
          <p:cNvSpPr/>
          <p:nvPr/>
        </p:nvSpPr>
        <p:spPr>
          <a:xfrm>
            <a:off x="2213428" y="193325"/>
            <a:ext cx="5138057" cy="523220"/>
          </a:xfrm>
          <a:prstGeom prst="rect">
            <a:avLst/>
          </a:prstGeom>
        </p:spPr>
        <p:txBody>
          <a:bodyPr wrap="square">
            <a:spAutoFit/>
          </a:bodyPr>
          <a:lstStyle/>
          <a:p>
            <a:r>
              <a:rPr lang="en" sz="2800" dirty="0" smtClean="0">
                <a:solidFill>
                  <a:schemeClr val="tx1"/>
                </a:solidFill>
                <a:latin typeface="Trispace"/>
                <a:sym typeface="Trispace"/>
              </a:rPr>
              <a:t>Segmentation Channels</a:t>
            </a:r>
            <a:endParaRPr lang="en-IN" dirty="0">
              <a:solidFill>
                <a:schemeClr val="tx1"/>
              </a:solidFill>
            </a:endParaRPr>
          </a:p>
        </p:txBody>
      </p:sp>
      <p:pic>
        <p:nvPicPr>
          <p:cNvPr id="2" name="Picture 1"/>
          <p:cNvPicPr>
            <a:picLocks noChangeAspect="1"/>
          </p:cNvPicPr>
          <p:nvPr/>
        </p:nvPicPr>
        <p:blipFill>
          <a:blip r:embed="rId3"/>
          <a:stretch>
            <a:fillRect/>
          </a:stretch>
        </p:blipFill>
        <p:spPr>
          <a:xfrm>
            <a:off x="1582057" y="819275"/>
            <a:ext cx="5341256" cy="3906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97301223"/>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 name="Rectangle 2"/>
          <p:cNvSpPr/>
          <p:nvPr/>
        </p:nvSpPr>
        <p:spPr>
          <a:xfrm>
            <a:off x="1661886" y="193325"/>
            <a:ext cx="5958114" cy="523220"/>
          </a:xfrm>
          <a:prstGeom prst="rect">
            <a:avLst/>
          </a:prstGeom>
        </p:spPr>
        <p:txBody>
          <a:bodyPr wrap="square">
            <a:spAutoFit/>
          </a:bodyPr>
          <a:lstStyle/>
          <a:p>
            <a:r>
              <a:rPr lang="en" sz="2800" dirty="0" smtClean="0">
                <a:solidFill>
                  <a:schemeClr val="tx1"/>
                </a:solidFill>
                <a:latin typeface="Trispace"/>
                <a:sym typeface="Trispace"/>
              </a:rPr>
              <a:t>Segmentation Architecture</a:t>
            </a:r>
            <a:endParaRPr lang="en-IN" dirty="0">
              <a:solidFill>
                <a:schemeClr val="tx1"/>
              </a:solidFill>
            </a:endParaRPr>
          </a:p>
        </p:txBody>
      </p:sp>
      <p:pic>
        <p:nvPicPr>
          <p:cNvPr id="6146" name="Picture 2" descr="U-Net Architecture Explained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42" y="1082222"/>
            <a:ext cx="6917871" cy="345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44410"/>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2310984" y="3468706"/>
            <a:ext cx="7475542" cy="841800"/>
          </a:xfrm>
          <a:prstGeom prst="rect">
            <a:avLst/>
          </a:prstGeom>
        </p:spPr>
        <p:txBody>
          <a:bodyPr spcFirstLastPara="1" wrap="square" lIns="91425" tIns="91425" rIns="91425" bIns="91425" anchor="ctr" anchorCtr="0">
            <a:noAutofit/>
          </a:bodyPr>
          <a:lstStyle/>
          <a:p>
            <a:pPr lvl="0"/>
            <a:r>
              <a:rPr lang="en-US" sz="2800" dirty="0"/>
              <a:t>Data </a:t>
            </a:r>
            <a:r>
              <a:rPr lang="en-US" sz="2800" dirty="0" smtClean="0"/>
              <a:t>Classification </a:t>
            </a:r>
            <a:endParaRPr sz="2800"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08187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 name="Rectangle 2"/>
          <p:cNvSpPr/>
          <p:nvPr/>
        </p:nvSpPr>
        <p:spPr>
          <a:xfrm>
            <a:off x="2213429" y="193325"/>
            <a:ext cx="4572000" cy="523220"/>
          </a:xfrm>
          <a:prstGeom prst="rect">
            <a:avLst/>
          </a:prstGeom>
        </p:spPr>
        <p:txBody>
          <a:bodyPr>
            <a:spAutoFit/>
          </a:bodyPr>
          <a:lstStyle/>
          <a:p>
            <a:r>
              <a:rPr lang="en" sz="2800" dirty="0">
                <a:solidFill>
                  <a:schemeClr val="tx1"/>
                </a:solidFill>
                <a:latin typeface="Trispace"/>
                <a:sym typeface="Trispace"/>
              </a:rPr>
              <a:t>Data </a:t>
            </a:r>
            <a:r>
              <a:rPr lang="en" sz="2800" dirty="0" smtClean="0">
                <a:solidFill>
                  <a:schemeClr val="tx1"/>
                </a:solidFill>
                <a:latin typeface="Trispace"/>
                <a:sym typeface="Trispace"/>
              </a:rPr>
              <a:t>Classification</a:t>
            </a:r>
            <a:endParaRPr lang="en-IN" dirty="0">
              <a:solidFill>
                <a:schemeClr val="tx1"/>
              </a:solidFill>
            </a:endParaRPr>
          </a:p>
        </p:txBody>
      </p:sp>
      <p:sp>
        <p:nvSpPr>
          <p:cNvPr id="4" name="Rectangle 3"/>
          <p:cNvSpPr/>
          <p:nvPr/>
        </p:nvSpPr>
        <p:spPr>
          <a:xfrm>
            <a:off x="2764972" y="940796"/>
            <a:ext cx="5994400" cy="1169551"/>
          </a:xfrm>
          <a:prstGeom prst="rect">
            <a:avLst/>
          </a:prstGeom>
        </p:spPr>
        <p:txBody>
          <a:bodyPr wrap="square">
            <a:spAutoFit/>
          </a:bodyPr>
          <a:lstStyle/>
          <a:p>
            <a:pPr algn="just"/>
            <a:r>
              <a:rPr lang="en-US" dirty="0">
                <a:solidFill>
                  <a:srgbClr val="ECECEC"/>
                </a:solidFill>
                <a:latin typeface="Söhne"/>
              </a:rPr>
              <a:t>Data classification is the process of categorizing data into distinct groups or classes based on specific criteria or attributes. The primary objective of data classification is to organize and label data according to its characteristics, making it easier to manage, analyze, and utilize for various purposes. </a:t>
            </a:r>
            <a:endParaRPr lang="en-IN" dirty="0"/>
          </a:p>
        </p:txBody>
      </p:sp>
      <p:sp>
        <p:nvSpPr>
          <p:cNvPr id="6" name="Rectangle 5"/>
          <p:cNvSpPr/>
          <p:nvPr/>
        </p:nvSpPr>
        <p:spPr>
          <a:xfrm>
            <a:off x="2764972" y="2110347"/>
            <a:ext cx="5994400" cy="738664"/>
          </a:xfrm>
          <a:prstGeom prst="rect">
            <a:avLst/>
          </a:prstGeom>
        </p:spPr>
        <p:txBody>
          <a:bodyPr wrap="square">
            <a:spAutoFit/>
          </a:bodyPr>
          <a:lstStyle/>
          <a:p>
            <a:pPr algn="just"/>
            <a:r>
              <a:rPr lang="en-US" dirty="0">
                <a:solidFill>
                  <a:srgbClr val="ECECEC"/>
                </a:solidFill>
                <a:latin typeface="Söhne"/>
              </a:rPr>
              <a:t>Classification involves assigning predefined labels or categories to data instances, enabling automated decision-making, pattern recognition, and information retrieval.</a:t>
            </a:r>
            <a:endParaRPr lang="en-IN" dirty="0"/>
          </a:p>
        </p:txBody>
      </p:sp>
      <p:sp>
        <p:nvSpPr>
          <p:cNvPr id="11" name="Rectangle 10"/>
          <p:cNvSpPr/>
          <p:nvPr/>
        </p:nvSpPr>
        <p:spPr>
          <a:xfrm>
            <a:off x="2764972" y="3005244"/>
            <a:ext cx="5994400" cy="954107"/>
          </a:xfrm>
          <a:prstGeom prst="rect">
            <a:avLst/>
          </a:prstGeom>
        </p:spPr>
        <p:txBody>
          <a:bodyPr wrap="square">
            <a:spAutoFit/>
          </a:bodyPr>
          <a:lstStyle/>
          <a:p>
            <a:pPr algn="just"/>
            <a:r>
              <a:rPr lang="en-US" dirty="0">
                <a:solidFill>
                  <a:srgbClr val="ECECEC"/>
                </a:solidFill>
                <a:latin typeface="Söhne"/>
              </a:rPr>
              <a:t>This process is fundamental in various domains, including machine learning, data mining, information retrieval, and database management, where data classification facilitates tasks such as predictive modeling, pattern recognition, and knowledge discovery.</a:t>
            </a:r>
            <a:endParaRPr lang="en-IN" dirty="0"/>
          </a:p>
        </p:txBody>
      </p:sp>
      <p:pic>
        <p:nvPicPr>
          <p:cNvPr id="8194" name="Picture 2" descr="What Is Data Classification? Everything You Need To Know +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8" y="1016825"/>
            <a:ext cx="2479235" cy="294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625248"/>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 name="Rectangle 2"/>
          <p:cNvSpPr/>
          <p:nvPr/>
        </p:nvSpPr>
        <p:spPr>
          <a:xfrm>
            <a:off x="2213429" y="193325"/>
            <a:ext cx="4572000" cy="523220"/>
          </a:xfrm>
          <a:prstGeom prst="rect">
            <a:avLst/>
          </a:prstGeom>
        </p:spPr>
        <p:txBody>
          <a:bodyPr>
            <a:spAutoFit/>
          </a:bodyPr>
          <a:lstStyle/>
          <a:p>
            <a:pPr algn="ctr"/>
            <a:r>
              <a:rPr lang="en" sz="2800" dirty="0" smtClean="0">
                <a:solidFill>
                  <a:schemeClr val="tx1"/>
                </a:solidFill>
                <a:latin typeface="Trispace"/>
                <a:sym typeface="Trispace"/>
              </a:rPr>
              <a:t>Types of Tumors</a:t>
            </a:r>
            <a:endParaRPr lang="en-IN" dirty="0">
              <a:solidFill>
                <a:schemeClr val="tx1"/>
              </a:solidFill>
            </a:endParaRPr>
          </a:p>
        </p:txBody>
      </p:sp>
      <p:pic>
        <p:nvPicPr>
          <p:cNvPr id="9222" name="Picture 6" descr="Three brain tumor types. (A) glioma, (B) pituitary, (C) meningioma with...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604" y="933255"/>
            <a:ext cx="4441825" cy="3684102"/>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77167"/>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 name="Rectangle 2"/>
          <p:cNvSpPr/>
          <p:nvPr/>
        </p:nvSpPr>
        <p:spPr>
          <a:xfrm>
            <a:off x="1248229" y="287668"/>
            <a:ext cx="6371772" cy="523220"/>
          </a:xfrm>
          <a:prstGeom prst="rect">
            <a:avLst/>
          </a:prstGeom>
        </p:spPr>
        <p:txBody>
          <a:bodyPr wrap="square">
            <a:spAutoFit/>
          </a:bodyPr>
          <a:lstStyle/>
          <a:p>
            <a:pPr algn="ctr"/>
            <a:r>
              <a:rPr lang="en" sz="2800" dirty="0" smtClean="0">
                <a:solidFill>
                  <a:schemeClr val="tx1"/>
                </a:solidFill>
                <a:latin typeface="Trispace"/>
                <a:sym typeface="Trispace"/>
              </a:rPr>
              <a:t>Classification Architecture</a:t>
            </a:r>
            <a:endParaRPr lang="en-IN" dirty="0">
              <a:solidFill>
                <a:schemeClr val="tx1"/>
              </a:solidFill>
            </a:endParaRPr>
          </a:p>
        </p:txBody>
      </p:sp>
      <p:pic>
        <p:nvPicPr>
          <p:cNvPr id="10242" name="Picture 2" descr="The Annotated ResNet-50. Explaining how ResNet-50 works and why… | by  Suvaditya Mukherjee | Towards Data Science"/>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9567" y="1354238"/>
            <a:ext cx="8227623" cy="265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448147"/>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2310984" y="3468706"/>
            <a:ext cx="7475542" cy="841800"/>
          </a:xfrm>
          <a:prstGeom prst="rect">
            <a:avLst/>
          </a:prstGeom>
        </p:spPr>
        <p:txBody>
          <a:bodyPr spcFirstLastPara="1" wrap="square" lIns="91425" tIns="91425" rIns="91425" bIns="91425" anchor="ctr" anchorCtr="0">
            <a:noAutofit/>
          </a:bodyPr>
          <a:lstStyle/>
          <a:p>
            <a:pPr lvl="0"/>
            <a:r>
              <a:rPr lang="en-US" sz="2800" dirty="0" smtClean="0"/>
              <a:t>Model Testing &amp; Front-end</a:t>
            </a:r>
            <a:endParaRPr sz="2800"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6347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5"/>
          <p:cNvSpPr txBox="1">
            <a:spLocks noGrp="1"/>
          </p:cNvSpPr>
          <p:nvPr>
            <p:ph type="title"/>
          </p:nvPr>
        </p:nvSpPr>
        <p:spPr>
          <a:xfrm>
            <a:off x="611143" y="24809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Model Testing</a:t>
            </a:r>
            <a:endParaRPr dirty="0"/>
          </a:p>
        </p:txBody>
      </p:sp>
      <p:pic>
        <p:nvPicPr>
          <p:cNvPr id="3" name="Picture 2"/>
          <p:cNvPicPr>
            <a:picLocks noChangeAspect="1"/>
          </p:cNvPicPr>
          <p:nvPr/>
        </p:nvPicPr>
        <p:blipFill>
          <a:blip r:embed="rId3"/>
          <a:stretch>
            <a:fillRect/>
          </a:stretch>
        </p:blipFill>
        <p:spPr>
          <a:xfrm>
            <a:off x="1406356" y="872140"/>
            <a:ext cx="5997460" cy="3863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5"/>
          <p:cNvSpPr txBox="1">
            <a:spLocks noGrp="1"/>
          </p:cNvSpPr>
          <p:nvPr>
            <p:ph type="title"/>
          </p:nvPr>
        </p:nvSpPr>
        <p:spPr>
          <a:xfrm>
            <a:off x="611143" y="24809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Model Testing</a:t>
            </a:r>
            <a:endParaRPr dirty="0"/>
          </a:p>
        </p:txBody>
      </p:sp>
      <p:pic>
        <p:nvPicPr>
          <p:cNvPr id="5" name="Picture 4"/>
          <p:cNvPicPr>
            <a:picLocks noChangeAspect="1"/>
          </p:cNvPicPr>
          <p:nvPr/>
        </p:nvPicPr>
        <p:blipFill>
          <a:blip r:embed="rId3"/>
          <a:stretch>
            <a:fillRect/>
          </a:stretch>
        </p:blipFill>
        <p:spPr>
          <a:xfrm>
            <a:off x="1371600" y="1029368"/>
            <a:ext cx="6003648" cy="3746055"/>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56204516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0" name="Google Shape;380;p30"/>
          <p:cNvSpPr txBox="1">
            <a:spLocks noGrp="1"/>
          </p:cNvSpPr>
          <p:nvPr>
            <p:ph type="title"/>
          </p:nvPr>
        </p:nvSpPr>
        <p:spPr>
          <a:xfrm>
            <a:off x="535107" y="2988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dirty="0" smtClean="0">
                <a:latin typeface="Trispace"/>
                <a:ea typeface="Trispace"/>
                <a:cs typeface="Trispace"/>
                <a:sym typeface="Trispace"/>
              </a:rPr>
              <a:t>Team Members </a:t>
            </a:r>
            <a:endParaRPr b="0" dirty="0">
              <a:latin typeface="Trispace"/>
              <a:ea typeface="Trispace"/>
              <a:cs typeface="Trispace"/>
              <a:sym typeface="Trispace"/>
            </a:endParaRPr>
          </a:p>
        </p:txBody>
      </p:sp>
      <p:graphicFrame>
        <p:nvGraphicFramePr>
          <p:cNvPr id="10" name="Table 9"/>
          <p:cNvGraphicFramePr>
            <a:graphicFrameLocks noGrp="1"/>
          </p:cNvGraphicFramePr>
          <p:nvPr>
            <p:extLst>
              <p:ext uri="{D42A27DB-BD31-4B8C-83A1-F6EECF244321}">
                <p14:modId xmlns:p14="http://schemas.microsoft.com/office/powerpoint/2010/main" val="3276555581"/>
              </p:ext>
            </p:extLst>
          </p:nvPr>
        </p:nvGraphicFramePr>
        <p:xfrm>
          <a:off x="1450294" y="1544671"/>
          <a:ext cx="6975248" cy="2361883"/>
        </p:xfrm>
        <a:graphic>
          <a:graphicData uri="http://schemas.openxmlformats.org/drawingml/2006/table">
            <a:tbl>
              <a:tblPr firstRow="1" firstCol="1" bandRow="1"/>
              <a:tblGrid>
                <a:gridCol w="6975248">
                  <a:extLst>
                    <a:ext uri="{9D8B030D-6E8A-4147-A177-3AD203B41FA5}">
                      <a16:colId xmlns:a16="http://schemas.microsoft.com/office/drawing/2014/main" val="4081748513"/>
                    </a:ext>
                  </a:extLst>
                </a:gridCol>
              </a:tblGrid>
              <a:tr h="200025">
                <a:tc>
                  <a:txBody>
                    <a:bodyPr/>
                    <a:lstStyle/>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VAKKALANKA  AKHIL                                                                     20MH1A4261</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GOODUPU VENKATA </a:t>
                      </a:r>
                      <a:r>
                        <a:rPr lang="en-US" sz="14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VAMSI</a:t>
                      </a:r>
                      <a:r>
                        <a:rPr lang="en-US" sz="1400"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KRISHNA                                         </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20MH1A4211</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GUBBALA VINAY KUMAR                                                               20MH1A4214</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DUDI  USHA  SREE                                                                             20MH1A4258</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BOLLINA  YUVA SIVA RAMA KRISHNA                                       20MH1A4205</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1590" algn="l">
                        <a:lnSpc>
                          <a:spcPct val="107000"/>
                        </a:lnSpc>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850768514"/>
                  </a:ext>
                </a:extLst>
              </a:tr>
            </a:tbl>
          </a:graphicData>
        </a:graphic>
      </p:graphicFrame>
      <p:sp>
        <p:nvSpPr>
          <p:cNvPr id="11" name="Rectangle 2"/>
          <p:cNvSpPr>
            <a:spLocks noChangeArrowheads="1"/>
          </p:cNvSpPr>
          <p:nvPr/>
        </p:nvSpPr>
        <p:spPr bwMode="auto">
          <a:xfrm>
            <a:off x="1182913" y="1263795"/>
            <a:ext cx="72934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panose="020B0604020202020204" pitchFamily="34" charset="0"/>
                <a:ea typeface="Times New Roman" panose="02020603050405020304" pitchFamily="18" charset="0"/>
              </a:rPr>
              <a:t>      GROUP MEMBERS</a:t>
            </a:r>
            <a:r>
              <a:rPr kumimoji="0" lang="en-US" altLang="en-US" sz="16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1" i="0" u="none" strike="noStrike" cap="none" normalizeH="0" baseline="0" dirty="0" smtClean="0">
                <a:ln>
                  <a:noFill/>
                </a:ln>
                <a:solidFill>
                  <a:schemeClr val="accent2"/>
                </a:solidFill>
                <a:effectLst/>
                <a:latin typeface="Arial" panose="020B0604020202020204" pitchFamily="34" charset="0"/>
                <a:ea typeface="Times New Roman" panose="02020603050405020304" pitchFamily="18" charset="0"/>
              </a:rPr>
              <a:t>ROLL NO’S</a:t>
            </a:r>
            <a:endParaRPr kumimoji="0" lang="en-US" altLang="en-US" sz="2400" b="0" i="0" u="none" strike="noStrike" cap="none" normalizeH="0" baseline="0" dirty="0" smtClean="0">
              <a:ln>
                <a:noFill/>
              </a:ln>
              <a:solidFill>
                <a:schemeClr val="accent2"/>
              </a:solidFill>
              <a:effectLst/>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5"/>
          <p:cNvSpPr txBox="1">
            <a:spLocks noGrp="1"/>
          </p:cNvSpPr>
          <p:nvPr>
            <p:ph type="title"/>
          </p:nvPr>
        </p:nvSpPr>
        <p:spPr>
          <a:xfrm>
            <a:off x="870211" y="45129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UI(User Interface)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25" y="1152761"/>
            <a:ext cx="6969410" cy="3441010"/>
          </a:xfrm>
          <a:prstGeom prst="rect">
            <a:avLst/>
          </a:prstGeom>
        </p:spPr>
      </p:pic>
    </p:spTree>
    <p:extLst>
      <p:ext uri="{BB962C8B-B14F-4D97-AF65-F5344CB8AC3E}">
        <p14:creationId xmlns:p14="http://schemas.microsoft.com/office/powerpoint/2010/main" val="294020600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5"/>
          <p:cNvSpPr txBox="1">
            <a:spLocks noGrp="1"/>
          </p:cNvSpPr>
          <p:nvPr>
            <p:ph type="title"/>
          </p:nvPr>
        </p:nvSpPr>
        <p:spPr>
          <a:xfrm>
            <a:off x="870211" y="45129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UI(User Interface)</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381" y="1023991"/>
            <a:ext cx="6456584" cy="3631829"/>
          </a:xfrm>
          <a:prstGeom prst="rect">
            <a:avLst/>
          </a:prstGeom>
        </p:spPr>
      </p:pic>
    </p:spTree>
    <p:extLst>
      <p:ext uri="{BB962C8B-B14F-4D97-AF65-F5344CB8AC3E}">
        <p14:creationId xmlns:p14="http://schemas.microsoft.com/office/powerpoint/2010/main" val="37239417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5" name="Google Shape;585;p38"/>
          <p:cNvSpPr/>
          <p:nvPr/>
        </p:nvSpPr>
        <p:spPr>
          <a:xfrm rot="-25">
            <a:off x="3053850" y="1912995"/>
            <a:ext cx="3270024" cy="3270427"/>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rot="1251472">
            <a:off x="5012525" y="1984842"/>
            <a:ext cx="893540" cy="963017"/>
          </a:xfrm>
          <a:custGeom>
            <a:avLst/>
            <a:gdLst/>
            <a:ahLst/>
            <a:cxnLst/>
            <a:rect l="l" t="t" r="r" b="b"/>
            <a:pathLst>
              <a:path w="3794" h="4089" extrusionOk="0">
                <a:moveTo>
                  <a:pt x="2766" y="0"/>
                </a:moveTo>
                <a:cubicBezTo>
                  <a:pt x="3584" y="1330"/>
                  <a:pt x="3555" y="4077"/>
                  <a:pt x="453" y="4077"/>
                </a:cubicBezTo>
                <a:cubicBezTo>
                  <a:pt x="309" y="4077"/>
                  <a:pt x="158" y="4071"/>
                  <a:pt x="0" y="4059"/>
                </a:cubicBezTo>
                <a:lnTo>
                  <a:pt x="0" y="4059"/>
                </a:lnTo>
                <a:cubicBezTo>
                  <a:pt x="215" y="4079"/>
                  <a:pt x="416" y="4089"/>
                  <a:pt x="606" y="4089"/>
                </a:cubicBezTo>
                <a:cubicBezTo>
                  <a:pt x="3794" y="4089"/>
                  <a:pt x="3574" y="1314"/>
                  <a:pt x="2766" y="0"/>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rot="1251472">
            <a:off x="2619154" y="2156238"/>
            <a:ext cx="590669" cy="1042385"/>
          </a:xfrm>
          <a:custGeom>
            <a:avLst/>
            <a:gdLst/>
            <a:ahLst/>
            <a:cxnLst/>
            <a:rect l="l" t="t" r="r" b="b"/>
            <a:pathLst>
              <a:path w="2508" h="4426" extrusionOk="0">
                <a:moveTo>
                  <a:pt x="2266" y="1"/>
                </a:moveTo>
                <a:cubicBezTo>
                  <a:pt x="1517" y="366"/>
                  <a:pt x="152" y="2775"/>
                  <a:pt x="2507" y="4425"/>
                </a:cubicBezTo>
                <a:cubicBezTo>
                  <a:pt x="0" y="2802"/>
                  <a:pt x="1196" y="545"/>
                  <a:pt x="2266" y="1"/>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rot="1251472">
            <a:off x="2828029" y="3993547"/>
            <a:ext cx="1372340" cy="1168385"/>
          </a:xfrm>
          <a:custGeom>
            <a:avLst/>
            <a:gdLst/>
            <a:ahLst/>
            <a:cxnLst/>
            <a:rect l="l" t="t" r="r" b="b"/>
            <a:pathLst>
              <a:path w="5827" h="4961" extrusionOk="0">
                <a:moveTo>
                  <a:pt x="108" y="0"/>
                </a:moveTo>
                <a:cubicBezTo>
                  <a:pt x="10" y="1205"/>
                  <a:pt x="2017" y="4693"/>
                  <a:pt x="5826" y="2962"/>
                </a:cubicBezTo>
                <a:cubicBezTo>
                  <a:pt x="2249" y="4961"/>
                  <a:pt x="1" y="1740"/>
                  <a:pt x="108" y="0"/>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rot="1251472">
            <a:off x="4893315" y="1595450"/>
            <a:ext cx="1447705" cy="1065466"/>
          </a:xfrm>
          <a:custGeom>
            <a:avLst/>
            <a:gdLst/>
            <a:ahLst/>
            <a:cxnLst/>
            <a:rect l="l" t="t" r="r" b="b"/>
            <a:pathLst>
              <a:path w="6147" h="4524" extrusionOk="0">
                <a:moveTo>
                  <a:pt x="6147" y="4523"/>
                </a:moveTo>
                <a:cubicBezTo>
                  <a:pt x="6040" y="3319"/>
                  <a:pt x="3595" y="36"/>
                  <a:pt x="0" y="2587"/>
                </a:cubicBezTo>
                <a:cubicBezTo>
                  <a:pt x="3185" y="0"/>
                  <a:pt x="5951" y="2793"/>
                  <a:pt x="6147" y="4523"/>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rot="6602702" flipH="1">
            <a:off x="5428424" y="3747552"/>
            <a:ext cx="1731328" cy="1010333"/>
          </a:xfrm>
          <a:custGeom>
            <a:avLst/>
            <a:gdLst/>
            <a:ahLst/>
            <a:cxnLst/>
            <a:rect l="l" t="t" r="r" b="b"/>
            <a:pathLst>
              <a:path w="2785" h="1205" extrusionOk="0">
                <a:moveTo>
                  <a:pt x="1" y="1205"/>
                </a:moveTo>
                <a:cubicBezTo>
                  <a:pt x="322" y="705"/>
                  <a:pt x="1731" y="179"/>
                  <a:pt x="2784" y="1169"/>
                </a:cubicBezTo>
                <a:cubicBezTo>
                  <a:pt x="1705" y="0"/>
                  <a:pt x="322" y="705"/>
                  <a:pt x="1" y="1205"/>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38"/>
          <p:cNvGrpSpPr/>
          <p:nvPr/>
        </p:nvGrpSpPr>
        <p:grpSpPr>
          <a:xfrm>
            <a:off x="3642898" y="2395378"/>
            <a:ext cx="1910412" cy="1939739"/>
            <a:chOff x="7632185" y="2598958"/>
            <a:chExt cx="912850" cy="926863"/>
          </a:xfrm>
        </p:grpSpPr>
        <p:sp>
          <p:nvSpPr>
            <p:cNvPr id="592" name="Google Shape;592;p38"/>
            <p:cNvSpPr/>
            <p:nvPr/>
          </p:nvSpPr>
          <p:spPr>
            <a:xfrm>
              <a:off x="7973714" y="2949397"/>
              <a:ext cx="229797" cy="224599"/>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8006885" y="2981742"/>
              <a:ext cx="163457" cy="15982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8203435" y="3115746"/>
              <a:ext cx="201743" cy="16939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8173977" y="3193474"/>
              <a:ext cx="69228" cy="142004"/>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8264496" y="2783708"/>
              <a:ext cx="112712" cy="103883"/>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8299069" y="2812423"/>
              <a:ext cx="74426" cy="50168"/>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8184291" y="2833051"/>
              <a:ext cx="69971" cy="157599"/>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8265238" y="3124575"/>
              <a:ext cx="122284" cy="148027"/>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8211521" y="3194960"/>
              <a:ext cx="49425" cy="116508"/>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8309384" y="2919939"/>
              <a:ext cx="73024" cy="30282"/>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8131977" y="2598958"/>
              <a:ext cx="413058" cy="926863"/>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772047" y="3115746"/>
              <a:ext cx="201743" cy="16939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934024" y="3193474"/>
              <a:ext cx="69228" cy="142004"/>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922967" y="2833051"/>
              <a:ext cx="69971" cy="157599"/>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789706" y="3124575"/>
              <a:ext cx="122284" cy="148275"/>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916366" y="3194960"/>
              <a:ext cx="49342" cy="116508"/>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7803733" y="2812423"/>
              <a:ext cx="74426" cy="50168"/>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7800020" y="2783708"/>
              <a:ext cx="112712" cy="103883"/>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794904" y="2919939"/>
              <a:ext cx="72941" cy="30282"/>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7632185" y="2598958"/>
              <a:ext cx="413058" cy="926863"/>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38"/>
          <p:cNvSpPr/>
          <p:nvPr/>
        </p:nvSpPr>
        <p:spPr>
          <a:xfrm>
            <a:off x="6251272" y="1857323"/>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927197" y="1576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2606954" y="1658320"/>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2796440" y="227622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4598104" y="256497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1894417" y="2963404"/>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2796447" y="10016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2664993" y="1345722"/>
            <a:ext cx="3954930" cy="923330"/>
          </a:xfrm>
          <a:prstGeom prst="rect">
            <a:avLst/>
          </a:prstGeom>
          <a:noFill/>
        </p:spPr>
        <p:txBody>
          <a:bodyPr wrap="none" lIns="91440" tIns="45720" rIns="91440" bIns="45720">
            <a:prstTxWarp prst="textArchUp">
              <a:avLst/>
            </a:prstTxWarp>
            <a:spAutoFit/>
          </a:bodyPr>
          <a:lstStyle/>
          <a:p>
            <a:pPr algn="ctr"/>
            <a:r>
              <a:rPr lang="en-US" sz="7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a:t>
            </a:r>
            <a:r>
              <a:rPr lang="en-US" sz="8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a:t>
            </a:r>
            <a:r>
              <a:rPr lang="en-US" sz="7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487185" y="3556848"/>
            <a:ext cx="503995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Data Collection and Pre-Processing analysis</a:t>
            </a:r>
            <a:endParaRPr sz="2800"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5" name="Oval 4"/>
          <p:cNvSpPr/>
          <p:nvPr/>
        </p:nvSpPr>
        <p:spPr>
          <a:xfrm>
            <a:off x="2711928" y="1183718"/>
            <a:ext cx="3331029" cy="2503714"/>
          </a:xfrm>
          <a:prstGeom prst="ellipse">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2091442" y="64801"/>
            <a:ext cx="4572000" cy="954107"/>
          </a:xfrm>
          <a:prstGeom prst="rect">
            <a:avLst/>
          </a:prstGeom>
        </p:spPr>
        <p:txBody>
          <a:bodyPr>
            <a:spAutoFit/>
          </a:bodyPr>
          <a:lstStyle/>
          <a:p>
            <a:pPr algn="ctr"/>
            <a:r>
              <a:rPr lang="en" sz="2800" dirty="0" smtClean="0">
                <a:solidFill>
                  <a:schemeClr val="tx1"/>
                </a:solidFill>
                <a:latin typeface="Trispace"/>
                <a:sym typeface="Trispace"/>
              </a:rPr>
              <a:t>Research and </a:t>
            </a:r>
          </a:p>
          <a:p>
            <a:pPr algn="ctr"/>
            <a:r>
              <a:rPr lang="en" sz="2800" dirty="0" smtClean="0">
                <a:solidFill>
                  <a:schemeClr val="tx1"/>
                </a:solidFill>
                <a:latin typeface="Trispace"/>
                <a:sym typeface="Trispace"/>
              </a:rPr>
              <a:t>Data Collection</a:t>
            </a:r>
            <a:endParaRPr lang="en-IN" dirty="0">
              <a:solidFill>
                <a:schemeClr val="tx1"/>
              </a:solidFill>
            </a:endParaRPr>
          </a:p>
        </p:txBody>
      </p:sp>
      <p:pic>
        <p:nvPicPr>
          <p:cNvPr id="1026" name="Picture 2" descr="File:Kaggle logo.pn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163" y="1636754"/>
            <a:ext cx="1064558" cy="4111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3070679" y="2329502"/>
            <a:ext cx="2857500" cy="342900"/>
          </a:xfrm>
          <a:prstGeom prst="rect">
            <a:avLst/>
          </a:prstGeom>
        </p:spPr>
      </p:pic>
      <p:sp>
        <p:nvSpPr>
          <p:cNvPr id="8" name="TextBox 7"/>
          <p:cNvSpPr txBox="1"/>
          <p:nvPr/>
        </p:nvSpPr>
        <p:spPr>
          <a:xfrm flipH="1">
            <a:off x="3056526" y="3818186"/>
            <a:ext cx="2871653" cy="369332"/>
          </a:xfrm>
          <a:prstGeom prst="rect">
            <a:avLst/>
          </a:prstGeom>
          <a:noFill/>
        </p:spPr>
        <p:txBody>
          <a:bodyPr wrap="square" rtlCol="0">
            <a:spAutoFit/>
          </a:bodyPr>
          <a:lstStyle/>
          <a:p>
            <a:pPr algn="ctr"/>
            <a:r>
              <a:rPr lang="en-IN" sz="1800" dirty="0" smtClean="0">
                <a:solidFill>
                  <a:schemeClr val="tx1"/>
                </a:solidFill>
              </a:rPr>
              <a:t>Data Collection</a:t>
            </a:r>
            <a:endParaRPr lang="en-IN" sz="1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 name="Rectangle 2"/>
          <p:cNvSpPr/>
          <p:nvPr/>
        </p:nvSpPr>
        <p:spPr>
          <a:xfrm>
            <a:off x="1204685" y="198124"/>
            <a:ext cx="6589485" cy="523220"/>
          </a:xfrm>
          <a:prstGeom prst="rect">
            <a:avLst/>
          </a:prstGeom>
        </p:spPr>
        <p:txBody>
          <a:bodyPr wrap="square">
            <a:spAutoFit/>
          </a:bodyPr>
          <a:lstStyle/>
          <a:p>
            <a:r>
              <a:rPr lang="en" sz="2800" dirty="0" smtClean="0">
                <a:solidFill>
                  <a:schemeClr val="tx1"/>
                </a:solidFill>
                <a:latin typeface="Trispace"/>
                <a:sym typeface="Trispace"/>
              </a:rPr>
              <a:t>Data Pre-Processing  analysis</a:t>
            </a:r>
            <a:endParaRPr lang="en-IN" dirty="0">
              <a:solidFill>
                <a:schemeClr val="tx1"/>
              </a:solidFill>
            </a:endParaRPr>
          </a:p>
        </p:txBody>
      </p:sp>
      <p:sp>
        <p:nvSpPr>
          <p:cNvPr id="14" name="Oval 13"/>
          <p:cNvSpPr/>
          <p:nvPr/>
        </p:nvSpPr>
        <p:spPr>
          <a:xfrm>
            <a:off x="2749553" y="1353472"/>
            <a:ext cx="3331029" cy="2503714"/>
          </a:xfrm>
          <a:prstGeom prst="ellipse">
            <a:avLst/>
          </a:prstGeom>
          <a:ln w="28575"/>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50159" y="1539212"/>
            <a:ext cx="1691489" cy="1685846"/>
          </a:xfrm>
          <a:prstGeom prst="rect">
            <a:avLst/>
          </a:prstGeom>
        </p:spPr>
        <p:txBody>
          <a:bodyPr wrap="none">
            <a:spAutoFit/>
          </a:bodyPr>
          <a:lstStyle/>
          <a:p>
            <a:pPr>
              <a:lnSpc>
                <a:spcPct val="150000"/>
              </a:lnSpc>
            </a:pPr>
            <a:r>
              <a:rPr lang="en-IN" sz="2400" dirty="0" smtClean="0">
                <a:solidFill>
                  <a:schemeClr val="tx1"/>
                </a:solidFill>
              </a:rPr>
              <a:t>1) Rotation</a:t>
            </a:r>
          </a:p>
          <a:p>
            <a:pPr>
              <a:lnSpc>
                <a:spcPct val="150000"/>
              </a:lnSpc>
            </a:pPr>
            <a:r>
              <a:rPr lang="en-IN" sz="2400" dirty="0" smtClean="0">
                <a:solidFill>
                  <a:schemeClr val="tx1"/>
                </a:solidFill>
              </a:rPr>
              <a:t>2) Flipping</a:t>
            </a:r>
          </a:p>
          <a:p>
            <a:pPr>
              <a:lnSpc>
                <a:spcPct val="150000"/>
              </a:lnSpc>
            </a:pPr>
            <a:r>
              <a:rPr lang="en-IN" sz="2400" dirty="0" smtClean="0">
                <a:solidFill>
                  <a:schemeClr val="tx1"/>
                </a:solidFill>
              </a:rPr>
              <a:t>3) Scaling</a:t>
            </a:r>
          </a:p>
        </p:txBody>
      </p:sp>
      <p:sp>
        <p:nvSpPr>
          <p:cNvPr id="10" name="Rectangle 9"/>
          <p:cNvSpPr/>
          <p:nvPr/>
        </p:nvSpPr>
        <p:spPr>
          <a:xfrm>
            <a:off x="3271163" y="4101637"/>
            <a:ext cx="2287807" cy="369332"/>
          </a:xfrm>
          <a:prstGeom prst="rect">
            <a:avLst/>
          </a:prstGeom>
        </p:spPr>
        <p:txBody>
          <a:bodyPr wrap="none">
            <a:spAutoFit/>
          </a:bodyPr>
          <a:lstStyle/>
          <a:p>
            <a:pPr algn="ctr"/>
            <a:r>
              <a:rPr lang="en-IN" sz="1800" dirty="0" smtClean="0">
                <a:solidFill>
                  <a:schemeClr val="tx1"/>
                </a:solidFill>
              </a:rPr>
              <a:t>Data Pre-processing</a:t>
            </a:r>
            <a:endParaRPr lang="en-IN" sz="1800" dirty="0">
              <a:solidFill>
                <a:schemeClr val="tx1"/>
              </a:solidFill>
            </a:endParaRPr>
          </a:p>
        </p:txBody>
      </p:sp>
      <p:pic>
        <p:nvPicPr>
          <p:cNvPr id="16" name="Picture 15"/>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41648" y="1779359"/>
            <a:ext cx="349759" cy="349759"/>
          </a:xfrm>
          <a:prstGeom prst="rect">
            <a:avLst/>
          </a:prstGeom>
        </p:spPr>
      </p:pic>
      <p:pic>
        <p:nvPicPr>
          <p:cNvPr id="17" name="Picture 16"/>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41648" y="2305463"/>
            <a:ext cx="350487" cy="350487"/>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648" y="2875500"/>
            <a:ext cx="349759" cy="349759"/>
          </a:xfrm>
          <a:prstGeom prst="rect">
            <a:avLst/>
          </a:prstGeom>
        </p:spPr>
      </p:pic>
    </p:spTree>
    <p:extLst>
      <p:ext uri="{BB962C8B-B14F-4D97-AF65-F5344CB8AC3E}">
        <p14:creationId xmlns:p14="http://schemas.microsoft.com/office/powerpoint/2010/main" val="1441488504"/>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487185" y="3556848"/>
            <a:ext cx="503995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Data set Organization</a:t>
            </a:r>
            <a:endParaRPr sz="2800"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170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 name="Rectangle 2"/>
          <p:cNvSpPr/>
          <p:nvPr/>
        </p:nvSpPr>
        <p:spPr>
          <a:xfrm>
            <a:off x="2213429" y="193325"/>
            <a:ext cx="4572000" cy="523220"/>
          </a:xfrm>
          <a:prstGeom prst="rect">
            <a:avLst/>
          </a:prstGeom>
        </p:spPr>
        <p:txBody>
          <a:bodyPr>
            <a:spAutoFit/>
          </a:bodyPr>
          <a:lstStyle/>
          <a:p>
            <a:pPr algn="ctr"/>
            <a:r>
              <a:rPr lang="en" sz="2800" dirty="0">
                <a:solidFill>
                  <a:schemeClr val="tx1"/>
                </a:solidFill>
                <a:latin typeface="Trispace"/>
                <a:sym typeface="Trispace"/>
              </a:rPr>
              <a:t>Data </a:t>
            </a:r>
            <a:r>
              <a:rPr lang="en" sz="2800" dirty="0" smtClean="0">
                <a:solidFill>
                  <a:schemeClr val="tx1"/>
                </a:solidFill>
                <a:latin typeface="Trispace"/>
                <a:sym typeface="Trispace"/>
              </a:rPr>
              <a:t>Set</a:t>
            </a:r>
            <a:endParaRPr lang="en-IN" dirty="0">
              <a:solidFill>
                <a:schemeClr val="tx1"/>
              </a:solidFill>
            </a:endParaRPr>
          </a:p>
        </p:txBody>
      </p:sp>
      <p:pic>
        <p:nvPicPr>
          <p:cNvPr id="2050" name="Picture 2" descr="Multimodal Brain Tumor Segmentation Challenge 2020: Data | CBICA | Perelman  School of Medicine at the University of Pennsylvan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343" y="847270"/>
            <a:ext cx="3730171" cy="9745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261274398"/>
              </p:ext>
            </p:extLst>
          </p:nvPr>
        </p:nvGraphicFramePr>
        <p:xfrm>
          <a:off x="1677416" y="2059486"/>
          <a:ext cx="5992368" cy="2255520"/>
        </p:xfrm>
        <a:graphic>
          <a:graphicData uri="http://schemas.openxmlformats.org/drawingml/2006/table">
            <a:tbl>
              <a:tblPr>
                <a:tableStyleId>{9DCAF9ED-07DC-4A11-8D7F-57B35C25682E}</a:tableStyleId>
              </a:tblPr>
              <a:tblGrid>
                <a:gridCol w="2996184">
                  <a:extLst>
                    <a:ext uri="{9D8B030D-6E8A-4147-A177-3AD203B41FA5}">
                      <a16:colId xmlns:a16="http://schemas.microsoft.com/office/drawing/2014/main" val="3093109415"/>
                    </a:ext>
                  </a:extLst>
                </a:gridCol>
                <a:gridCol w="2996184">
                  <a:extLst>
                    <a:ext uri="{9D8B030D-6E8A-4147-A177-3AD203B41FA5}">
                      <a16:colId xmlns:a16="http://schemas.microsoft.com/office/drawing/2014/main" val="293095465"/>
                    </a:ext>
                  </a:extLst>
                </a:gridCol>
              </a:tblGrid>
              <a:tr h="0">
                <a:tc>
                  <a:txBody>
                    <a:bodyPr/>
                    <a:lstStyle/>
                    <a:p>
                      <a:pPr fontAlgn="b"/>
                      <a:r>
                        <a:rPr lang="en-IN" dirty="0">
                          <a:solidFill>
                            <a:srgbClr val="FFFF00"/>
                          </a:solidFill>
                          <a:effectLst/>
                        </a:rPr>
                        <a:t>Feature</a:t>
                      </a:r>
                      <a:endParaRPr lang="en-IN" b="1" dirty="0">
                        <a:solidFill>
                          <a:srgbClr val="FFFF00"/>
                        </a:solidFill>
                        <a:effectLst/>
                      </a:endParaRPr>
                    </a:p>
                  </a:txBody>
                  <a:tcPr anchor="b"/>
                </a:tc>
                <a:tc>
                  <a:txBody>
                    <a:bodyPr/>
                    <a:lstStyle/>
                    <a:p>
                      <a:pPr fontAlgn="b"/>
                      <a:r>
                        <a:rPr lang="en-IN" dirty="0">
                          <a:solidFill>
                            <a:srgbClr val="FFFF00"/>
                          </a:solidFill>
                          <a:effectLst/>
                        </a:rPr>
                        <a:t>Description</a:t>
                      </a:r>
                      <a:endParaRPr lang="en-IN" b="1" dirty="0">
                        <a:solidFill>
                          <a:srgbClr val="FFFF00"/>
                        </a:solidFill>
                        <a:effectLst/>
                      </a:endParaRPr>
                    </a:p>
                  </a:txBody>
                  <a:tcPr anchor="b"/>
                </a:tc>
                <a:extLst>
                  <a:ext uri="{0D108BD9-81ED-4DB2-BD59-A6C34878D82A}">
                    <a16:rowId xmlns:a16="http://schemas.microsoft.com/office/drawing/2014/main" val="2126175537"/>
                  </a:ext>
                </a:extLst>
              </a:tr>
              <a:tr h="0">
                <a:tc>
                  <a:txBody>
                    <a:bodyPr/>
                    <a:lstStyle/>
                    <a:p>
                      <a:pPr fontAlgn="base"/>
                      <a:r>
                        <a:rPr lang="en-IN">
                          <a:effectLst/>
                        </a:rPr>
                        <a:t>Focus</a:t>
                      </a:r>
                    </a:p>
                  </a:txBody>
                  <a:tcPr anchor="ctr"/>
                </a:tc>
                <a:tc>
                  <a:txBody>
                    <a:bodyPr/>
                    <a:lstStyle/>
                    <a:p>
                      <a:pPr fontAlgn="base"/>
                      <a:r>
                        <a:rPr lang="en-IN">
                          <a:effectLst/>
                        </a:rPr>
                        <a:t>Glioblastoma (GBM/HGG) &amp; Lower Grade Glioma (LGG)</a:t>
                      </a:r>
                    </a:p>
                  </a:txBody>
                  <a:tcPr anchor="ctr"/>
                </a:tc>
                <a:extLst>
                  <a:ext uri="{0D108BD9-81ED-4DB2-BD59-A6C34878D82A}">
                    <a16:rowId xmlns:a16="http://schemas.microsoft.com/office/drawing/2014/main" val="731289217"/>
                  </a:ext>
                </a:extLst>
              </a:tr>
              <a:tr h="0">
                <a:tc>
                  <a:txBody>
                    <a:bodyPr/>
                    <a:lstStyle/>
                    <a:p>
                      <a:pPr fontAlgn="base"/>
                      <a:r>
                        <a:rPr lang="en-IN">
                          <a:effectLst/>
                        </a:rPr>
                        <a:t>Imaging Modalities</a:t>
                      </a:r>
                    </a:p>
                  </a:txBody>
                  <a:tcPr anchor="ctr"/>
                </a:tc>
                <a:tc>
                  <a:txBody>
                    <a:bodyPr/>
                    <a:lstStyle/>
                    <a:p>
                      <a:pPr fontAlgn="base"/>
                      <a:r>
                        <a:rPr lang="en-IN">
                          <a:effectLst/>
                        </a:rPr>
                        <a:t>T1, T1Gd, T2, T2-FLAIR</a:t>
                      </a:r>
                    </a:p>
                  </a:txBody>
                  <a:tcPr anchor="ctr"/>
                </a:tc>
                <a:extLst>
                  <a:ext uri="{0D108BD9-81ED-4DB2-BD59-A6C34878D82A}">
                    <a16:rowId xmlns:a16="http://schemas.microsoft.com/office/drawing/2014/main" val="767546346"/>
                  </a:ext>
                </a:extLst>
              </a:tr>
              <a:tr h="0">
                <a:tc>
                  <a:txBody>
                    <a:bodyPr/>
                    <a:lstStyle/>
                    <a:p>
                      <a:pPr fontAlgn="base"/>
                      <a:r>
                        <a:rPr lang="en-IN">
                          <a:effectLst/>
                        </a:rPr>
                        <a:t>Spatial Resolution</a:t>
                      </a:r>
                    </a:p>
                  </a:txBody>
                  <a:tcPr anchor="ctr"/>
                </a:tc>
                <a:tc>
                  <a:txBody>
                    <a:bodyPr/>
                    <a:lstStyle/>
                    <a:p>
                      <a:pPr fontAlgn="base"/>
                      <a:r>
                        <a:rPr lang="en-IN">
                          <a:effectLst/>
                        </a:rPr>
                        <a:t>Interpolated to 1 mm³</a:t>
                      </a:r>
                    </a:p>
                  </a:txBody>
                  <a:tcPr anchor="ctr"/>
                </a:tc>
                <a:extLst>
                  <a:ext uri="{0D108BD9-81ED-4DB2-BD59-A6C34878D82A}">
                    <a16:rowId xmlns:a16="http://schemas.microsoft.com/office/drawing/2014/main" val="272301997"/>
                  </a:ext>
                </a:extLst>
              </a:tr>
              <a:tr h="0">
                <a:tc>
                  <a:txBody>
                    <a:bodyPr/>
                    <a:lstStyle/>
                    <a:p>
                      <a:pPr fontAlgn="base"/>
                      <a:r>
                        <a:rPr lang="en-IN">
                          <a:effectLst/>
                        </a:rPr>
                        <a:t>Associated Competition</a:t>
                      </a:r>
                    </a:p>
                  </a:txBody>
                  <a:tcPr anchor="ctr"/>
                </a:tc>
                <a:tc>
                  <a:txBody>
                    <a:bodyPr/>
                    <a:lstStyle/>
                    <a:p>
                      <a:pPr fontAlgn="base"/>
                      <a:r>
                        <a:rPr lang="en-US">
                          <a:effectLst/>
                        </a:rPr>
                        <a:t>Part of MICCAI 2020 Conference</a:t>
                      </a:r>
                    </a:p>
                  </a:txBody>
                  <a:tcPr anchor="ctr"/>
                </a:tc>
                <a:extLst>
                  <a:ext uri="{0D108BD9-81ED-4DB2-BD59-A6C34878D82A}">
                    <a16:rowId xmlns:a16="http://schemas.microsoft.com/office/drawing/2014/main" val="2013161118"/>
                  </a:ext>
                </a:extLst>
              </a:tr>
              <a:tr h="0">
                <a:tc>
                  <a:txBody>
                    <a:bodyPr/>
                    <a:lstStyle/>
                    <a:p>
                      <a:pPr fontAlgn="base"/>
                      <a:r>
                        <a:rPr lang="en-IN">
                          <a:effectLst/>
                        </a:rPr>
                        <a:t>Challenges</a:t>
                      </a:r>
                    </a:p>
                  </a:txBody>
                  <a:tcPr anchor="ctr"/>
                </a:tc>
                <a:tc>
                  <a:txBody>
                    <a:bodyPr/>
                    <a:lstStyle/>
                    <a:p>
                      <a:pPr fontAlgn="base"/>
                      <a:r>
                        <a:rPr lang="en-IN" dirty="0">
                          <a:effectLst/>
                        </a:rPr>
                        <a:t>Segmentation, OS prediction, uncertainty evaluation</a:t>
                      </a:r>
                    </a:p>
                  </a:txBody>
                  <a:tcPr anchor="ctr"/>
                </a:tc>
                <a:extLst>
                  <a:ext uri="{0D108BD9-81ED-4DB2-BD59-A6C34878D82A}">
                    <a16:rowId xmlns:a16="http://schemas.microsoft.com/office/drawing/2014/main" val="2780438007"/>
                  </a:ext>
                </a:extLst>
              </a:tr>
            </a:tbl>
          </a:graphicData>
        </a:graphic>
      </p:graphicFrame>
    </p:spTree>
    <p:extLst>
      <p:ext uri="{BB962C8B-B14F-4D97-AF65-F5344CB8AC3E}">
        <p14:creationId xmlns:p14="http://schemas.microsoft.com/office/powerpoint/2010/main" val="2918599815"/>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 name="Rectangle 2"/>
          <p:cNvSpPr/>
          <p:nvPr/>
        </p:nvSpPr>
        <p:spPr>
          <a:xfrm>
            <a:off x="2213429" y="193325"/>
            <a:ext cx="4572000" cy="523220"/>
          </a:xfrm>
          <a:prstGeom prst="rect">
            <a:avLst/>
          </a:prstGeom>
        </p:spPr>
        <p:txBody>
          <a:bodyPr>
            <a:spAutoFit/>
          </a:bodyPr>
          <a:lstStyle/>
          <a:p>
            <a:pPr algn="ctr"/>
            <a:r>
              <a:rPr lang="en" sz="2800" dirty="0">
                <a:solidFill>
                  <a:schemeClr val="tx1"/>
                </a:solidFill>
                <a:latin typeface="Trispace"/>
                <a:sym typeface="Trispace"/>
              </a:rPr>
              <a:t>Data </a:t>
            </a:r>
            <a:r>
              <a:rPr lang="en" sz="2800" dirty="0" smtClean="0">
                <a:solidFill>
                  <a:schemeClr val="tx1"/>
                </a:solidFill>
                <a:latin typeface="Trispace"/>
                <a:sym typeface="Trispace"/>
              </a:rPr>
              <a:t>Set</a:t>
            </a:r>
            <a:endParaRPr lang="en-IN" dirty="0">
              <a:solidFill>
                <a:schemeClr val="tx1"/>
              </a:solidFill>
            </a:endParaRPr>
          </a:p>
        </p:txBody>
      </p:sp>
      <p:pic>
        <p:nvPicPr>
          <p:cNvPr id="2050" name="Picture 2" descr="Multimodal Brain Tumor Segmentation Challenge 2020: Data | CBICA | Perelman  School of Medicine at the University of Pennsylvan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3" y="1036052"/>
            <a:ext cx="3730171" cy="9745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p:cNvGraphicFramePr/>
          <p:nvPr>
            <p:extLst>
              <p:ext uri="{D42A27DB-BD31-4B8C-83A1-F6EECF244321}">
                <p14:modId xmlns:p14="http://schemas.microsoft.com/office/powerpoint/2010/main" val="3615410788"/>
              </p:ext>
            </p:extLst>
          </p:nvPr>
        </p:nvGraphicFramePr>
        <p:xfrm>
          <a:off x="4325258" y="977995"/>
          <a:ext cx="4572000" cy="26377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100" name="Picture 4" descr="Premium Photo | A neon colored brain"/>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1599" y="1876396"/>
            <a:ext cx="3802743" cy="380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037242"/>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1000"/>
                                        <p:tgtEl>
                                          <p:spTgt spid="4100"/>
                                        </p:tgtEl>
                                      </p:cBhvr>
                                    </p:animEffect>
                                    <p:anim calcmode="lin" valueType="num">
                                      <p:cBhvr>
                                        <p:cTn id="8" dur="1000" fill="hold"/>
                                        <p:tgtEl>
                                          <p:spTgt spid="4100"/>
                                        </p:tgtEl>
                                        <p:attrNameLst>
                                          <p:attrName>ppt_x</p:attrName>
                                        </p:attrNameLst>
                                      </p:cBhvr>
                                      <p:tavLst>
                                        <p:tav tm="0">
                                          <p:val>
                                            <p:strVal val="#ppt_x"/>
                                          </p:val>
                                        </p:tav>
                                        <p:tav tm="100000">
                                          <p:val>
                                            <p:strVal val="#ppt_x"/>
                                          </p:val>
                                        </p:tav>
                                      </p:tavLst>
                                    </p:anim>
                                    <p:anim calcmode="lin" valueType="num">
                                      <p:cBhvr>
                                        <p:cTn id="9"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487186" y="3384496"/>
            <a:ext cx="503995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Data Segmentation</a:t>
            </a:r>
            <a:endParaRPr sz="2800"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7894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453</Words>
  <Application>Microsoft Office PowerPoint</Application>
  <PresentationFormat>On-screen Show (16:9)</PresentationFormat>
  <Paragraphs>76</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Bebas Neue</vt:lpstr>
      <vt:lpstr>Trispace</vt:lpstr>
      <vt:lpstr>Times New Roman</vt:lpstr>
      <vt:lpstr>Calibri</vt:lpstr>
      <vt:lpstr>Maven Pro</vt:lpstr>
      <vt:lpstr>Söhne</vt:lpstr>
      <vt:lpstr>Arial</vt:lpstr>
      <vt:lpstr>AI App Pitch Deck by Slidesgo</vt:lpstr>
      <vt:lpstr> Project Title: Brain Tumor Detection using CNN</vt:lpstr>
      <vt:lpstr>Team Members </vt:lpstr>
      <vt:lpstr>Data Collection and Pre-Processing analysis</vt:lpstr>
      <vt:lpstr>PowerPoint Presentation</vt:lpstr>
      <vt:lpstr>PowerPoint Presentation</vt:lpstr>
      <vt:lpstr>Data set Organization</vt:lpstr>
      <vt:lpstr>PowerPoint Presentation</vt:lpstr>
      <vt:lpstr>PowerPoint Presentation</vt:lpstr>
      <vt:lpstr>Data Segmentation</vt:lpstr>
      <vt:lpstr>PowerPoint Presentation</vt:lpstr>
      <vt:lpstr>PowerPoint Presentation</vt:lpstr>
      <vt:lpstr>PowerPoint Presentation</vt:lpstr>
      <vt:lpstr>Data Classification </vt:lpstr>
      <vt:lpstr>PowerPoint Presentation</vt:lpstr>
      <vt:lpstr>PowerPoint Presentation</vt:lpstr>
      <vt:lpstr>PowerPoint Presentation</vt:lpstr>
      <vt:lpstr>Model Testing &amp; Front-end</vt:lpstr>
      <vt:lpstr>Model Testing</vt:lpstr>
      <vt:lpstr>Model Testing</vt:lpstr>
      <vt:lpstr>UI(User Interface)</vt:lpstr>
      <vt:lpstr>UI(User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Pitch Deck_</dc:title>
  <dc:creator>Akhil Vakkalanka</dc:creator>
  <cp:lastModifiedBy>Akhil Vakkalanka</cp:lastModifiedBy>
  <cp:revision>34</cp:revision>
  <dcterms:modified xsi:type="dcterms:W3CDTF">2024-04-04T08:22:34Z</dcterms:modified>
</cp:coreProperties>
</file>