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3" r:id="rId4"/>
    <p:sldId id="257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A20DD-3EB2-47C7-8CB0-64AC4D1A6FE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BC8A2-DD88-4A80-8042-39E06D415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17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BC8A2-DD88-4A80-8042-39E06D41550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771-1D28-4B11-6794-8BA7EE0B5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3DFB3-17AE-D2FC-EEB2-816AF9B8C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699F8-9541-32AF-8977-B8928CB0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884-4157-4482-A886-343D25B1DBEB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7E75F-AE68-D85C-22CE-AD28BB89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A809-29F0-9536-C123-C9638A40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412F-0090-441B-99D7-436F1EEB1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7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90E7-9160-E20C-40D6-7166117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7C46F-CBFC-9005-D764-37120A850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6BF35-F292-005E-B939-AA384B6A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884-4157-4482-A886-343D25B1DBEB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1510-4BF8-072F-898E-4C2F7044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8F01-C4BD-CE91-6068-9A5FB1D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412F-0090-441B-99D7-436F1EEB1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17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BB258-8A17-BBC5-6EAB-FD6C34594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B6A5B-751B-F605-6A21-D9CFFE516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FA57-8D2C-E1AB-0041-DEC38F04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884-4157-4482-A886-343D25B1DBEB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90BCC-D723-FB6A-DEA7-8FB640A5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01281-8E02-17D5-62F0-F0CB945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412F-0090-441B-99D7-436F1EEB1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10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F992-BC16-27C8-5761-D9524CF3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20FA4-1D2D-3A10-4AF7-9DE09325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5E9E4-095C-D00A-450E-ED9C9FE3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884-4157-4482-A886-343D25B1DBEB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AE3C-2277-4049-914F-7E2F1484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EC1A-7DF2-7B63-2D59-1119A9C9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412F-0090-441B-99D7-436F1EEB1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1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FA44-F045-D16B-DAAB-33D7D38A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E283-8021-2043-4268-B782CFA6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C3EEC-63C9-EF69-735C-16CA19A3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884-4157-4482-A886-343D25B1DBEB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9B44-CEB7-2A59-63E6-4CEA9789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9FEC-C7A0-FB83-81DF-CACE996C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412F-0090-441B-99D7-436F1EEB1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17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0F8C-EC28-2BA3-F11D-EF97388A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F9F1-CC64-CDAD-D02A-E8EFD26B9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D7B8C-1CC6-8C7C-8611-2A3B1586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FB46A-6246-53A5-AA03-0CCB5001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884-4157-4482-A886-343D25B1DBEB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736F5-6EBA-8678-CCE7-CFDB0131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B6F93-3C53-7E59-1158-85D73549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412F-0090-441B-99D7-436F1EEB1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9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9537-3394-FE57-FB5E-9C242FF1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7345A-B548-A0C6-22A1-ABD93FA6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8880F-D929-C9E1-31A5-5BF27E22C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08FF2-7B40-9BAA-1258-E24937310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F2698-3F99-C304-0125-6086686B9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27901-F71F-CFB1-95D0-63C3B9D0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884-4157-4482-A886-343D25B1DBEB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EEA55-F20C-341E-AD20-2B690F6E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60959-A621-1C54-C94A-E156642B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412F-0090-441B-99D7-436F1EEB1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3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3685-33C7-81A9-EB9B-C01170A8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4B0AC-981C-E99B-0511-43CBEFE5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884-4157-4482-A886-343D25B1DBEB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D34CB-DAEB-12A6-9DA8-57ABEAC5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8E5EA-13BF-7421-37F4-6943CEDF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412F-0090-441B-99D7-436F1EEB1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49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24FF2-04EB-C1DB-69A7-62955E11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884-4157-4482-A886-343D25B1DBEB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B1128-B6CA-7FAD-C69E-E6006B78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60F36-A28D-0998-8E06-B7B46E2A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412F-0090-441B-99D7-436F1EEB1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7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AF50-D85D-C0DE-36AF-D24D077E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5AD9-B85D-5FB5-ADC6-7580FFD3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135BC-88B6-4EB2-6EC6-F9BB9AB2E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3C060-9207-38EC-77B3-6D626207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884-4157-4482-A886-343D25B1DBEB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20CDC-BCCE-1F36-0FB9-2FE5EAFD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6498F-3505-16E4-C2EA-BC1660ED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412F-0090-441B-99D7-436F1EEB1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1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C2D6-0DDF-0739-C73A-6A5579A0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87497-27E7-C0AD-A4DE-2C7E2770B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F63E8-2B67-48E7-DBEC-4950DDC34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54D5B-D51B-F59D-C84F-6D0A77C5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884-4157-4482-A886-343D25B1DBEB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2BACF-76B5-29B5-C400-DC45C8DC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95B21-D2D8-D138-AFD9-9D4A5D80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412F-0090-441B-99D7-436F1EEB1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0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55C14-0E53-81A5-3A7F-A675FD8B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9A19-B709-9985-75CA-E82AFD6AF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08F2-1648-A799-6C37-337447CE6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B884-4157-4482-A886-343D25B1DBEB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9210A-1817-0644-24FE-6583A738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4818-5D53-A87C-EC26-B48B7E913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412F-0090-441B-99D7-436F1EEB1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21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CA05CF-3938-645C-F16C-DC206E5F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Provide Insights for a Strategic Merger in the OTT Domain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F6E9E1-07F4-4889-ECA4-8F39C08EF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491" y="365125"/>
            <a:ext cx="775417" cy="775417"/>
          </a:xfr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77E9B119-DBBF-5073-257B-658C4ADE6E32}"/>
              </a:ext>
            </a:extLst>
          </p:cNvPr>
          <p:cNvSpPr txBox="1">
            <a:spLocks/>
          </p:cNvSpPr>
          <p:nvPr/>
        </p:nvSpPr>
        <p:spPr>
          <a:xfrm>
            <a:off x="3467100" y="2766219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bg1"/>
                </a:solidFill>
              </a:rPr>
              <a:t>JotStar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LioCinema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712637F1-E7FF-B976-BCDB-3D25532A9FD1}"/>
              </a:ext>
            </a:extLst>
          </p:cNvPr>
          <p:cNvSpPr/>
          <p:nvPr/>
        </p:nvSpPr>
        <p:spPr>
          <a:xfrm>
            <a:off x="1225908" y="4193350"/>
            <a:ext cx="1251821" cy="1195459"/>
          </a:xfrm>
          <a:custGeom>
            <a:avLst/>
            <a:gdLst/>
            <a:ahLst/>
            <a:cxnLst/>
            <a:rect l="l" t="t" r="r" b="b"/>
            <a:pathLst>
              <a:path w="1444117" h="1444117">
                <a:moveTo>
                  <a:pt x="0" y="0"/>
                </a:moveTo>
                <a:lnTo>
                  <a:pt x="1444117" y="0"/>
                </a:lnTo>
                <a:lnTo>
                  <a:pt x="1444117" y="1444117"/>
                </a:lnTo>
                <a:lnTo>
                  <a:pt x="0" y="14441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163E4D4-BC66-CBFA-E6D6-7BE61056F95F}"/>
              </a:ext>
            </a:extLst>
          </p:cNvPr>
          <p:cNvSpPr/>
          <p:nvPr/>
        </p:nvSpPr>
        <p:spPr>
          <a:xfrm>
            <a:off x="8622890" y="4311905"/>
            <a:ext cx="2730910" cy="1076904"/>
          </a:xfrm>
          <a:custGeom>
            <a:avLst/>
            <a:gdLst/>
            <a:ahLst/>
            <a:cxnLst/>
            <a:rect l="l" t="t" r="r" b="b"/>
            <a:pathLst>
              <a:path w="3105087" h="1195458">
                <a:moveTo>
                  <a:pt x="0" y="0"/>
                </a:moveTo>
                <a:lnTo>
                  <a:pt x="3105087" y="0"/>
                </a:lnTo>
                <a:lnTo>
                  <a:pt x="3105087" y="1195458"/>
                </a:lnTo>
                <a:lnTo>
                  <a:pt x="0" y="11954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9CADD9B5-E2DD-B245-30F5-1AF29288E17A}"/>
              </a:ext>
            </a:extLst>
          </p:cNvPr>
          <p:cNvSpPr txBox="1"/>
          <p:nvPr/>
        </p:nvSpPr>
        <p:spPr>
          <a:xfrm>
            <a:off x="7429500" y="5575300"/>
            <a:ext cx="4762500" cy="119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899"/>
              </a:lnSpc>
            </a:pPr>
            <a:r>
              <a:rPr lang="en-US" sz="2800" dirty="0">
                <a:solidFill>
                  <a:srgbClr val="FFFFFF"/>
                </a:solidFill>
                <a:latin typeface="Calibri (MS)"/>
              </a:rPr>
              <a:t> Created by</a:t>
            </a:r>
          </a:p>
          <a:p>
            <a:pPr algn="ctr">
              <a:lnSpc>
                <a:spcPts val="4899"/>
              </a:lnSpc>
            </a:pPr>
            <a:r>
              <a:rPr lang="en-US" sz="2800" dirty="0">
                <a:solidFill>
                  <a:srgbClr val="FFFFFF"/>
                </a:solidFill>
                <a:latin typeface="Calibri (MS) Bold"/>
              </a:rPr>
              <a:t>G Viswavardhan Reddy</a:t>
            </a:r>
          </a:p>
        </p:txBody>
      </p:sp>
    </p:spTree>
    <p:extLst>
      <p:ext uri="{BB962C8B-B14F-4D97-AF65-F5344CB8AC3E}">
        <p14:creationId xmlns:p14="http://schemas.microsoft.com/office/powerpoint/2010/main" val="16144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6A397-F0E3-E1BF-9EF8-32AD8045B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3E2A-E2D7-16C4-1B6F-3147838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Revenue Analysis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31FCEE-ABD2-3FEF-6A68-038158D2B9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61" y="1253331"/>
            <a:ext cx="56353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BA8AE-CC18-090C-86E8-ABB47729F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3557205" cy="1325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BF199E-C18B-EDAE-3836-F77C5363A1B1}"/>
              </a:ext>
            </a:extLst>
          </p:cNvPr>
          <p:cNvSpPr txBox="1"/>
          <p:nvPr/>
        </p:nvSpPr>
        <p:spPr>
          <a:xfrm>
            <a:off x="838199" y="3429000"/>
            <a:ext cx="5257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None/>
            </a:pPr>
            <a:r>
              <a:rPr lang="en-US" sz="2000" dirty="0">
                <a:solidFill>
                  <a:schemeClr val="bg1"/>
                </a:solidFill>
              </a:rPr>
              <a:t>The calculation considers below: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Subscribers count under each plan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Active duration of subscribers on their respective plans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Upgrades and downgrades during the period, ensuring revenue reflects the time spent under each plan</a:t>
            </a:r>
          </a:p>
        </p:txBody>
      </p:sp>
    </p:spTree>
    <p:extLst>
      <p:ext uri="{BB962C8B-B14F-4D97-AF65-F5344CB8AC3E}">
        <p14:creationId xmlns:p14="http://schemas.microsoft.com/office/powerpoint/2010/main" val="152915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19B38-6690-FE86-1FD1-6BA535CD6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3F905C-432C-0CA0-DC52-305BEED497A7}"/>
              </a:ext>
            </a:extLst>
          </p:cNvPr>
          <p:cNvSpPr txBox="1"/>
          <p:nvPr/>
        </p:nvSpPr>
        <p:spPr>
          <a:xfrm>
            <a:off x="3048000" y="304427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Recommendations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02261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2EDDE-358F-49B9-C0B7-8DCD39484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0D29-B202-91D7-ABF2-15F1B5B2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Strategies to Re-Engage Inactive Users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0444EF0-8DB6-CBF6-33E4-D43569AC37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330" y="1334012"/>
            <a:ext cx="7843339" cy="515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02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37E69-008F-A73E-EFE9-7D0F8A8E2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23FE-DD5E-8A29-11C4-E59A9632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Platform Promotions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6EF5CA-E66D-1CAD-FFBF-2A4A525B2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41" y="1697823"/>
            <a:ext cx="7205509" cy="512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6CE0EB-A545-466F-095C-CE5C97DFFE07}"/>
              </a:ext>
            </a:extLst>
          </p:cNvPr>
          <p:cNvSpPr txBox="1"/>
          <p:nvPr/>
        </p:nvSpPr>
        <p:spPr>
          <a:xfrm>
            <a:off x="838197" y="1367522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Both the platforms have strong subscriber base and well established in the market there's no need to spend more amount on campaigning </a:t>
            </a:r>
          </a:p>
        </p:txBody>
      </p:sp>
    </p:spTree>
    <p:extLst>
      <p:ext uri="{BB962C8B-B14F-4D97-AF65-F5344CB8AC3E}">
        <p14:creationId xmlns:p14="http://schemas.microsoft.com/office/powerpoint/2010/main" val="102810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F914B-4590-11DB-31AB-40C24C098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931E-67CE-9E1A-DB7A-23C4A782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Pricing Strategies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4A429A-9FDC-FB26-C650-0F356954A8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310" y="1882738"/>
            <a:ext cx="6131380" cy="490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A5E34A-ACDD-2A0E-E00C-A5EDFF2C696C}"/>
              </a:ext>
            </a:extLst>
          </p:cNvPr>
          <p:cNvSpPr txBox="1"/>
          <p:nvPr/>
        </p:nvSpPr>
        <p:spPr>
          <a:xfrm>
            <a:off x="838200" y="140310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Merged platform must balance competitiveness, user affordability, and revenue growth, pricing should be affordable enough to retain </a:t>
            </a:r>
            <a:r>
              <a:rPr lang="en-US" dirty="0" err="1">
                <a:solidFill>
                  <a:schemeClr val="bg1"/>
                </a:solidFill>
              </a:rPr>
              <a:t>LioCinema’s</a:t>
            </a:r>
            <a:r>
              <a:rPr lang="en-US" dirty="0">
                <a:solidFill>
                  <a:schemeClr val="bg1"/>
                </a:solidFill>
              </a:rPr>
              <a:t> user base while keeping </a:t>
            </a:r>
            <a:r>
              <a:rPr lang="en-US" dirty="0" err="1">
                <a:solidFill>
                  <a:schemeClr val="bg1"/>
                </a:solidFill>
              </a:rPr>
              <a:t>JotStar’s</a:t>
            </a:r>
            <a:r>
              <a:rPr lang="en-US" dirty="0">
                <a:solidFill>
                  <a:schemeClr val="bg1"/>
                </a:solidFill>
              </a:rPr>
              <a:t> strong monetization model </a:t>
            </a:r>
          </a:p>
        </p:txBody>
      </p:sp>
    </p:spTree>
    <p:extLst>
      <p:ext uri="{BB962C8B-B14F-4D97-AF65-F5344CB8AC3E}">
        <p14:creationId xmlns:p14="http://schemas.microsoft.com/office/powerpoint/2010/main" val="390574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33466-FC8F-BB21-7B60-CCA9CA723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14AB-AFA0-7886-6591-05240A03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AI &amp; ML Roles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335EEE4-1796-0F61-99AD-54E338BC9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76" y="0"/>
            <a:ext cx="7129248" cy="680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28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77048-B3B5-61F4-7FF4-7D9B4503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94D416-0667-5312-B245-0CF1F07B9BB2}"/>
              </a:ext>
            </a:extLst>
          </p:cNvPr>
          <p:cNvSpPr txBox="1"/>
          <p:nvPr/>
        </p:nvSpPr>
        <p:spPr>
          <a:xfrm>
            <a:off x="3048000" y="304427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1597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123</Words>
  <Application>Microsoft Office PowerPoint</Application>
  <PresentationFormat>Widescreen</PresentationFormat>
  <Paragraphs>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(MS)</vt:lpstr>
      <vt:lpstr>Calibri (MS) Bold</vt:lpstr>
      <vt:lpstr>Calibri Light</vt:lpstr>
      <vt:lpstr>Office Theme</vt:lpstr>
      <vt:lpstr>Provide Insights for a Strategic Merger in the OTT Domain</vt:lpstr>
      <vt:lpstr>Revenue Analysis</vt:lpstr>
      <vt:lpstr>PowerPoint Presentation</vt:lpstr>
      <vt:lpstr>Strategies to Re-Engage Inactive Users</vt:lpstr>
      <vt:lpstr>Platform Promotions</vt:lpstr>
      <vt:lpstr>Pricing Strategies</vt:lpstr>
      <vt:lpstr>AI &amp; ML Roles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 Viswavardhan Reddy</dc:creator>
  <cp:lastModifiedBy>G Viswavardhan Reddy</cp:lastModifiedBy>
  <cp:revision>2</cp:revision>
  <dcterms:created xsi:type="dcterms:W3CDTF">2025-03-29T10:31:07Z</dcterms:created>
  <dcterms:modified xsi:type="dcterms:W3CDTF">2025-03-29T11:57:46Z</dcterms:modified>
</cp:coreProperties>
</file>