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2" r:id="rId3"/>
    <p:sldId id="258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960E7-58F3-4A3B-9BA9-D160CFE697CA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732B5-54B7-4E1A-A4BF-6B3E007B07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046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32B5-54B7-4E1A-A4BF-6B3E007B075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823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32B5-54B7-4E1A-A4BF-6B3E007B075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207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32B5-54B7-4E1A-A4BF-6B3E007B075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895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F2E1F-7503-2F8D-43EF-BDDF6FAF8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B5846-D180-1F62-5FB3-28EE23CCB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4163A-6516-A43A-B25C-6124BA14E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01FD-8B1E-43E6-A88B-98B454E263A5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E91BB-FC87-9C69-0DCD-FEF30F39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296D2-F82F-3859-257A-C3CA375D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5905-E8A7-44A7-8B4C-820A2C6E0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37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E455-0481-06E2-2014-0FFC999A4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319DA-6989-2144-E303-5E6AE4576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0DE0D-1742-2DEE-D220-D463DC1B0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01FD-8B1E-43E6-A88B-98B454E263A5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01FEC-B8B7-54D1-DB31-3FF3AB88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9EADB-0219-0E3C-8DB3-0ED98A73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5905-E8A7-44A7-8B4C-820A2C6E0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79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084608-6555-5E9D-99C5-FDE54AB35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65F6-4F36-27B6-DBB9-6E6C9E1C7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CC4CD-B595-0572-BABD-6CA394613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01FD-8B1E-43E6-A88B-98B454E263A5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205F4-D8B1-1162-099B-867A5737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F4AE3-1C29-8518-F15E-B975EE14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5905-E8A7-44A7-8B4C-820A2C6E0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95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E21E6-1852-BF84-3549-0E641EAC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4F9E7-BE5F-33E4-F641-B69B1F37A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2799E-E967-6F0B-06AF-AB8F7547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01FD-8B1E-43E6-A88B-98B454E263A5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F57B2-0EB0-4DC5-1C73-F5B3AFBD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4E8AD-51C1-1B60-9D8A-3E71F60F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5905-E8A7-44A7-8B4C-820A2C6E0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08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AB044-525A-9639-CC40-319A156D9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0518F-1930-B9FC-6236-190AB3DE3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9C48D-6221-27F9-1884-233B8FAF8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01FD-8B1E-43E6-A88B-98B454E263A5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81F7D-EBE2-86B9-F524-1AC8DA0A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23B2B-8B34-6B35-75B2-1BEACD5E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5905-E8A7-44A7-8B4C-820A2C6E0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27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CE8D0-5917-4BEC-86BF-8E31024F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0A09B-3C3B-F9F6-6042-4CDCDC6AD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DD8D7-EEDD-DF83-495E-93D071B15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AD9D3-D1BC-7FE9-0BE2-92C37D7AD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01FD-8B1E-43E6-A88B-98B454E263A5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7EC89-2F15-A648-4A02-AA9FE20E8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E6760-E355-CEC6-9CAB-9582FD71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5905-E8A7-44A7-8B4C-820A2C6E0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34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208A-1BEE-D00C-B1C1-C96850445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A7218-AF7F-8C6F-400F-B4D21490D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7A822-3409-255E-B179-A38868376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BED3A7-897C-D00B-082A-86C8FF4FE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5269E-FCEF-A2A5-D5C2-A0B62E55F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3D22B9-7EC6-0FDF-B0BF-0730CFA8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01FD-8B1E-43E6-A88B-98B454E263A5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FA9667-6B74-D895-87E9-02F8BD121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D7472-1828-5D76-8E0C-EBB5514D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5905-E8A7-44A7-8B4C-820A2C6E0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86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26A6-3CC4-B3CE-DDD2-ED60A0FB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EADFE-A335-D7F0-5335-BFA31A7D6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01FD-8B1E-43E6-A88B-98B454E263A5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F8C74C-6A0F-A158-5159-82A0F0CDA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143B0-2C39-5776-E1FD-4379808D9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5905-E8A7-44A7-8B4C-820A2C6E0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96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689B2E-17A7-C8DB-294A-0FABE11D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01FD-8B1E-43E6-A88B-98B454E263A5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E71E21-A949-9250-975F-BD7F06C25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2EB34-25F0-3291-5293-818023AF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5905-E8A7-44A7-8B4C-820A2C6E0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3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FB578-F179-9F20-0830-D39F2F87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6F4C2-B926-B086-E0AD-DF6D4CA9D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4E98D-577A-3338-89FE-7280B07CD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B7BBF-DB18-7864-195D-8938415F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01FD-8B1E-43E6-A88B-98B454E263A5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4115B-18CA-09F2-347F-CD0306D38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08BEB-C89E-3C74-3B0D-8513E7F8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5905-E8A7-44A7-8B4C-820A2C6E0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97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16A9-4A85-6618-5CFD-24801D33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5F527F-771E-6C92-741B-55143F651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61E64-544E-8EE9-5889-89A1EAC44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04F8F-E544-5BA5-B5CF-45530FBF1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01FD-8B1E-43E6-A88B-98B454E263A5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AB451-F5CA-5681-C913-C7994E5F4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A5120-10F7-467B-ACBA-9AC135E59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5905-E8A7-44A7-8B4C-820A2C6E0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53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D376B-1551-FA59-22A4-BB0674B6C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BF4F2-F627-943D-3654-612EE976D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DE56A-4DA4-F249-9134-72BE31224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201FD-8B1E-43E6-A88B-98B454E263A5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2A62D-FD45-F3CE-7781-10160ACA5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4AA37-FD5A-BE31-1A03-AAE2FED72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E5905-E8A7-44A7-8B4C-820A2C6E0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0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7B0C-0722-A4F1-ADCC-90C029E45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Content Consumption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85566-4511-F250-D695-421DAB214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200" b="1" dirty="0">
                <a:solidFill>
                  <a:schemeClr val="bg1"/>
                </a:solidFill>
              </a:rPr>
              <a:t>Average content consumption by device type</a:t>
            </a:r>
            <a:endParaRPr lang="en-IN" sz="2200" b="1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200" b="1" dirty="0">
                <a:solidFill>
                  <a:schemeClr val="bg1"/>
                </a:solidFill>
              </a:rPr>
              <a:t>Heavy Watchers (Percentile-based approach)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200" b="1" i="0" dirty="0">
                <a:solidFill>
                  <a:srgbClr val="FFFFFF"/>
                </a:solidFill>
                <a:effectLst/>
                <a:latin typeface="system-ui"/>
              </a:rPr>
              <a:t>Average content </a:t>
            </a:r>
            <a:r>
              <a:rPr lang="en-IN" sz="2200" b="1" dirty="0">
                <a:solidFill>
                  <a:srgbClr val="FFFFFF"/>
                </a:solidFill>
                <a:latin typeface="system-ui"/>
              </a:rPr>
              <a:t>c</a:t>
            </a:r>
            <a:r>
              <a:rPr lang="en-IN" sz="2200" b="1" i="0" dirty="0">
                <a:solidFill>
                  <a:srgbClr val="FFFFFF"/>
                </a:solidFill>
                <a:effectLst/>
                <a:latin typeface="system-ui"/>
              </a:rPr>
              <a:t>onsumption differs based on user demographics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77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CD8F3-D8F9-6E5C-6065-8D794C3B9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AB2FBA-6C61-8F3F-9BD4-7E612091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Content Consumption By Device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D838F5-B485-1D77-E21C-F787122E2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154909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3A74-0CC8-8CE4-20E1-BC36F11B3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239884" cy="67259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chemeClr val="bg1"/>
                </a:solidFill>
              </a:rPr>
              <a:t>Heavy Watchers (Percentile-based approach)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A4078-F5AA-0B55-1B0D-62E8CEF22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19200"/>
            <a:ext cx="4937664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</a:rPr>
              <a:t>95th percentile: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Finding the topmost engaged users rather than just those slightly above average</a:t>
            </a:r>
          </a:p>
          <a:p>
            <a:pPr marL="0" indent="0">
              <a:buNone/>
            </a:pPr>
            <a:endParaRPr lang="en-US" sz="2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</a:rPr>
              <a:t>Dominant Device: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On both platforms, the highest watch time thresholds for heavy watchers are on mobile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r>
              <a:rPr lang="en-US" sz="2200" b="1" dirty="0">
                <a:solidFill>
                  <a:schemeClr val="bg1"/>
                </a:solidFill>
              </a:rPr>
              <a:t>Insights: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LioCinema</a:t>
            </a:r>
            <a:r>
              <a:rPr lang="en-US" sz="2000" dirty="0">
                <a:solidFill>
                  <a:schemeClr val="bg1"/>
                </a:solidFill>
              </a:rPr>
              <a:t> has a larger number of highly engaged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Jotstar’s</a:t>
            </a:r>
            <a:r>
              <a:rPr lang="en-US" sz="2000" dirty="0">
                <a:solidFill>
                  <a:schemeClr val="bg1"/>
                </a:solidFill>
              </a:rPr>
              <a:t> most engaged users consume much more content than </a:t>
            </a:r>
            <a:r>
              <a:rPr lang="en-US" sz="2000" dirty="0" err="1">
                <a:solidFill>
                  <a:schemeClr val="bg1"/>
                </a:solidFill>
              </a:rPr>
              <a:t>LioCinema</a:t>
            </a:r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FBB4F7-7152-D167-53BE-B5D8BB07A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826889"/>
              </p:ext>
            </p:extLst>
          </p:nvPr>
        </p:nvGraphicFramePr>
        <p:xfrm>
          <a:off x="6327646" y="2667899"/>
          <a:ext cx="4520380" cy="11470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30095">
                  <a:extLst>
                    <a:ext uri="{9D8B030D-6E8A-4147-A177-3AD203B41FA5}">
                      <a16:colId xmlns:a16="http://schemas.microsoft.com/office/drawing/2014/main" val="3553404086"/>
                    </a:ext>
                  </a:extLst>
                </a:gridCol>
                <a:gridCol w="1130095">
                  <a:extLst>
                    <a:ext uri="{9D8B030D-6E8A-4147-A177-3AD203B41FA5}">
                      <a16:colId xmlns:a16="http://schemas.microsoft.com/office/drawing/2014/main" val="2433206359"/>
                    </a:ext>
                  </a:extLst>
                </a:gridCol>
                <a:gridCol w="1130095">
                  <a:extLst>
                    <a:ext uri="{9D8B030D-6E8A-4147-A177-3AD203B41FA5}">
                      <a16:colId xmlns:a16="http://schemas.microsoft.com/office/drawing/2014/main" val="3078273090"/>
                    </a:ext>
                  </a:extLst>
                </a:gridCol>
                <a:gridCol w="1130095">
                  <a:extLst>
                    <a:ext uri="{9D8B030D-6E8A-4147-A177-3AD203B41FA5}">
                      <a16:colId xmlns:a16="http://schemas.microsoft.com/office/drawing/2014/main" val="983280641"/>
                    </a:ext>
                  </a:extLst>
                </a:gridCol>
              </a:tblGrid>
              <a:tr h="3823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Platform</a:t>
                      </a:r>
                      <a:endParaRPr lang="en-IN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Laptop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Mobile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001487"/>
                  </a:ext>
                </a:extLst>
              </a:tr>
              <a:tr h="3823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Jotstar</a:t>
                      </a:r>
                      <a:endParaRPr lang="en-IN" sz="16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12612.10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</a:rPr>
                        <a:t>26233.05</a:t>
                      </a:r>
                      <a:endParaRPr lang="en-IN" sz="1600" dirty="0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14882.05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025887"/>
                  </a:ext>
                </a:extLst>
              </a:tr>
              <a:tr h="3823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LioCinema</a:t>
                      </a:r>
                      <a:endParaRPr lang="en-IN" sz="16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1692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</a:rPr>
                        <a:t>10677.75</a:t>
                      </a:r>
                      <a:endParaRPr lang="en-IN" sz="1600" dirty="0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2611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15641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9A45EA4-9959-EF70-0697-A7BA4B797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35355"/>
              </p:ext>
            </p:extLst>
          </p:nvPr>
        </p:nvGraphicFramePr>
        <p:xfrm>
          <a:off x="6327646" y="4561328"/>
          <a:ext cx="4520380" cy="100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60190">
                  <a:extLst>
                    <a:ext uri="{9D8B030D-6E8A-4147-A177-3AD203B41FA5}">
                      <a16:colId xmlns:a16="http://schemas.microsoft.com/office/drawing/2014/main" val="708359878"/>
                    </a:ext>
                  </a:extLst>
                </a:gridCol>
                <a:gridCol w="2260190">
                  <a:extLst>
                    <a:ext uri="{9D8B030D-6E8A-4147-A177-3AD203B41FA5}">
                      <a16:colId xmlns:a16="http://schemas.microsoft.com/office/drawing/2014/main" val="2153376190"/>
                    </a:ext>
                  </a:extLst>
                </a:gridCol>
              </a:tblGrid>
              <a:tr h="3222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Platform</a:t>
                      </a:r>
                      <a:endParaRPr lang="en-IN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Users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42929889"/>
                  </a:ext>
                </a:extLst>
              </a:tr>
              <a:tr h="3222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/>
                        <a:t>Jotstar</a:t>
                      </a:r>
                      <a:endParaRPr lang="en-IN" sz="16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3371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5700644"/>
                  </a:ext>
                </a:extLst>
              </a:tr>
              <a:tr h="3222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/>
                        <a:t>LioCinema</a:t>
                      </a:r>
                      <a:endParaRPr lang="en-IN" sz="16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9919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4916331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34B0C68-8631-6FE5-BDB6-0253EC3E6497}"/>
              </a:ext>
            </a:extLst>
          </p:cNvPr>
          <p:cNvSpPr txBox="1"/>
          <p:nvPr/>
        </p:nvSpPr>
        <p:spPr>
          <a:xfrm>
            <a:off x="6096000" y="2096617"/>
            <a:ext cx="53938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Avg Watch Time (Mins) Threshold per device</a:t>
            </a:r>
            <a:endParaRPr lang="en-IN" sz="22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5F6535-F064-A4EE-2893-17536C776845}"/>
              </a:ext>
            </a:extLst>
          </p:cNvPr>
          <p:cNvSpPr txBox="1"/>
          <p:nvPr/>
        </p:nvSpPr>
        <p:spPr>
          <a:xfrm>
            <a:off x="6096000" y="3986091"/>
            <a:ext cx="37809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b="1" dirty="0">
                <a:solidFill>
                  <a:schemeClr val="bg1"/>
                </a:solidFill>
              </a:rPr>
              <a:t>Platform wise Heavy watchers </a:t>
            </a:r>
          </a:p>
        </p:txBody>
      </p:sp>
    </p:spTree>
    <p:extLst>
      <p:ext uri="{BB962C8B-B14F-4D97-AF65-F5344CB8AC3E}">
        <p14:creationId xmlns:p14="http://schemas.microsoft.com/office/powerpoint/2010/main" val="23938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D0391-CA98-8D66-9C88-EFBB2E352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F8D5C3-9735-643F-8BA7-1BBABED7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Age Group – Device Type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424D382-E96B-6F93-FCD3-14BF67F05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385975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4E3B4-6968-C780-0A0B-9B0DF07FC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694F97-BFF0-7F0B-051C-C2209F75E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City Tier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8276C2D-0D29-1561-59A0-FDD02AE37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164280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76E39-2F06-53E9-F95C-222E643D1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749716-3227-8C89-43EF-58E5A3E69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Subscription Plan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4A29A93-5CF9-957C-68D9-6B3B10889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3512615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129</Words>
  <Application>Microsoft Office PowerPoint</Application>
  <PresentationFormat>Widescreen</PresentationFormat>
  <Paragraphs>41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system-ui</vt:lpstr>
      <vt:lpstr>Office Theme</vt:lpstr>
      <vt:lpstr>Content Consumption</vt:lpstr>
      <vt:lpstr>Content Consumption By Device</vt:lpstr>
      <vt:lpstr>Heavy Watchers (Percentile-based approach)</vt:lpstr>
      <vt:lpstr>Age Group – Device Type</vt:lpstr>
      <vt:lpstr>City Tier</vt:lpstr>
      <vt:lpstr>Subscription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 Viswavardhan Reddy</dc:creator>
  <cp:lastModifiedBy>G Viswavardhan Reddy</cp:lastModifiedBy>
  <cp:revision>8</cp:revision>
  <dcterms:created xsi:type="dcterms:W3CDTF">2025-03-09T07:01:15Z</dcterms:created>
  <dcterms:modified xsi:type="dcterms:W3CDTF">2025-03-18T04:20:14Z</dcterms:modified>
</cp:coreProperties>
</file>