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9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2CCA-DDBE-2BE7-25FD-9B98BB20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AB82-D78D-640D-E0A4-9CB33136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A65-05F3-C1E5-0AF3-1C264BEE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52AA-BCE7-C86C-189B-18A26E7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060D-55D0-550E-BAD5-36A29B3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1AF-C4E6-D03C-1ECF-8F94D0A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63E8-F438-F707-7182-828BF93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0C39-2A56-62F7-79CF-1DB51E0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3CD5-B944-A374-0A7D-FE4FC0D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5E7E-B4E9-8AD0-8A80-6B11848E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2B84-CA78-366B-9D74-011F7641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BEF5-96E7-8AA0-B9B0-5B354D2B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6D1D-163B-F416-D190-90BE590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9E6C-06EF-BD61-CBBF-B71C326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E74D-92A1-4D21-DE3C-AEB3B0BE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4EF-481B-4E25-5D2A-70BD91CC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E46-5F5C-F263-10FF-188EE275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A509-35DA-D3BE-9247-ACE32988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4E75-7CC6-B126-E866-466D6B2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C5CD-46F8-70FC-D09B-4967E95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1DA-9D7D-5B0B-334D-7C3D47B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F41A-EEB9-A5C6-CF0D-4E8CA787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749-7E9C-F88B-CCF1-2CFE90A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F512-4D37-6DF9-B2F5-87BC4CF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98AF-AF3F-1A29-E4A1-BDFD535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396-1675-6304-795D-E12E42D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5F84-489C-23C9-3991-FB38E2F9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5F94-E531-A34A-8436-0D09F80A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9D89-707E-BEB7-EBC1-621969C8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8BFC-D001-F851-AB65-5E8929E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A515-5751-BFBD-433E-E7C571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3E1-655E-322C-4F33-A768B62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6523-D628-BB0D-7577-E7032D0F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22C9-6E5F-E9FB-7FB0-7955B598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4F0-C5E5-6C80-CE75-0F1C6C7D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447A-2AE7-4C0C-63CA-550E9C39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B6D5-8EE5-C616-EDE6-B585639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507-215C-57C5-D2C5-077DD2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8A5E-AF99-8913-9BBC-2F24E35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7A25-7FE5-2290-17C6-5AD9FF6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2B91-90A3-7A7B-2F53-37AD0DB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6B01-B014-F58E-861B-3E0ACC02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2B20-0C9E-BC41-D058-0A2036D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41C5-4CEB-5071-9C23-F9F6B6F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3404-FCC9-C534-CB5D-36757000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524C-43BE-9C23-D648-7DE77BA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4AE-E1DF-7A4A-0312-7098A30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4E0-B16D-1D20-422C-7DD7DA8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B615-BAE4-9BD8-9B60-91004284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DAD0-801D-3066-6C94-E4E6DFC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B00C-2770-BABB-BCE8-5DAD91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6941-F1CB-694A-3B1B-229B337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EB10-1FC6-1716-0662-3FEED26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010D-569F-4129-85C0-0E627703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EBAF-C97C-BE59-30D8-94B3BBEE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4DEC-D561-BC62-5E4B-7BE89BF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9E11-3F87-069A-28E7-E51A13EC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F44E-0564-0DB0-14E1-B59630B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0C96-AF8D-CF1B-A379-C987F0F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921B-D5E5-FF45-343F-858B30C3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367C-FE3C-D396-6338-337F55C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CA25-AABF-4A09-B1C5-6754FD465F5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3C11-CD5B-7DFA-86C9-CEB62BC8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653A-0526-5386-C717-BF3C0AEDB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CC372-ABD1-FD5A-69CD-9E61358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Inactivity Analysis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D638-EDB4-77DF-F0C4-5CF03CEE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Active vs. Inactive Rate across Age Groups, City Tier, &amp; Subscription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Monthly Inactive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Average watch-time by status</a:t>
            </a:r>
          </a:p>
        </p:txBody>
      </p:sp>
    </p:spTree>
    <p:extLst>
      <p:ext uri="{BB962C8B-B14F-4D97-AF65-F5344CB8AC3E}">
        <p14:creationId xmlns:p14="http://schemas.microsoft.com/office/powerpoint/2010/main" val="16144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BA332-DDF7-D9D7-EDEC-D86D3CCC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701-6ACF-B48D-86A8-E48B48EE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Monthly Inactive Rate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EB205F-046C-A777-9E4F-4AB8112DF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222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E12D-68E5-FC55-3BE5-101D8B0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Active vs Inactive Rate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55B4A2-9E7A-8C43-BA31-097BE2D2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3238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2909-8DA8-2792-451D-66A9FEDC0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3104-124C-8C74-8478-15740A6E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Overall Inactive Rate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0B14BC-93E3-8F86-BE1D-0FE8E707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Inactivity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High level of user inactivity often indicates a strong likelihood of a customer churning (stopping their service or engagement with the company)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LioCinema</a:t>
            </a:r>
            <a:r>
              <a:rPr lang="en-US" sz="2400" b="1" dirty="0">
                <a:solidFill>
                  <a:schemeClr val="bg1"/>
                </a:solidFill>
              </a:rPr>
              <a:t> Has a Significantly Higher Inactive Rate (44.87%) Compared to </a:t>
            </a:r>
            <a:r>
              <a:rPr lang="en-US" sz="2400" b="1" dirty="0" err="1">
                <a:solidFill>
                  <a:schemeClr val="bg1"/>
                </a:solidFill>
              </a:rPr>
              <a:t>JotStar</a:t>
            </a:r>
            <a:r>
              <a:rPr lang="en-US" sz="2400" b="1" dirty="0">
                <a:solidFill>
                  <a:schemeClr val="bg1"/>
                </a:solidFill>
              </a:rPr>
              <a:t> (14.91%)</a:t>
            </a:r>
          </a:p>
          <a:p>
            <a:pPr algn="just"/>
            <a:r>
              <a:rPr lang="en-US" sz="2200" dirty="0" err="1">
                <a:solidFill>
                  <a:schemeClr val="bg1"/>
                </a:solidFill>
              </a:rPr>
              <a:t>LioCinema</a:t>
            </a:r>
            <a:r>
              <a:rPr lang="en-US" sz="2200" dirty="0">
                <a:solidFill>
                  <a:schemeClr val="bg1"/>
                </a:solidFill>
              </a:rPr>
              <a:t> has a high percentage of Free plan users (~57%), who are less committed and more likely to drop off</a:t>
            </a:r>
          </a:p>
          <a:p>
            <a:pPr algn="just"/>
            <a:r>
              <a:rPr lang="en-US" sz="2200" dirty="0" err="1">
                <a:solidFill>
                  <a:schemeClr val="bg1"/>
                </a:solidFill>
              </a:rPr>
              <a:t>LioCinema</a:t>
            </a:r>
            <a:r>
              <a:rPr lang="en-US" sz="2200" dirty="0">
                <a:solidFill>
                  <a:schemeClr val="bg1"/>
                </a:solidFill>
              </a:rPr>
              <a:t> primarily serves Tier 2 &amp; 3 cities, where willingness to pay for streaming might be lower</a:t>
            </a:r>
          </a:p>
          <a:p>
            <a:pPr algn="just"/>
            <a:r>
              <a:rPr lang="en-US" sz="2200" dirty="0" err="1">
                <a:solidFill>
                  <a:schemeClr val="bg1"/>
                </a:solidFill>
              </a:rPr>
              <a:t>Jotstar</a:t>
            </a:r>
            <a:r>
              <a:rPr lang="en-US" sz="2200" dirty="0">
                <a:solidFill>
                  <a:schemeClr val="bg1"/>
                </a:solidFill>
              </a:rPr>
              <a:t> targets Tier 1 cities, where users might be more engaged and have higher purchasing power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A0F3E-561C-3EA1-7AE6-9ACD3151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6AEE-387C-8DF4-3353-D9C02297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Active vs Inactive Rate by Age Group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90A9CF-F883-EE6C-080B-4673F7697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7409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C16BB-E12B-6A7D-7CB3-F8251FE7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37D4-8E82-B068-1A6C-F09EA98F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Active vs Inactive Rate by City Tier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279297-661E-5802-E210-A46EA10F7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5327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194B-3836-16B8-907E-1EF7A7A9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1E93-20C7-9B14-BE37-70B09000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Active vs Inactive Rate by Subscription Plan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2670E4-04D9-C69E-252F-D6C1026F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8899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17A4F-8FC3-EA23-A91E-E1AE6F006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FE9F-BF8D-667F-7462-3931AEB0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Watch Time by Status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FE2C736-61FD-6FFD-12D2-3D6302CE4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287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Inactivity Analysis</vt:lpstr>
      <vt:lpstr>Monthly Inactive Rate</vt:lpstr>
      <vt:lpstr>Active vs Inactive Rate</vt:lpstr>
      <vt:lpstr>Overall Inactive Rate</vt:lpstr>
      <vt:lpstr>Active vs Inactive Rate by Age Group</vt:lpstr>
      <vt:lpstr>Active vs Inactive Rate by City Tier</vt:lpstr>
      <vt:lpstr>Active vs Inactive Rate by Subscription Plan</vt:lpstr>
      <vt:lpstr>Average Watch Time by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13</cp:revision>
  <dcterms:created xsi:type="dcterms:W3CDTF">2025-03-09T10:13:33Z</dcterms:created>
  <dcterms:modified xsi:type="dcterms:W3CDTF">2025-03-18T10:59:45Z</dcterms:modified>
</cp:coreProperties>
</file>