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F8B-F272-484C-9B7B-1398638A836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8AFB-5F24-4EDC-B3DC-69AE2B086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8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F8B-F272-484C-9B7B-1398638A836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8AFB-5F24-4EDC-B3DC-69AE2B086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3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F8B-F272-484C-9B7B-1398638A836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8AFB-5F24-4EDC-B3DC-69AE2B086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383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F8B-F272-484C-9B7B-1398638A836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8AFB-5F24-4EDC-B3DC-69AE2B08658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203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F8B-F272-484C-9B7B-1398638A836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8AFB-5F24-4EDC-B3DC-69AE2B086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752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F8B-F272-484C-9B7B-1398638A836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8AFB-5F24-4EDC-B3DC-69AE2B086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30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F8B-F272-484C-9B7B-1398638A836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8AFB-5F24-4EDC-B3DC-69AE2B086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987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F8B-F272-484C-9B7B-1398638A836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8AFB-5F24-4EDC-B3DC-69AE2B086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5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F8B-F272-484C-9B7B-1398638A836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8AFB-5F24-4EDC-B3DC-69AE2B086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70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F8B-F272-484C-9B7B-1398638A836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8AFB-5F24-4EDC-B3DC-69AE2B086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7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F8B-F272-484C-9B7B-1398638A836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8AFB-5F24-4EDC-B3DC-69AE2B086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27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F8B-F272-484C-9B7B-1398638A836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8AFB-5F24-4EDC-B3DC-69AE2B086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0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F8B-F272-484C-9B7B-1398638A836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8AFB-5F24-4EDC-B3DC-69AE2B086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3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F8B-F272-484C-9B7B-1398638A836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8AFB-5F24-4EDC-B3DC-69AE2B086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5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F8B-F272-484C-9B7B-1398638A836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8AFB-5F24-4EDC-B3DC-69AE2B086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F8B-F272-484C-9B7B-1398638A836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8AFB-5F24-4EDC-B3DC-69AE2B086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62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F8B-F272-484C-9B7B-1398638A836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8AFB-5F24-4EDC-B3DC-69AE2B086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50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790F8B-F272-484C-9B7B-1398638A836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58AFB-5F24-4EDC-B3DC-69AE2B086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85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5CF8DB-3872-C6DA-E8F6-2E6AE2F290C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66888" cy="17891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E9831F-01D0-514A-C743-8B841C5C9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78" y="1563329"/>
            <a:ext cx="3680861" cy="368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5D5210-3E2F-852A-C277-EA78F4FF76B1}"/>
              </a:ext>
            </a:extLst>
          </p:cNvPr>
          <p:cNvSpPr txBox="1"/>
          <p:nvPr/>
        </p:nvSpPr>
        <p:spPr>
          <a:xfrm>
            <a:off x="5872167" y="2705725"/>
            <a:ext cx="51399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SHIELD INSURANCE </a:t>
            </a:r>
          </a:p>
          <a:p>
            <a:pPr algn="ctr"/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IN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04562-612D-ECE5-F4F6-BE243EC9C239}"/>
              </a:ext>
            </a:extLst>
          </p:cNvPr>
          <p:cNvSpPr txBox="1"/>
          <p:nvPr/>
        </p:nvSpPr>
        <p:spPr>
          <a:xfrm>
            <a:off x="9838183" y="6211669"/>
            <a:ext cx="2380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by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Viswavardhan Reddy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88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007539-3AA8-593F-2489-AF361D4B3594}"/>
              </a:ext>
            </a:extLst>
          </p:cNvPr>
          <p:cNvSpPr/>
          <p:nvPr/>
        </p:nvSpPr>
        <p:spPr>
          <a:xfrm>
            <a:off x="5190744" y="2971800"/>
            <a:ext cx="1810512" cy="914400"/>
          </a:xfrm>
          <a:prstGeom prst="rect">
            <a:avLst/>
          </a:prstGeom>
          <a:effectLst>
            <a:softEdge rad="63500"/>
          </a:effectLst>
          <a:scene3d>
            <a:camera prst="orthographicFront"/>
            <a:lightRig rig="threePt" dir="t"/>
          </a:scene3d>
          <a:sp3d prstMaterial="matte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3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3366-7E25-BE0C-E7E7-73F90636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Objective</a:t>
            </a:r>
            <a:endParaRPr lang="en-IN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E836-5A89-EA01-644E-7FB7B4CE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Shield Insurance company's data and create a dashboard comprising a General view, Sales Mode, and Age Group views covering the requirements.</a:t>
            </a:r>
          </a:p>
          <a:p>
            <a:pPr marL="36900" indent="0">
              <a:buNone/>
            </a:pPr>
            <a:endParaRPr lang="en-US" sz="2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422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3366-7E25-BE0C-E7E7-73F90636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View</a:t>
            </a:r>
            <a:endParaRPr lang="en-IN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E836-5A89-EA01-644E-7FB7B4CE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Focus on understanding the number of customers and the total revenue generated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Track the MoM revenue growth rate and customer growth rate to monitor progress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Analyze revenue by city and age group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Analyze customers by city and age group</a:t>
            </a:r>
          </a:p>
          <a:p>
            <a:pPr marL="36900" indent="0">
              <a:buNone/>
            </a:pPr>
            <a:endParaRPr lang="en-IN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35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3366-7E25-BE0C-E7E7-73F90636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Mode</a:t>
            </a:r>
            <a:endParaRPr lang="en-IN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E836-5A89-EA01-644E-7FB7B4CE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Calculate total customers split percentages by sales mode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Calculate total revenue split percentages by sales mode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Analyze the trend of sales mode over the month</a:t>
            </a:r>
          </a:p>
        </p:txBody>
      </p:sp>
    </p:spTree>
    <p:extLst>
      <p:ext uri="{BB962C8B-B14F-4D97-AF65-F5344CB8AC3E}">
        <p14:creationId xmlns:p14="http://schemas.microsoft.com/office/powerpoint/2010/main" val="21309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3366-7E25-BE0C-E7E7-73F90636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Group</a:t>
            </a:r>
            <a:endParaRPr lang="en-IN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E836-5A89-EA01-644E-7FB7B4CE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age group data to understand the impact on our business.</a:t>
            </a:r>
          </a:p>
          <a:p>
            <a:pPr marL="36900" indent="0">
              <a:buNone/>
            </a:pP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Analyze age group data to understand expected settlement, sales mode, and policy preference</a:t>
            </a:r>
          </a:p>
        </p:txBody>
      </p:sp>
    </p:spTree>
    <p:extLst>
      <p:ext uri="{BB962C8B-B14F-4D97-AF65-F5344CB8AC3E}">
        <p14:creationId xmlns:p14="http://schemas.microsoft.com/office/powerpoint/2010/main" val="15609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3366-7E25-BE0C-E7E7-73F90636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Overview</a:t>
            </a:r>
            <a:endParaRPr lang="en-IN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E836-5A89-EA01-644E-7FB7B4CE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dim_customer.csv: Contains all customer information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dim_date.csv: Holds dates at daily, monthly levels, and week numbers of the year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dim_policies.csv: Encompasses all policy data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fact_premiums.csv: Includes information about policy orders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fact_settlements.csv: Contains details about policy settlements</a:t>
            </a: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903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3366-7E25-BE0C-E7E7-73F90636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E836-5A89-EA01-644E-7FB7B4CE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View</a:t>
            </a:r>
          </a:p>
          <a:p>
            <a:pPr marL="3690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reports the highest customer growth and revenue growth.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Considering all the months: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Delhi NCR 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reports the highest number of customers with 11,007 and generated revenue of 401.57M, followed by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Mumbai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6,432 customers and 239.51M revenue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Age group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31-40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reports the highest number of customers with 11,415 and generated revenue of 354.44M, followed by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41-50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4,737 customers and 196.59M revenue</a:t>
            </a:r>
          </a:p>
        </p:txBody>
      </p:sp>
    </p:spTree>
    <p:extLst>
      <p:ext uri="{BB962C8B-B14F-4D97-AF65-F5344CB8AC3E}">
        <p14:creationId xmlns:p14="http://schemas.microsoft.com/office/powerpoint/2010/main" val="29023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3366-7E25-BE0C-E7E7-73F90636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E836-5A89-EA01-644E-7FB7B4CE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Mode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Out of all the modes (Offline Agent, Offline Direct, Online App, Online Website), customers prefer to purchase policies from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Offline Agents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resulting in the highest revenue generated through Offline Agents for the Company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Since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Feb 23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customers approaching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Apps 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in second place, followed by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websites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So, Shield Insurance should focus on promoting their online apps and websites, considering the current trend towards online services</a:t>
            </a:r>
          </a:p>
        </p:txBody>
      </p:sp>
    </p:spTree>
    <p:extLst>
      <p:ext uri="{BB962C8B-B14F-4D97-AF65-F5344CB8AC3E}">
        <p14:creationId xmlns:p14="http://schemas.microsoft.com/office/powerpoint/2010/main" val="357152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3366-7E25-BE0C-E7E7-73F90636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E836-5A89-EA01-644E-7FB7B4CE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Group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is the table that shows policy preference by age group.</a:t>
            </a:r>
          </a:p>
          <a:p>
            <a:pPr marL="36900" indent="0">
              <a:buNone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D53A4-84D7-5D3C-EA5B-CBF0012F4D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130860"/>
              </p:ext>
            </p:extLst>
          </p:nvPr>
        </p:nvGraphicFramePr>
        <p:xfrm>
          <a:off x="1103312" y="3163824"/>
          <a:ext cx="89471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1223423474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155651935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539827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Age Group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Policy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Customers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extLst>
                  <a:ext uri="{0D108BD9-81ED-4DB2-BD59-A6C34878D82A}">
                    <a16:rowId xmlns:a16="http://schemas.microsoft.com/office/drawing/2014/main" val="368083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18-24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POL4321HEL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1,218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extLst>
                  <a:ext uri="{0D108BD9-81ED-4DB2-BD59-A6C34878D82A}">
                    <a16:rowId xmlns:a16="http://schemas.microsoft.com/office/drawing/2014/main" val="66626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25-30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POL4321HEL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1,167</a:t>
                      </a:r>
                    </a:p>
                  </a:txBody>
                  <a:tcPr marL="79018" marR="79018"/>
                </a:tc>
                <a:extLst>
                  <a:ext uri="{0D108BD9-81ED-4DB2-BD59-A6C34878D82A}">
                    <a16:rowId xmlns:a16="http://schemas.microsoft.com/office/drawing/2014/main" val="110367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31-40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POL3309HEL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2,015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extLst>
                  <a:ext uri="{0D108BD9-81ED-4DB2-BD59-A6C34878D82A}">
                    <a16:rowId xmlns:a16="http://schemas.microsoft.com/office/drawing/2014/main" val="108646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41-50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POL6303HEL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776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extLst>
                  <a:ext uri="{0D108BD9-81ED-4DB2-BD59-A6C34878D82A}">
                    <a16:rowId xmlns:a16="http://schemas.microsoft.com/office/drawing/2014/main" val="66229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51-65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POL9221HEL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407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extLst>
                  <a:ext uri="{0D108BD9-81ED-4DB2-BD59-A6C34878D82A}">
                    <a16:rowId xmlns:a16="http://schemas.microsoft.com/office/drawing/2014/main" val="243058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65+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POL2005HEL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571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018" marR="79018"/>
                </a:tc>
                <a:extLst>
                  <a:ext uri="{0D108BD9-81ED-4DB2-BD59-A6C34878D82A}">
                    <a16:rowId xmlns:a16="http://schemas.microsoft.com/office/drawing/2014/main" val="61430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62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279</TotalTime>
  <Words>420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Ion</vt:lpstr>
      <vt:lpstr>PowerPoint Presentation</vt:lpstr>
      <vt:lpstr>Project Objective</vt:lpstr>
      <vt:lpstr>General View</vt:lpstr>
      <vt:lpstr>Sales Mode</vt:lpstr>
      <vt:lpstr>Age Group</vt:lpstr>
      <vt:lpstr>Data Overview</vt:lpstr>
      <vt:lpstr>Insights</vt:lpstr>
      <vt:lpstr>Insights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Viswavardhan Reddy</dc:creator>
  <cp:lastModifiedBy>G Viswavardhan Reddy</cp:lastModifiedBy>
  <cp:revision>4</cp:revision>
  <dcterms:created xsi:type="dcterms:W3CDTF">2024-01-19T11:25:32Z</dcterms:created>
  <dcterms:modified xsi:type="dcterms:W3CDTF">2024-01-22T05:37:38Z</dcterms:modified>
</cp:coreProperties>
</file>