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B18B"/>
    <a:srgbClr val="FFEEBB"/>
    <a:srgbClr val="043052"/>
    <a:srgbClr val="004065"/>
    <a:srgbClr val="0033CC"/>
    <a:srgbClr val="003958"/>
    <a:srgbClr val="0077B3"/>
    <a:srgbClr val="0091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2034" autoAdjust="0"/>
  </p:normalViewPr>
  <p:slideViewPr>
    <p:cSldViewPr snapToGrid="0" snapToObjects="1">
      <p:cViewPr varScale="1">
        <p:scale>
          <a:sx n="20" d="100"/>
          <a:sy n="20" d="100"/>
        </p:scale>
        <p:origin x="-1376" y="-1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F832A7-19FB-DC4F-9047-8986D2D91959}"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972198-5575-9B4E-AD01-67C0AD1A64F5}" type="slidenum">
              <a:rPr lang="en-US" smtClean="0"/>
              <a:t>‹#›</a:t>
            </a:fld>
            <a:endParaRPr lang="en-US"/>
          </a:p>
        </p:txBody>
      </p:sp>
    </p:spTree>
    <p:extLst>
      <p:ext uri="{BB962C8B-B14F-4D97-AF65-F5344CB8AC3E}">
        <p14:creationId xmlns:p14="http://schemas.microsoft.com/office/powerpoint/2010/main" val="1052824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972198-5575-9B4E-AD01-67C0AD1A64F5}" type="slidenum">
              <a:rPr lang="en-US" smtClean="0"/>
              <a:t>1</a:t>
            </a:fld>
            <a:endParaRPr lang="en-US"/>
          </a:p>
        </p:txBody>
      </p:sp>
    </p:spTree>
    <p:extLst>
      <p:ext uri="{BB962C8B-B14F-4D97-AF65-F5344CB8AC3E}">
        <p14:creationId xmlns:p14="http://schemas.microsoft.com/office/powerpoint/2010/main" val="261558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2245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76628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02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24404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7462-AEA0-B941-A0F3-52FFEBCE0F65}" type="datetimeFigureOut">
              <a:rPr lang="en-US" smtClean="0"/>
              <a:pPr/>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392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767462-AEA0-B941-A0F3-52FFEBCE0F65}" type="datetimeFigureOut">
              <a:rPr lang="en-US" smtClean="0"/>
              <a:pPr/>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60216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67462-AEA0-B941-A0F3-52FFEBCE0F65}" type="datetimeFigureOut">
              <a:rPr lang="en-US" smtClean="0"/>
              <a:pPr/>
              <a:t>4/21/15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128432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67462-AEA0-B941-A0F3-52FFEBCE0F65}" type="datetimeFigureOut">
              <a:rPr lang="en-US" smtClean="0"/>
              <a:pPr/>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418361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67462-AEA0-B941-A0F3-52FFEBCE0F65}" type="datetimeFigureOut">
              <a:rPr lang="en-US" smtClean="0"/>
              <a:pPr/>
              <a:t>4/21/15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7348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62818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84728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1767462-AEA0-B941-A0F3-52FFEBCE0F65}" type="datetimeFigureOut">
              <a:rPr lang="en-US" smtClean="0"/>
              <a:pPr/>
              <a:t>4/21/15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3C122B08-6B22-3949-90FA-87FDFEE72B96}" type="slidenum">
              <a:rPr lang="en-US" smtClean="0"/>
              <a:pPr/>
              <a:t>‹#›</a:t>
            </a:fld>
            <a:endParaRPr lang="en-US"/>
          </a:p>
        </p:txBody>
      </p:sp>
    </p:spTree>
    <p:extLst>
      <p:ext uri="{BB962C8B-B14F-4D97-AF65-F5344CB8AC3E}">
        <p14:creationId xmlns:p14="http://schemas.microsoft.com/office/powerpoint/2010/main" val="416535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1.png"/><Relationship Id="rId21" Type="http://schemas.openxmlformats.org/officeDocument/2006/relationships/image" Target="../media/image22.png"/><Relationship Id="rId22" Type="http://schemas.openxmlformats.org/officeDocument/2006/relationships/image" Target="../media/image23.png"/><Relationship Id="rId23" Type="http://schemas.openxmlformats.org/officeDocument/2006/relationships/image" Target="../media/image24.png"/><Relationship Id="rId24" Type="http://schemas.openxmlformats.org/officeDocument/2006/relationships/image" Target="../media/image25.png"/><Relationship Id="rId25" Type="http://schemas.openxmlformats.org/officeDocument/2006/relationships/image" Target="../media/image26.png"/><Relationship Id="rId26"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4.png"/><Relationship Id="rId12" Type="http://schemas.openxmlformats.org/officeDocument/2006/relationships/image" Target="../media/image14.png"/><Relationship Id="rId13" Type="http://schemas.openxmlformats.org/officeDocument/2006/relationships/image" Target="../media/image6.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1" Type="http://schemas.openxmlformats.org/officeDocument/2006/relationships/image" Target="../media/image37.png"/><Relationship Id="rId12"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1824"/>
            <a:ext cx="43891200" cy="5715276"/>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764717" y="490532"/>
            <a:ext cx="27774709" cy="1220847"/>
          </a:xfrm>
          <a:prstGeom prst="rect">
            <a:avLst/>
          </a:prstGeom>
          <a:noFill/>
        </p:spPr>
        <p:txBody>
          <a:bodyPr wrap="square" rtlCol="0">
            <a:spAutoFit/>
          </a:bodyPr>
          <a:lstStyle/>
          <a:p>
            <a:pPr algn="ctr">
              <a:lnSpc>
                <a:spcPct val="80000"/>
              </a:lnSpc>
            </a:pPr>
            <a:r>
              <a:rPr lang="en-US" sz="8800" dirty="0" smtClean="0">
                <a:solidFill>
                  <a:schemeClr val="bg1"/>
                </a:solidFill>
              </a:rPr>
              <a:t>CSCI 6907: Advanced Network Systems </a:t>
            </a:r>
            <a:r>
              <a:rPr lang="en-US" sz="8800" dirty="0" smtClean="0">
                <a:solidFill>
                  <a:schemeClr val="bg1"/>
                </a:solidFill>
              </a:rPr>
              <a:t>Programming</a:t>
            </a:r>
            <a:endParaRPr lang="en-US" sz="8800" dirty="0" smtClean="0">
              <a:solidFill>
                <a:schemeClr val="bg1"/>
              </a:solidFill>
            </a:endParaRPr>
          </a:p>
        </p:txBody>
      </p:sp>
      <p:sp>
        <p:nvSpPr>
          <p:cNvPr id="3" name="TextBox 2"/>
          <p:cNvSpPr txBox="1"/>
          <p:nvPr/>
        </p:nvSpPr>
        <p:spPr>
          <a:xfrm>
            <a:off x="34870816" y="2238703"/>
            <a:ext cx="184731" cy="1415772"/>
          </a:xfrm>
          <a:prstGeom prst="rect">
            <a:avLst/>
          </a:prstGeom>
          <a:noFill/>
        </p:spPr>
        <p:txBody>
          <a:bodyPr wrap="none" rtlCol="0">
            <a:spAutoFit/>
          </a:bodyPr>
          <a:lstStyle/>
          <a:p>
            <a:endParaRPr lang="zh-CN" altLang="en-US" dirty="0"/>
          </a:p>
        </p:txBody>
      </p:sp>
      <p:sp>
        <p:nvSpPr>
          <p:cNvPr id="157" name="Text Placeholder 1107"/>
          <p:cNvSpPr txBox="1">
            <a:spLocks/>
          </p:cNvSpPr>
          <p:nvPr/>
        </p:nvSpPr>
        <p:spPr>
          <a:xfrm>
            <a:off x="7764717" y="3503973"/>
            <a:ext cx="27774709" cy="1916078"/>
          </a:xfrm>
          <a:prstGeom prst="rect">
            <a:avLst/>
          </a:prstGeom>
        </p:spPr>
        <p:txBody>
          <a:bodyPr/>
          <a:lstStyle>
            <a:lvl1pPr marL="1565956" indent="-1565956" algn="l" defTabSz="2087941" rtl="0" eaLnBrk="1" latinLnBrk="0" hangingPunct="1">
              <a:spcBef>
                <a:spcPct val="20000"/>
              </a:spcBef>
              <a:buFont typeface="Arial"/>
              <a:buChar char="•"/>
              <a:defRPr sz="14600" kern="1200">
                <a:solidFill>
                  <a:schemeClr val="tx1"/>
                </a:solidFill>
                <a:latin typeface="+mn-lt"/>
                <a:ea typeface="+mn-ea"/>
                <a:cs typeface="+mn-cs"/>
              </a:defRPr>
            </a:lvl1pPr>
            <a:lvl2pPr marL="3392904" indent="-1304963" algn="l" defTabSz="2087941" rtl="0" eaLnBrk="1" latinLnBrk="0" hangingPunct="1">
              <a:spcBef>
                <a:spcPct val="20000"/>
              </a:spcBef>
              <a:buFont typeface="Arial"/>
              <a:buChar char="–"/>
              <a:defRPr sz="12800" kern="1200">
                <a:solidFill>
                  <a:schemeClr val="tx1"/>
                </a:solidFill>
                <a:latin typeface="+mn-lt"/>
                <a:ea typeface="+mn-ea"/>
                <a:cs typeface="+mn-cs"/>
              </a:defRPr>
            </a:lvl2pPr>
            <a:lvl3pPr marL="5219852" indent="-1043970" algn="l" defTabSz="2087941" rtl="0" eaLnBrk="1" latinLnBrk="0" hangingPunct="1">
              <a:spcBef>
                <a:spcPct val="20000"/>
              </a:spcBef>
              <a:buFont typeface="Arial"/>
              <a:buChar char="•"/>
              <a:defRPr sz="11000" kern="1200">
                <a:solidFill>
                  <a:schemeClr val="tx1"/>
                </a:solidFill>
                <a:latin typeface="+mn-lt"/>
                <a:ea typeface="+mn-ea"/>
                <a:cs typeface="+mn-cs"/>
              </a:defRPr>
            </a:lvl3pPr>
            <a:lvl4pPr marL="7307793" indent="-1043970" algn="l" defTabSz="2087941" rtl="0" eaLnBrk="1" latinLnBrk="0" hangingPunct="1">
              <a:spcBef>
                <a:spcPct val="20000"/>
              </a:spcBef>
              <a:buFont typeface="Arial"/>
              <a:buChar char="–"/>
              <a:defRPr sz="9100" kern="1200">
                <a:solidFill>
                  <a:schemeClr val="tx1"/>
                </a:solidFill>
                <a:latin typeface="+mn-lt"/>
                <a:ea typeface="+mn-ea"/>
                <a:cs typeface="+mn-cs"/>
              </a:defRPr>
            </a:lvl4pPr>
            <a:lvl5pPr marL="9395734" indent="-1043970" algn="l" defTabSz="2087941" rtl="0" eaLnBrk="1" latinLnBrk="0" hangingPunct="1">
              <a:spcBef>
                <a:spcPct val="20000"/>
              </a:spcBef>
              <a:buFont typeface="Arial"/>
              <a:buChar char="»"/>
              <a:defRPr sz="9100" kern="1200">
                <a:solidFill>
                  <a:schemeClr val="tx1"/>
                </a:solidFill>
                <a:latin typeface="+mn-lt"/>
                <a:ea typeface="+mn-ea"/>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a:lstStyle>
          <a:p>
            <a:pPr marL="0" indent="0" algn="ctr">
              <a:buNone/>
            </a:pPr>
            <a:r>
              <a:rPr lang="en-US" sz="6600" dirty="0" smtClean="0">
                <a:solidFill>
                  <a:srgbClr val="FFFFFF"/>
                </a:solidFill>
              </a:rPr>
              <a:t>Your Name</a:t>
            </a:r>
            <a:endParaRPr lang="en-US" sz="6600" dirty="0">
              <a:solidFill>
                <a:srgbClr val="FFFFFF"/>
              </a:solidFill>
            </a:endParaRPr>
          </a:p>
        </p:txBody>
      </p:sp>
      <p:pic>
        <p:nvPicPr>
          <p:cNvPr id="6" name="Picture 5" descr="gw_txt_2cs_re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46" y="28603"/>
            <a:ext cx="6836971" cy="5207493"/>
          </a:xfrm>
          <a:prstGeom prst="rect">
            <a:avLst/>
          </a:prstGeom>
        </p:spPr>
      </p:pic>
      <p:sp>
        <p:nvSpPr>
          <p:cNvPr id="153" name="Rectangle 152"/>
          <p:cNvSpPr/>
          <p:nvPr/>
        </p:nvSpPr>
        <p:spPr>
          <a:xfrm>
            <a:off x="414917" y="6096158"/>
            <a:ext cx="15101268" cy="1474558"/>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7200" b="1" dirty="0" smtClean="0">
                <a:solidFill>
                  <a:srgbClr val="FFEEBB"/>
                </a:solidFill>
                <a:effectLst>
                  <a:outerShdw blurRad="38100" dist="38100" dir="2700000" algn="tl">
                    <a:srgbClr val="000000">
                      <a:alpha val="43137"/>
                    </a:srgbClr>
                  </a:outerShdw>
                </a:effectLst>
                <a:latin typeface="+mj-lt"/>
              </a:rPr>
              <a:t>CSCI 6907.11 Overview</a:t>
            </a:r>
            <a:endParaRPr lang="en-US" sz="8000" b="1" dirty="0">
              <a:solidFill>
                <a:srgbClr val="FFEEBB"/>
              </a:solidFill>
              <a:latin typeface="+mj-lt"/>
            </a:endParaRPr>
          </a:p>
        </p:txBody>
      </p:sp>
      <p:pic>
        <p:nvPicPr>
          <p:cNvPr id="186" name="Picture Placeholder 1137" descr="seas_logo.png"/>
          <p:cNvPicPr>
            <a:picLocks noChangeAspect="1"/>
          </p:cNvPicPr>
          <p:nvPr/>
        </p:nvPicPr>
        <p:blipFill>
          <a:blip r:embed="rId4">
            <a:extLst>
              <a:ext uri="{28A0092B-C50C-407E-A947-70E740481C1C}">
                <a14:useLocalDpi xmlns:a14="http://schemas.microsoft.com/office/drawing/2010/main" val="0"/>
              </a:ext>
            </a:extLst>
          </a:blip>
          <a:srcRect t="10884" b="10884"/>
          <a:stretch>
            <a:fillRect/>
          </a:stretch>
        </p:blipFill>
        <p:spPr>
          <a:xfrm>
            <a:off x="35539426" y="490532"/>
            <a:ext cx="7928435" cy="45110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88" name="Rectangle 187"/>
          <p:cNvSpPr/>
          <p:nvPr/>
        </p:nvSpPr>
        <p:spPr>
          <a:xfrm>
            <a:off x="414917" y="8124475"/>
            <a:ext cx="15101268" cy="4755652"/>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lstStyle/>
          <a:p>
            <a:pPr algn="just">
              <a:spcAft>
                <a:spcPts val="1800"/>
              </a:spcAft>
            </a:pPr>
            <a:r>
              <a:rPr lang="en-US" sz="4000" dirty="0">
                <a:solidFill>
                  <a:prstClr val="black"/>
                </a:solidFill>
              </a:rPr>
              <a:t>This class is an advanced topics seminar for MS, PhD, and upper level undergraduates. The class gives students hands-on practice with two emerging network technologies: Software Defined Networking (SDN) and Network Function Virtualization (NFV). </a:t>
            </a:r>
          </a:p>
          <a:p>
            <a:pPr algn="just">
              <a:spcAft>
                <a:spcPts val="1800"/>
              </a:spcAft>
            </a:pPr>
            <a:r>
              <a:rPr lang="en-US" sz="4000" dirty="0">
                <a:solidFill>
                  <a:prstClr val="black"/>
                </a:solidFill>
              </a:rPr>
              <a:t>This poster presents some of the projects we have developed on top of the GENI platform</a:t>
            </a:r>
            <a:r>
              <a:rPr lang="en-US" sz="4000" dirty="0" smtClean="0">
                <a:solidFill>
                  <a:prstClr val="black"/>
                </a:solidFill>
              </a:rPr>
              <a:t>.</a:t>
            </a:r>
            <a:endParaRPr lang="en-US" sz="4000" dirty="0">
              <a:solidFill>
                <a:prstClr val="black"/>
              </a:solidFill>
            </a:endParaRPr>
          </a:p>
        </p:txBody>
      </p:sp>
      <p:sp>
        <p:nvSpPr>
          <p:cNvPr id="189" name="Rectangle 188"/>
          <p:cNvSpPr/>
          <p:nvPr/>
        </p:nvSpPr>
        <p:spPr>
          <a:xfrm>
            <a:off x="16675757" y="6096158"/>
            <a:ext cx="26331830" cy="1474558"/>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7200" b="1" dirty="0" err="1">
                <a:solidFill>
                  <a:srgbClr val="FFEEBB"/>
                </a:solidFill>
                <a:effectLst>
                  <a:outerShdw blurRad="38100" dist="38100" dir="2700000" algn="tl">
                    <a:srgbClr val="000000">
                      <a:alpha val="43137"/>
                    </a:srgbClr>
                  </a:outerShdw>
                </a:effectLst>
                <a:latin typeface="+mj-lt"/>
              </a:rPr>
              <a:t>NetAlytics</a:t>
            </a:r>
            <a:r>
              <a:rPr lang="en-US" sz="7200" b="1" dirty="0">
                <a:solidFill>
                  <a:srgbClr val="FFEEBB"/>
                </a:solidFill>
                <a:effectLst>
                  <a:outerShdw blurRad="38100" dist="38100" dir="2700000" algn="tl">
                    <a:srgbClr val="000000">
                      <a:alpha val="43137"/>
                    </a:srgbClr>
                  </a:outerShdw>
                </a:effectLst>
                <a:latin typeface="+mj-lt"/>
              </a:rPr>
              <a:t>: Flexible and Dynamic Network Analysis Framework</a:t>
            </a:r>
            <a:endParaRPr lang="en-US" sz="8000" b="1" dirty="0">
              <a:solidFill>
                <a:srgbClr val="FFEEBB"/>
              </a:solidFill>
              <a:latin typeface="+mj-lt"/>
            </a:endParaRPr>
          </a:p>
        </p:txBody>
      </p:sp>
      <p:sp>
        <p:nvSpPr>
          <p:cNvPr id="191" name="Rectangle 190"/>
          <p:cNvSpPr/>
          <p:nvPr/>
        </p:nvSpPr>
        <p:spPr>
          <a:xfrm>
            <a:off x="16675757" y="8124474"/>
            <a:ext cx="13496282" cy="10439841"/>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lstStyle/>
          <a:p>
            <a:pPr algn="just">
              <a:spcAft>
                <a:spcPts val="1800"/>
              </a:spcAft>
            </a:pPr>
            <a:r>
              <a:rPr lang="en-US" sz="4000" dirty="0" smtClean="0">
                <a:solidFill>
                  <a:prstClr val="black"/>
                </a:solidFill>
              </a:rPr>
              <a:t>Project description goes here.</a:t>
            </a:r>
            <a:endParaRPr lang="en-US" sz="4000" dirty="0">
              <a:solidFill>
                <a:prstClr val="black"/>
              </a:solidFill>
            </a:endParaRPr>
          </a:p>
        </p:txBody>
      </p:sp>
      <p:sp>
        <p:nvSpPr>
          <p:cNvPr id="194" name="Rectangle 193"/>
          <p:cNvSpPr/>
          <p:nvPr/>
        </p:nvSpPr>
        <p:spPr>
          <a:xfrm>
            <a:off x="414917" y="15803219"/>
            <a:ext cx="15101268" cy="8488654"/>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lstStyle/>
          <a:p>
            <a:pPr algn="just">
              <a:spcAft>
                <a:spcPts val="1800"/>
              </a:spcAft>
            </a:pPr>
            <a:r>
              <a:rPr lang="en-US" sz="4000" dirty="0" smtClean="0">
                <a:solidFill>
                  <a:prstClr val="black"/>
                </a:solidFill>
              </a:rPr>
              <a:t>A major problem in today’s networks is the lack of robots and unicorns. If we had more unicorns, networks would be faster and more magical. In this project we show how SDNs allow the network to dynamically adjust the number of unicorns deployed in the network. </a:t>
            </a:r>
          </a:p>
          <a:p>
            <a:pPr algn="just">
              <a:spcAft>
                <a:spcPts val="1800"/>
              </a:spcAft>
            </a:pPr>
            <a:r>
              <a:rPr lang="en-US" sz="4000" dirty="0" smtClean="0">
                <a:solidFill>
                  <a:prstClr val="black"/>
                </a:solidFill>
              </a:rPr>
              <a:t>Our project:</a:t>
            </a:r>
          </a:p>
          <a:p>
            <a:pPr marL="571500" indent="-571500" algn="just">
              <a:spcAft>
                <a:spcPts val="1800"/>
              </a:spcAft>
              <a:buFont typeface="Arial"/>
              <a:buChar char="•"/>
            </a:pPr>
            <a:r>
              <a:rPr lang="en-US" sz="4000" dirty="0" smtClean="0">
                <a:solidFill>
                  <a:prstClr val="black"/>
                </a:solidFill>
              </a:rPr>
              <a:t>Automatically detects XYZ.</a:t>
            </a:r>
          </a:p>
          <a:p>
            <a:pPr marL="571500" indent="-571500" algn="just">
              <a:spcAft>
                <a:spcPts val="1800"/>
              </a:spcAft>
              <a:buFont typeface="Arial"/>
              <a:buChar char="•"/>
            </a:pPr>
            <a:r>
              <a:rPr lang="en-US" sz="4000" dirty="0" smtClean="0">
                <a:solidFill>
                  <a:prstClr val="black"/>
                </a:solidFill>
              </a:rPr>
              <a:t>Reconfigures the network in order to…</a:t>
            </a:r>
          </a:p>
          <a:p>
            <a:pPr marL="571500" indent="-571500" algn="just">
              <a:spcAft>
                <a:spcPts val="1800"/>
              </a:spcAft>
              <a:buFont typeface="Arial"/>
              <a:buChar char="•"/>
            </a:pPr>
            <a:r>
              <a:rPr lang="en-US" sz="4000" dirty="0" smtClean="0">
                <a:solidFill>
                  <a:prstClr val="black"/>
                </a:solidFill>
              </a:rPr>
              <a:t>…</a:t>
            </a:r>
          </a:p>
          <a:p>
            <a:pPr marL="571500" indent="-571500" algn="just">
              <a:spcAft>
                <a:spcPts val="1800"/>
              </a:spcAft>
              <a:buFont typeface="Arial"/>
              <a:buChar char="•"/>
            </a:pPr>
            <a:r>
              <a:rPr lang="en-US" sz="4000" dirty="0" smtClean="0">
                <a:solidFill>
                  <a:prstClr val="black"/>
                </a:solidFill>
              </a:rPr>
              <a:t>(replace all of this with your content…)</a:t>
            </a:r>
          </a:p>
          <a:p>
            <a:pPr marL="571500" indent="-571500" algn="just">
              <a:spcAft>
                <a:spcPts val="1800"/>
              </a:spcAft>
              <a:buFont typeface="Arial"/>
              <a:buChar char="•"/>
            </a:pPr>
            <a:endParaRPr lang="en-US" sz="4000" dirty="0" smtClean="0">
              <a:solidFill>
                <a:prstClr val="black"/>
              </a:solidFill>
            </a:endParaRPr>
          </a:p>
          <a:p>
            <a:pPr marL="571500" indent="-571500" algn="just">
              <a:spcAft>
                <a:spcPts val="1800"/>
              </a:spcAft>
              <a:buFont typeface="Arial"/>
              <a:buChar char="•"/>
            </a:pPr>
            <a:endParaRPr lang="en-US" sz="4000" dirty="0">
              <a:solidFill>
                <a:prstClr val="black"/>
              </a:solidFill>
            </a:endParaRPr>
          </a:p>
        </p:txBody>
      </p:sp>
      <p:sp>
        <p:nvSpPr>
          <p:cNvPr id="197" name="Rectangle 196"/>
          <p:cNvSpPr/>
          <p:nvPr/>
        </p:nvSpPr>
        <p:spPr>
          <a:xfrm>
            <a:off x="16675757" y="19162649"/>
            <a:ext cx="26331830" cy="1474558"/>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7200" b="1" dirty="0">
                <a:solidFill>
                  <a:srgbClr val="FFEEBB"/>
                </a:solidFill>
                <a:effectLst>
                  <a:outerShdw blurRad="38100" dist="38100" dir="2700000" algn="tl">
                    <a:srgbClr val="000000">
                      <a:alpha val="43137"/>
                    </a:srgbClr>
                  </a:outerShdw>
                </a:effectLst>
                <a:latin typeface="+mj-lt"/>
              </a:rPr>
              <a:t>Load Balancing and Dynamic Topology Modification</a:t>
            </a:r>
            <a:endParaRPr lang="en-US" sz="8000" b="1" dirty="0">
              <a:solidFill>
                <a:srgbClr val="FFEEBB"/>
              </a:solidFill>
              <a:latin typeface="+mj-lt"/>
            </a:endParaRPr>
          </a:p>
        </p:txBody>
      </p:sp>
      <p:sp>
        <p:nvSpPr>
          <p:cNvPr id="198" name="Rectangle 197"/>
          <p:cNvSpPr/>
          <p:nvPr/>
        </p:nvSpPr>
        <p:spPr>
          <a:xfrm>
            <a:off x="414917" y="13362961"/>
            <a:ext cx="15101268" cy="1474558"/>
          </a:xfrm>
          <a:prstGeom prst="rect">
            <a:avLst/>
          </a:prstGeom>
          <a:solidFill>
            <a:srgbClr val="043052"/>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7200" b="1" dirty="0" smtClean="0">
                <a:solidFill>
                  <a:srgbClr val="FFEEBB"/>
                </a:solidFill>
                <a:effectLst>
                  <a:outerShdw blurRad="38100" dist="38100" dir="2700000" algn="tl">
                    <a:srgbClr val="000000">
                      <a:alpha val="43137"/>
                    </a:srgbClr>
                  </a:outerShdw>
                </a:effectLst>
                <a:latin typeface="+mj-lt"/>
              </a:rPr>
              <a:t>Project Name</a:t>
            </a:r>
            <a:endParaRPr lang="en-US" sz="8000" b="1" dirty="0">
              <a:solidFill>
                <a:srgbClr val="FFEEBB"/>
              </a:solidFill>
              <a:latin typeface="+mj-lt"/>
            </a:endParaRPr>
          </a:p>
        </p:txBody>
      </p:sp>
      <p:pic>
        <p:nvPicPr>
          <p:cNvPr id="207" name="Picture 26" descr="ICON_Building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158" y="29613015"/>
            <a:ext cx="1885884" cy="217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10" descr="C:\Users\testuser\AppData\Local\Temp\VMwareDnD\9a29d882\VMW_09Q3_ICON_House.png"/>
          <p:cNvPicPr>
            <a:picLocks noChangeAspect="1" noChangeArrowheads="1"/>
          </p:cNvPicPr>
          <p:nvPr/>
        </p:nvPicPr>
        <p:blipFill>
          <a:blip r:embed="rId6"/>
          <a:srcRect/>
          <a:stretch>
            <a:fillRect/>
          </a:stretch>
        </p:blipFill>
        <p:spPr bwMode="auto">
          <a:xfrm>
            <a:off x="927746" y="26801770"/>
            <a:ext cx="2149296" cy="2355960"/>
          </a:xfrm>
          <a:prstGeom prst="rect">
            <a:avLst/>
          </a:prstGeom>
          <a:noFill/>
        </p:spPr>
      </p:pic>
      <p:pic>
        <p:nvPicPr>
          <p:cNvPr id="205" name="Picture 45" descr="ICON_Firewall_Q3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8486" y="27675682"/>
            <a:ext cx="2464670" cy="227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212" descr="VMW_ICON_cluster1_2D(F).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37189" y="29613015"/>
            <a:ext cx="1469418" cy="1525933"/>
          </a:xfrm>
          <a:prstGeom prst="rect">
            <a:avLst/>
          </a:prstGeom>
        </p:spPr>
      </p:pic>
      <p:sp>
        <p:nvSpPr>
          <p:cNvPr id="15" name="Hexagon 14"/>
          <p:cNvSpPr/>
          <p:nvPr/>
        </p:nvSpPr>
        <p:spPr>
          <a:xfrm>
            <a:off x="8966221" y="25752001"/>
            <a:ext cx="2385756" cy="188387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smtClean="0"/>
              <a:t>POX</a:t>
            </a:r>
            <a:endParaRPr lang="en-US" sz="6600" dirty="0"/>
          </a:p>
        </p:txBody>
      </p:sp>
      <p:sp>
        <p:nvSpPr>
          <p:cNvPr id="214" name="Rectangle 213"/>
          <p:cNvSpPr/>
          <p:nvPr/>
        </p:nvSpPr>
        <p:spPr>
          <a:xfrm>
            <a:off x="417137" y="25198923"/>
            <a:ext cx="15101268" cy="7222608"/>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lstStyle/>
          <a:p>
            <a:pPr algn="just">
              <a:spcAft>
                <a:spcPts val="1800"/>
              </a:spcAft>
            </a:pPr>
            <a:r>
              <a:rPr lang="en-US" sz="4400" b="1" dirty="0" smtClean="0">
                <a:solidFill>
                  <a:prstClr val="black"/>
                </a:solidFill>
              </a:rPr>
              <a:t>Sample Deployment:</a:t>
            </a:r>
            <a:endParaRPr lang="en-US" sz="4400" b="1" dirty="0">
              <a:solidFill>
                <a:prstClr val="black"/>
              </a:solidFill>
            </a:endParaRPr>
          </a:p>
        </p:txBody>
      </p:sp>
      <p:pic>
        <p:nvPicPr>
          <p:cNvPr id="215" name="Picture 214" descr="VMW_ICON_cluster1_2D(F).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7771" y="28052340"/>
            <a:ext cx="1469418" cy="1525933"/>
          </a:xfrm>
          <a:prstGeom prst="rect">
            <a:avLst/>
          </a:prstGeom>
        </p:spPr>
      </p:pic>
      <p:pic>
        <p:nvPicPr>
          <p:cNvPr id="216" name="Picture 17" descr="ICON_VM_basic_flat_R2_Q408.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3107123" y="27107051"/>
            <a:ext cx="1412584" cy="141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 name="Picture 17" descr="ICON_VM_basic_flat_R2_Q408.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3443292" y="30055156"/>
            <a:ext cx="1412584" cy="141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 name="Picture 217" descr="VMW_ICON_cluster1_2D(F).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7268" y="28052340"/>
            <a:ext cx="1469418" cy="1525933"/>
          </a:xfrm>
          <a:prstGeom prst="rect">
            <a:avLst/>
          </a:prstGeom>
        </p:spPr>
      </p:pic>
      <p:cxnSp>
        <p:nvCxnSpPr>
          <p:cNvPr id="20" name="Straight Connector 19"/>
          <p:cNvCxnSpPr>
            <a:stCxn id="205" idx="3"/>
            <a:endCxn id="215" idx="1"/>
          </p:cNvCxnSpPr>
          <p:nvPr/>
        </p:nvCxnSpPr>
        <p:spPr>
          <a:xfrm>
            <a:off x="7173156" y="28815307"/>
            <a:ext cx="7946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15" idx="3"/>
            <a:endCxn id="218" idx="1"/>
          </p:cNvCxnSpPr>
          <p:nvPr/>
        </p:nvCxnSpPr>
        <p:spPr>
          <a:xfrm>
            <a:off x="9437189" y="28815307"/>
            <a:ext cx="11800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15" idx="2"/>
            <a:endCxn id="213" idx="1"/>
          </p:cNvCxnSpPr>
          <p:nvPr/>
        </p:nvCxnSpPr>
        <p:spPr>
          <a:xfrm>
            <a:off x="8702480" y="29578273"/>
            <a:ext cx="734709" cy="797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215" idx="0"/>
            <a:endCxn id="15" idx="2"/>
          </p:cNvCxnSpPr>
          <p:nvPr/>
        </p:nvCxnSpPr>
        <p:spPr>
          <a:xfrm flipV="1">
            <a:off x="8702480" y="27635872"/>
            <a:ext cx="734709" cy="4164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18" idx="0"/>
            <a:endCxn id="15" idx="1"/>
          </p:cNvCxnSpPr>
          <p:nvPr/>
        </p:nvCxnSpPr>
        <p:spPr>
          <a:xfrm flipH="1" flipV="1">
            <a:off x="10881009" y="27635872"/>
            <a:ext cx="470968" cy="4164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18" idx="3"/>
            <a:endCxn id="216" idx="1"/>
          </p:cNvCxnSpPr>
          <p:nvPr/>
        </p:nvCxnSpPr>
        <p:spPr>
          <a:xfrm flipV="1">
            <a:off x="12086686" y="27813343"/>
            <a:ext cx="1020437" cy="1001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213" idx="3"/>
            <a:endCxn id="218" idx="2"/>
          </p:cNvCxnSpPr>
          <p:nvPr/>
        </p:nvCxnSpPr>
        <p:spPr>
          <a:xfrm flipV="1">
            <a:off x="10906607" y="29578273"/>
            <a:ext cx="445370" cy="797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218" idx="3"/>
            <a:endCxn id="217" idx="1"/>
          </p:cNvCxnSpPr>
          <p:nvPr/>
        </p:nvCxnSpPr>
        <p:spPr>
          <a:xfrm>
            <a:off x="12086686" y="28815307"/>
            <a:ext cx="1356606" cy="1946141"/>
          </a:xfrm>
          <a:prstGeom prst="line">
            <a:avLst/>
          </a:prstGeom>
        </p:spPr>
        <p:style>
          <a:lnRef idx="2">
            <a:schemeClr val="accent1"/>
          </a:lnRef>
          <a:fillRef idx="0">
            <a:schemeClr val="accent1"/>
          </a:fillRef>
          <a:effectRef idx="1">
            <a:schemeClr val="accent1"/>
          </a:effectRef>
          <a:fontRef idx="minor">
            <a:schemeClr val="tx1"/>
          </a:fontRef>
        </p:style>
      </p:cxnSp>
      <p:pic>
        <p:nvPicPr>
          <p:cNvPr id="206" name="Picture 23" descr="ICON_Lock_Q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89231" y="26055113"/>
            <a:ext cx="915147" cy="164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 name="Rectangle 218"/>
          <p:cNvSpPr/>
          <p:nvPr/>
        </p:nvSpPr>
        <p:spPr>
          <a:xfrm>
            <a:off x="16675757" y="21066344"/>
            <a:ext cx="13496282" cy="11173777"/>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lstStyle/>
          <a:p>
            <a:pPr algn="just">
              <a:spcAft>
                <a:spcPts val="1800"/>
              </a:spcAft>
            </a:pPr>
            <a:r>
              <a:rPr lang="en-US" sz="4000" dirty="0" smtClean="0">
                <a:solidFill>
                  <a:prstClr val="black"/>
                </a:solidFill>
              </a:rPr>
              <a:t>Project description goes here.</a:t>
            </a:r>
          </a:p>
          <a:p>
            <a:pPr algn="just">
              <a:spcAft>
                <a:spcPts val="1800"/>
              </a:spcAft>
            </a:pPr>
            <a:endParaRPr lang="en-US" sz="4000" dirty="0">
              <a:solidFill>
                <a:prstClr val="black"/>
              </a:solidFill>
            </a:endParaRPr>
          </a:p>
          <a:p>
            <a:pPr algn="just">
              <a:spcAft>
                <a:spcPts val="1800"/>
              </a:spcAft>
            </a:pPr>
            <a:r>
              <a:rPr lang="en-US" sz="4000" b="1" dirty="0" smtClean="0">
                <a:solidFill>
                  <a:prstClr val="black"/>
                </a:solidFill>
              </a:rPr>
              <a:t>Notes:</a:t>
            </a:r>
          </a:p>
          <a:p>
            <a:pPr marL="571500" indent="-571500" algn="just">
              <a:spcAft>
                <a:spcPts val="1800"/>
              </a:spcAft>
              <a:buFont typeface="Arial"/>
              <a:buChar char="•"/>
            </a:pPr>
            <a:r>
              <a:rPr lang="en-US" sz="4000" dirty="0" smtClean="0">
                <a:solidFill>
                  <a:prstClr val="black"/>
                </a:solidFill>
              </a:rPr>
              <a:t>Avoid having lots of long sentences</a:t>
            </a:r>
          </a:p>
          <a:p>
            <a:pPr marL="571500" indent="-571500" algn="just">
              <a:spcAft>
                <a:spcPts val="1800"/>
              </a:spcAft>
              <a:buFont typeface="Arial"/>
              <a:buChar char="•"/>
            </a:pPr>
            <a:r>
              <a:rPr lang="en-US" sz="4000" dirty="0" smtClean="0">
                <a:solidFill>
                  <a:prstClr val="black"/>
                </a:solidFill>
              </a:rPr>
              <a:t>Include diagrams / screen shots / anything to make it more visually interesting</a:t>
            </a:r>
          </a:p>
          <a:p>
            <a:pPr marL="571500" indent="-571500" algn="just">
              <a:spcAft>
                <a:spcPts val="1800"/>
              </a:spcAft>
              <a:buFont typeface="Arial"/>
              <a:buChar char="•"/>
            </a:pPr>
            <a:r>
              <a:rPr lang="en-US" sz="4000" dirty="0" smtClean="0">
                <a:solidFill>
                  <a:prstClr val="black"/>
                </a:solidFill>
              </a:rPr>
              <a:t>Try to keep the colors/styles consistent with the rest of the document</a:t>
            </a:r>
          </a:p>
          <a:p>
            <a:pPr marL="571500" indent="-571500" algn="just">
              <a:spcAft>
                <a:spcPts val="1800"/>
              </a:spcAft>
              <a:buFont typeface="Arial"/>
              <a:buChar char="•"/>
            </a:pPr>
            <a:r>
              <a:rPr lang="en-US" sz="4000" dirty="0" smtClean="0">
                <a:solidFill>
                  <a:prstClr val="black"/>
                </a:solidFill>
              </a:rPr>
              <a:t>Use the images on the next page when possible to keep things consistent (you can shrink them down a lot)</a:t>
            </a:r>
          </a:p>
          <a:p>
            <a:pPr marL="571500" indent="-571500" algn="just">
              <a:spcAft>
                <a:spcPts val="1800"/>
              </a:spcAft>
              <a:buFont typeface="Arial"/>
              <a:buChar char="•"/>
            </a:pPr>
            <a:r>
              <a:rPr lang="en-US" sz="4000" dirty="0" smtClean="0">
                <a:solidFill>
                  <a:prstClr val="black"/>
                </a:solidFill>
              </a:rPr>
              <a:t>You can rearrange things within your own section however you like</a:t>
            </a:r>
            <a:endParaRPr lang="en-US" sz="4000" dirty="0">
              <a:solidFill>
                <a:prstClr val="black"/>
              </a:solidFill>
            </a:endParaRPr>
          </a:p>
        </p:txBody>
      </p:sp>
      <p:sp>
        <p:nvSpPr>
          <p:cNvPr id="220" name="Rectangle 219"/>
          <p:cNvSpPr/>
          <p:nvPr/>
        </p:nvSpPr>
        <p:spPr>
          <a:xfrm>
            <a:off x="31040257" y="14089529"/>
            <a:ext cx="11967330" cy="4392695"/>
          </a:xfrm>
          <a:prstGeom prst="rect">
            <a:avLst/>
          </a:prstGeom>
          <a:noFill/>
          <a:ln>
            <a:solidFill>
              <a:srgbClr val="C8B18B"/>
            </a:solid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lstStyle/>
          <a:p>
            <a:pPr algn="just">
              <a:spcAft>
                <a:spcPts val="1800"/>
              </a:spcAft>
            </a:pPr>
            <a:r>
              <a:rPr lang="en-US" sz="4000" dirty="0" smtClean="0">
                <a:solidFill>
                  <a:prstClr val="black"/>
                </a:solidFill>
              </a:rPr>
              <a:t>More Text</a:t>
            </a:r>
            <a:endParaRPr lang="en-US" sz="4000" dirty="0">
              <a:solidFill>
                <a:prstClr val="black"/>
              </a:solidFill>
            </a:endParaRPr>
          </a:p>
        </p:txBody>
      </p:sp>
    </p:spTree>
    <p:extLst>
      <p:ext uri="{BB962C8B-B14F-4D97-AF65-F5344CB8AC3E}">
        <p14:creationId xmlns:p14="http://schemas.microsoft.com/office/powerpoint/2010/main" val="319524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icons from </a:t>
            </a:r>
            <a:r>
              <a:rPr lang="en-US" dirty="0" err="1" smtClean="0"/>
              <a:t>vmware</a:t>
            </a:r>
            <a:endParaRPr lang="en-US" dirty="0"/>
          </a:p>
        </p:txBody>
      </p:sp>
      <p:pic>
        <p:nvPicPr>
          <p:cNvPr id="7" name="Picture 45" descr="ICON_Firewal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673" y="10665022"/>
            <a:ext cx="5389799" cy="498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ICON_Datacenter_1_R2_Q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0849" y="12580369"/>
            <a:ext cx="4584972" cy="877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descr="ICON_Lock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3700" y="10380276"/>
            <a:ext cx="3370488" cy="604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6" descr="ICON_Building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8900" y="10456476"/>
            <a:ext cx="5948354" cy="6874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descr="ICON_Cloud_Q3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6868" y="17040995"/>
            <a:ext cx="7474332" cy="475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 descr="ICON_VM_basic_flat_R2_Q40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581116" y="25337355"/>
            <a:ext cx="2825168" cy="2825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VMW-ICON-App-Monito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54855" y="27782010"/>
            <a:ext cx="8324834" cy="4889311"/>
          </a:xfrm>
          <a:prstGeom prst="rect">
            <a:avLst/>
          </a:prstGeom>
        </p:spPr>
      </p:pic>
      <p:pic>
        <p:nvPicPr>
          <p:cNvPr id="14" name="Picture 2" descr="C:\Users\testuser\AppData\Local\Temp\VMwareDnD\6faa9720\meter2_256x256.png"/>
          <p:cNvPicPr>
            <a:picLocks noChangeAspect="1" noChangeArrowheads="1"/>
          </p:cNvPicPr>
          <p:nvPr/>
        </p:nvPicPr>
        <p:blipFill>
          <a:blip r:embed="rId9"/>
          <a:srcRect/>
          <a:stretch>
            <a:fillRect/>
          </a:stretch>
        </p:blipFill>
        <p:spPr bwMode="auto">
          <a:xfrm>
            <a:off x="23262119" y="28107302"/>
            <a:ext cx="3676081" cy="3676081"/>
          </a:xfrm>
          <a:prstGeom prst="rect">
            <a:avLst/>
          </a:prstGeom>
          <a:noFill/>
        </p:spPr>
      </p:pic>
      <p:pic>
        <p:nvPicPr>
          <p:cNvPr id="15" name="Picture 2" descr="C:\Users\testuser\AppData\Local\Temp\VMwareDnD\3ad87749\VMW_10Q3_ICON_Shield_blk.png"/>
          <p:cNvPicPr>
            <a:picLocks noChangeAspect="1" noChangeArrowheads="1"/>
          </p:cNvPicPr>
          <p:nvPr/>
        </p:nvPicPr>
        <p:blipFill>
          <a:blip r:embed="rId10"/>
          <a:srcRect/>
          <a:stretch>
            <a:fillRect/>
          </a:stretch>
        </p:blipFill>
        <p:spPr bwMode="auto">
          <a:xfrm>
            <a:off x="11168326" y="16424927"/>
            <a:ext cx="3621971" cy="4281563"/>
          </a:xfrm>
          <a:prstGeom prst="rect">
            <a:avLst/>
          </a:prstGeom>
          <a:noFill/>
        </p:spPr>
      </p:pic>
      <p:pic>
        <p:nvPicPr>
          <p:cNvPr id="16" name="Picture 10" descr="C:\Users\testuser\AppData\Local\Temp\VMwareDnD\9a29d882\VMW_09Q3_ICON_House.png"/>
          <p:cNvPicPr>
            <a:picLocks noChangeAspect="1" noChangeArrowheads="1"/>
          </p:cNvPicPr>
          <p:nvPr/>
        </p:nvPicPr>
        <p:blipFill>
          <a:blip r:embed="rId11"/>
          <a:srcRect/>
          <a:stretch>
            <a:fillRect/>
          </a:stretch>
        </p:blipFill>
        <p:spPr bwMode="auto">
          <a:xfrm>
            <a:off x="8427639" y="22743083"/>
            <a:ext cx="3882082" cy="4255360"/>
          </a:xfrm>
          <a:prstGeom prst="rect">
            <a:avLst/>
          </a:prstGeom>
          <a:noFill/>
        </p:spPr>
      </p:pic>
      <p:pic>
        <p:nvPicPr>
          <p:cNvPr id="17" name="Picture 16" descr="VMW_ICON_Building_2D(F).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498900" y="23564230"/>
            <a:ext cx="7542936" cy="7636446"/>
          </a:xfrm>
          <a:prstGeom prst="rect">
            <a:avLst/>
          </a:prstGeom>
        </p:spPr>
      </p:pic>
      <p:pic>
        <p:nvPicPr>
          <p:cNvPr id="18" name="Picture 17" descr="VMW_ICON_cluster1_2D(F).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855418" y="10073263"/>
            <a:ext cx="4318880" cy="4484988"/>
          </a:xfrm>
          <a:prstGeom prst="rect">
            <a:avLst/>
          </a:prstGeom>
        </p:spPr>
      </p:pic>
      <p:pic>
        <p:nvPicPr>
          <p:cNvPr id="19" name="Picture 18" descr="VMW_ICON_Datacenter_2D_(F).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014858" y="15409705"/>
            <a:ext cx="3875224" cy="8154525"/>
          </a:xfrm>
          <a:prstGeom prst="rect">
            <a:avLst/>
          </a:prstGeom>
        </p:spPr>
      </p:pic>
      <p:pic>
        <p:nvPicPr>
          <p:cNvPr id="20" name="Picture 19" descr="VMW_ICON_Firewall_2D(F).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01573" y="5094814"/>
            <a:ext cx="5305155" cy="5570208"/>
          </a:xfrm>
          <a:prstGeom prst="rect">
            <a:avLst/>
          </a:prstGeom>
        </p:spPr>
      </p:pic>
      <p:pic>
        <p:nvPicPr>
          <p:cNvPr id="21" name="Picture 20" descr="VMW_ICON_House_2D(F).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38298" y="25782932"/>
            <a:ext cx="5754086" cy="5863593"/>
          </a:xfrm>
          <a:prstGeom prst="rect">
            <a:avLst/>
          </a:prstGeom>
        </p:spPr>
      </p:pic>
      <p:pic>
        <p:nvPicPr>
          <p:cNvPr id="22" name="Picture 21" descr="VMW_ICON_Lock_2D(F).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406284" y="15409705"/>
            <a:ext cx="2541385" cy="3909062"/>
          </a:xfrm>
          <a:prstGeom prst="rect">
            <a:avLst/>
          </a:prstGeom>
        </p:spPr>
      </p:pic>
      <p:pic>
        <p:nvPicPr>
          <p:cNvPr id="23" name="Picture 210" descr="ICON_Person_Q308"/>
          <p:cNvPicPr>
            <a:picLocks noChangeAspect="1" noChangeArrowheads="1"/>
          </p:cNvPicPr>
          <p:nvPr/>
        </p:nvPicPr>
        <p:blipFill>
          <a:blip r:embed="rId18"/>
          <a:srcRect/>
          <a:stretch>
            <a:fillRect/>
          </a:stretch>
        </p:blipFill>
        <p:spPr bwMode="auto">
          <a:xfrm>
            <a:off x="21915665" y="4330671"/>
            <a:ext cx="3333018" cy="5679932"/>
          </a:xfrm>
          <a:prstGeom prst="rect">
            <a:avLst/>
          </a:prstGeom>
          <a:noFill/>
          <a:ln w="9525">
            <a:noFill/>
            <a:miter lim="800000"/>
            <a:headEnd/>
            <a:tailEnd/>
          </a:ln>
        </p:spPr>
      </p:pic>
      <p:pic>
        <p:nvPicPr>
          <p:cNvPr id="24" name="Picture 214" descr="ICON_People_Green_Q408"/>
          <p:cNvPicPr>
            <a:picLocks noChangeAspect="1" noChangeArrowheads="1"/>
          </p:cNvPicPr>
          <p:nvPr/>
        </p:nvPicPr>
        <p:blipFill>
          <a:blip r:embed="rId19"/>
          <a:srcRect/>
          <a:stretch>
            <a:fillRect/>
          </a:stretch>
        </p:blipFill>
        <p:spPr bwMode="auto">
          <a:xfrm>
            <a:off x="30419359" y="6302159"/>
            <a:ext cx="2747930" cy="3155518"/>
          </a:xfrm>
          <a:prstGeom prst="rect">
            <a:avLst/>
          </a:prstGeom>
          <a:noFill/>
          <a:ln w="9525">
            <a:noFill/>
            <a:miter lim="800000"/>
            <a:headEnd/>
            <a:tailEnd/>
          </a:ln>
        </p:spPr>
      </p:pic>
      <p:pic>
        <p:nvPicPr>
          <p:cNvPr id="25" name="Picture 215" descr="ICON_People_LtBlue_Q408"/>
          <p:cNvPicPr>
            <a:picLocks noChangeAspect="1" noChangeArrowheads="1"/>
          </p:cNvPicPr>
          <p:nvPr/>
        </p:nvPicPr>
        <p:blipFill>
          <a:blip r:embed="rId20"/>
          <a:srcRect/>
          <a:stretch>
            <a:fillRect/>
          </a:stretch>
        </p:blipFill>
        <p:spPr bwMode="auto">
          <a:xfrm>
            <a:off x="26847476" y="7833902"/>
            <a:ext cx="2787374" cy="3227834"/>
          </a:xfrm>
          <a:prstGeom prst="rect">
            <a:avLst/>
          </a:prstGeom>
          <a:noFill/>
          <a:ln w="9525">
            <a:noFill/>
            <a:miter lim="800000"/>
            <a:headEnd/>
            <a:tailEnd/>
          </a:ln>
        </p:spPr>
      </p:pic>
      <p:pic>
        <p:nvPicPr>
          <p:cNvPr id="26" name="Picture 216" descr="ICON_People_MedBlue_Q408"/>
          <p:cNvPicPr>
            <a:picLocks noChangeAspect="1" noChangeArrowheads="1"/>
          </p:cNvPicPr>
          <p:nvPr/>
        </p:nvPicPr>
        <p:blipFill>
          <a:blip r:embed="rId21"/>
          <a:srcRect/>
          <a:stretch>
            <a:fillRect/>
          </a:stretch>
        </p:blipFill>
        <p:spPr bwMode="auto">
          <a:xfrm>
            <a:off x="38578996" y="6302159"/>
            <a:ext cx="2958298" cy="3155518"/>
          </a:xfrm>
          <a:prstGeom prst="rect">
            <a:avLst/>
          </a:prstGeom>
          <a:noFill/>
          <a:ln w="9525">
            <a:noFill/>
            <a:miter lim="800000"/>
            <a:headEnd/>
            <a:tailEnd/>
          </a:ln>
        </p:spPr>
      </p:pic>
      <p:pic>
        <p:nvPicPr>
          <p:cNvPr id="27" name="Picture 217" descr="ICON_People_Orange_Q408"/>
          <p:cNvPicPr>
            <a:picLocks noChangeAspect="1" noChangeArrowheads="1"/>
          </p:cNvPicPr>
          <p:nvPr/>
        </p:nvPicPr>
        <p:blipFill>
          <a:blip r:embed="rId22"/>
          <a:srcRect/>
          <a:stretch>
            <a:fillRect/>
          </a:stretch>
        </p:blipFill>
        <p:spPr bwMode="auto">
          <a:xfrm>
            <a:off x="33085491" y="6569316"/>
            <a:ext cx="2826818" cy="3109502"/>
          </a:xfrm>
          <a:prstGeom prst="rect">
            <a:avLst/>
          </a:prstGeom>
          <a:noFill/>
          <a:ln w="9525">
            <a:noFill/>
            <a:miter lim="800000"/>
            <a:headEnd/>
            <a:tailEnd/>
          </a:ln>
        </p:spPr>
      </p:pic>
      <p:pic>
        <p:nvPicPr>
          <p:cNvPr id="28" name="Picture 14" descr="ICON_Person_Orange_Q408.png"/>
          <p:cNvPicPr>
            <a:picLocks noChangeAspect="1"/>
          </p:cNvPicPr>
          <p:nvPr/>
        </p:nvPicPr>
        <p:blipFill>
          <a:blip r:embed="rId23"/>
          <a:srcRect/>
          <a:stretch>
            <a:fillRect/>
          </a:stretch>
        </p:blipFill>
        <p:spPr bwMode="auto">
          <a:xfrm>
            <a:off x="25248683" y="6722937"/>
            <a:ext cx="3379034" cy="5857432"/>
          </a:xfrm>
          <a:prstGeom prst="rect">
            <a:avLst/>
          </a:prstGeom>
          <a:noFill/>
          <a:ln w="9525">
            <a:noFill/>
            <a:miter lim="800000"/>
            <a:headEnd/>
            <a:tailEnd/>
          </a:ln>
        </p:spPr>
      </p:pic>
      <p:pic>
        <p:nvPicPr>
          <p:cNvPr id="29" name="Picture 15" descr="ICON_Person_LtBlue_Q408.png"/>
          <p:cNvPicPr>
            <a:picLocks noChangeAspect="1"/>
          </p:cNvPicPr>
          <p:nvPr/>
        </p:nvPicPr>
        <p:blipFill>
          <a:blip r:embed="rId24"/>
          <a:srcRect/>
          <a:stretch>
            <a:fillRect/>
          </a:stretch>
        </p:blipFill>
        <p:spPr bwMode="auto">
          <a:xfrm>
            <a:off x="18727681" y="4512965"/>
            <a:ext cx="3280422" cy="5679932"/>
          </a:xfrm>
          <a:prstGeom prst="rect">
            <a:avLst/>
          </a:prstGeom>
          <a:noFill/>
          <a:ln w="9525">
            <a:noFill/>
            <a:miter lim="800000"/>
            <a:headEnd/>
            <a:tailEnd/>
          </a:ln>
        </p:spPr>
      </p:pic>
      <p:pic>
        <p:nvPicPr>
          <p:cNvPr id="30" name="Picture 8" descr="ICON_Server_flat_Q408.png"/>
          <p:cNvPicPr>
            <a:picLocks noChangeAspect="1"/>
          </p:cNvPicPr>
          <p:nvPr/>
        </p:nvPicPr>
        <p:blipFill>
          <a:blip r:embed="rId25"/>
          <a:srcRect/>
          <a:stretch>
            <a:fillRect/>
          </a:stretch>
        </p:blipFill>
        <p:spPr bwMode="auto">
          <a:xfrm>
            <a:off x="15274985" y="25287615"/>
            <a:ext cx="7987134" cy="2030061"/>
          </a:xfrm>
          <a:prstGeom prst="rect">
            <a:avLst/>
          </a:prstGeom>
          <a:noFill/>
          <a:ln w="9525">
            <a:noFill/>
            <a:miter lim="800000"/>
            <a:headEnd/>
            <a:tailEnd/>
          </a:ln>
        </p:spPr>
      </p:pic>
      <p:pic>
        <p:nvPicPr>
          <p:cNvPr id="40" name="Picture 39" descr="ICON_FileFolder_yellow_Q308"/>
          <p:cNvPicPr>
            <a:picLocks noChangeAspect="1" noChangeArrowheads="1"/>
          </p:cNvPicPr>
          <p:nvPr/>
        </p:nvPicPr>
        <p:blipFill>
          <a:blip r:embed="rId26"/>
          <a:srcRect/>
          <a:stretch>
            <a:fillRect/>
          </a:stretch>
        </p:blipFill>
        <p:spPr bwMode="auto">
          <a:xfrm>
            <a:off x="1219282" y="8338344"/>
            <a:ext cx="4370520" cy="5446783"/>
          </a:xfrm>
          <a:prstGeom prst="rect">
            <a:avLst/>
          </a:prstGeom>
          <a:noFill/>
          <a:ln w="9525">
            <a:noFill/>
            <a:miter lim="800000"/>
            <a:headEnd/>
            <a:tailEnd/>
          </a:ln>
        </p:spPr>
      </p:pic>
    </p:spTree>
    <p:extLst>
      <p:ext uri="{BB962C8B-B14F-4D97-AF65-F5344CB8AC3E}">
        <p14:creationId xmlns:p14="http://schemas.microsoft.com/office/powerpoint/2010/main" val="393590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0" descr="ICON_Laptop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8" y="11271527"/>
            <a:ext cx="6188199" cy="678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1" descr="ICON_ThinClient_Q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768" y="15409705"/>
            <a:ext cx="6400708" cy="73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2" descr="ICON_Desktop_Q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1467" y="23257554"/>
            <a:ext cx="5125667" cy="54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ICON_PDA_Q308"/>
          <p:cNvPicPr>
            <a:picLocks noChangeAspect="1" noChangeArrowheads="1"/>
          </p:cNvPicPr>
          <p:nvPr/>
        </p:nvPicPr>
        <p:blipFill>
          <a:blip r:embed="rId5"/>
          <a:srcRect/>
          <a:stretch>
            <a:fillRect/>
          </a:stretch>
        </p:blipFill>
        <p:spPr bwMode="auto">
          <a:xfrm>
            <a:off x="18676649" y="15515172"/>
            <a:ext cx="2887017" cy="5584955"/>
          </a:xfrm>
          <a:prstGeom prst="rect">
            <a:avLst/>
          </a:prstGeom>
          <a:noFill/>
          <a:ln w="9525">
            <a:noFill/>
            <a:miter lim="800000"/>
            <a:headEnd/>
            <a:tailEnd/>
          </a:ln>
        </p:spPr>
      </p:pic>
      <p:pic>
        <p:nvPicPr>
          <p:cNvPr id="9" name="Picture 2" descr="C:\Users\testuser\AppData\Local\Temp\VMwareDnD\6523c0a2\VMW_10Q3_ICON_iPad.png"/>
          <p:cNvPicPr>
            <a:picLocks noChangeAspect="1" noChangeArrowheads="1"/>
          </p:cNvPicPr>
          <p:nvPr/>
        </p:nvPicPr>
        <p:blipFill>
          <a:blip r:embed="rId6"/>
          <a:srcRect/>
          <a:stretch>
            <a:fillRect/>
          </a:stretch>
        </p:blipFill>
        <p:spPr bwMode="auto">
          <a:xfrm>
            <a:off x="16699432" y="7676469"/>
            <a:ext cx="4864234" cy="6868982"/>
          </a:xfrm>
          <a:prstGeom prst="rect">
            <a:avLst/>
          </a:prstGeom>
          <a:noFill/>
        </p:spPr>
      </p:pic>
      <p:pic>
        <p:nvPicPr>
          <p:cNvPr id="10" name="Picture 9" descr="VMW-ICON-BlackBerry.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58541" y="22967728"/>
            <a:ext cx="4654129" cy="5800355"/>
          </a:xfrm>
          <a:prstGeom prst="rect">
            <a:avLst/>
          </a:prstGeom>
        </p:spPr>
      </p:pic>
      <p:pic>
        <p:nvPicPr>
          <p:cNvPr id="11" name="Picture 10" descr="VMW-ICON-iPhone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93687" y="17414615"/>
            <a:ext cx="5177416" cy="6144440"/>
          </a:xfrm>
          <a:prstGeom prst="rect">
            <a:avLst/>
          </a:prstGeom>
        </p:spPr>
      </p:pic>
      <p:pic>
        <p:nvPicPr>
          <p:cNvPr id="12" name="Picture 11" descr="VMW-ICON-Android-Pho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65300" y="6804662"/>
            <a:ext cx="5130683" cy="6546922"/>
          </a:xfrm>
          <a:prstGeom prst="rect">
            <a:avLst/>
          </a:prstGeom>
        </p:spPr>
      </p:pic>
      <p:pic>
        <p:nvPicPr>
          <p:cNvPr id="13" name="Picture 12" descr="VMW-ICON-iPad.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5300" y="20254011"/>
            <a:ext cx="8147283" cy="7727426"/>
          </a:xfrm>
          <a:prstGeom prst="rect">
            <a:avLst/>
          </a:prstGeom>
        </p:spPr>
      </p:pic>
      <p:pic>
        <p:nvPicPr>
          <p:cNvPr id="14" name="Picture 13" descr="VMW-ICON-MacBook.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227055" y="7960362"/>
            <a:ext cx="9543663" cy="9744029"/>
          </a:xfrm>
          <a:prstGeom prst="rect">
            <a:avLst/>
          </a:prstGeom>
        </p:spPr>
      </p:pic>
      <p:pic>
        <p:nvPicPr>
          <p:cNvPr id="15" name="Picture 14" descr="VMW-ICON-iMac.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90490" y="19135610"/>
            <a:ext cx="9191905" cy="12842488"/>
          </a:xfrm>
          <a:prstGeom prst="rect">
            <a:avLst/>
          </a:prstGeom>
        </p:spPr>
      </p:pic>
    </p:spTree>
    <p:extLst>
      <p:ext uri="{BB962C8B-B14F-4D97-AF65-F5344CB8AC3E}">
        <p14:creationId xmlns:p14="http://schemas.microsoft.com/office/powerpoint/2010/main" val="3541100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TotalTime>
  <Words>254</Words>
  <Application>Microsoft Macintosh PowerPoint</Application>
  <PresentationFormat>Custom</PresentationFormat>
  <Paragraphs>28</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Useful icons from vmware</vt:lpstr>
      <vt:lpstr>PowerPoint Presentation</vt:lpstr>
    </vt:vector>
  </TitlesOfParts>
  <Company>University of Pennsylvania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Biomedical Library</dc:creator>
  <cp:lastModifiedBy>SEASCF</cp:lastModifiedBy>
  <cp:revision>142</cp:revision>
  <dcterms:created xsi:type="dcterms:W3CDTF">2011-08-19T15:53:02Z</dcterms:created>
  <dcterms:modified xsi:type="dcterms:W3CDTF">2015-04-21T18:21:39Z</dcterms:modified>
</cp:coreProperties>
</file>