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8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174959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1289799" y="108800"/>
            <a:ext cx="7799700" cy="99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05281"/>
              </a:buClr>
              <a:buSzPct val="25000"/>
              <a:buFont typeface="Calibri"/>
              <a:buNone/>
            </a:pPr>
            <a:r>
              <a:rPr lang="en-US" sz="2222">
                <a:solidFill>
                  <a:srgbClr val="005281"/>
                </a:solidFill>
              </a:rPr>
              <a:t>EMSE Department:</a:t>
            </a:r>
            <a:br>
              <a:rPr lang="en-US" sz="2222">
                <a:solidFill>
                  <a:srgbClr val="005281"/>
                </a:solidFill>
              </a:rPr>
            </a:br>
            <a:r>
              <a:rPr lang="en-US" sz="2222" b="0" i="0" u="none" strike="noStrike" cap="none">
                <a:solidFill>
                  <a:srgbClr val="005281"/>
                </a:solidFill>
                <a:latin typeface="Calibri"/>
                <a:ea typeface="Calibri"/>
                <a:cs typeface="Calibri"/>
                <a:sym typeface="Calibri"/>
              </a:rPr>
              <a:t>Vaccination Supply Chain </a:t>
            </a:r>
            <a:r>
              <a:rPr lang="en-US" sz="2222">
                <a:solidFill>
                  <a:srgbClr val="005281"/>
                </a:solidFill>
              </a:rPr>
              <a:t> </a:t>
            </a:r>
            <a:r>
              <a:rPr lang="en-US" sz="2222" b="0" i="0" u="none" strike="noStrike" cap="none">
                <a:solidFill>
                  <a:srgbClr val="005281"/>
                </a:solidFill>
                <a:latin typeface="Calibri"/>
                <a:ea typeface="Calibri"/>
                <a:cs typeface="Calibri"/>
                <a:sym typeface="Calibri"/>
              </a:rPr>
              <a:t>in Developing Countries:</a:t>
            </a:r>
            <a:r>
              <a:rPr lang="en-US" sz="5400" b="0" i="0" u="none" strike="noStrike" cap="none">
                <a:solidFill>
                  <a:srgbClr val="00528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5400" b="0" i="0" u="none" strike="noStrike" cap="none">
                <a:solidFill>
                  <a:srgbClr val="00528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333" b="0" i="0" u="none" strike="noStrike" cap="none">
                <a:solidFill>
                  <a:srgbClr val="005281"/>
                </a:solidFill>
                <a:latin typeface="Calibri"/>
                <a:ea typeface="Calibri"/>
                <a:cs typeface="Calibri"/>
                <a:sym typeface="Calibri"/>
              </a:rPr>
              <a:t>A Case Study of Nigeria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-1904475" y="810525"/>
            <a:ext cx="56388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281"/>
              </a:buClr>
              <a:buSzPct val="25000"/>
              <a:buFont typeface="Calibri"/>
              <a:buNone/>
            </a:pPr>
            <a:r>
              <a:rPr lang="en-US" sz="3600" b="0" i="0" u="none" strike="noStrike" cap="none">
                <a:solidFill>
                  <a:srgbClr val="005281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56400" y="1524600"/>
            <a:ext cx="3448800" cy="4419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04800" algn="l" rtl="0">
              <a:spcBef>
                <a:spcPts val="0"/>
              </a:spcBef>
              <a:spcAft>
                <a:spcPts val="0"/>
              </a:spcAft>
              <a:buClr>
                <a:srgbClr val="00528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rgbClr val="005281"/>
                </a:solidFill>
                <a:latin typeface="Calibri"/>
                <a:ea typeface="Calibri"/>
                <a:cs typeface="Calibri"/>
                <a:sym typeface="Calibri"/>
              </a:rPr>
              <a:t>Supply Chains Face Backorder and Demand Issues</a:t>
            </a:r>
          </a:p>
          <a:p>
            <a:pPr marL="342900" marR="0" lvl="0" indent="-304800" algn="l" rtl="0">
              <a:spcBef>
                <a:spcPts val="480"/>
              </a:spcBef>
              <a:spcAft>
                <a:spcPts val="0"/>
              </a:spcAft>
              <a:buClr>
                <a:srgbClr val="00528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rgbClr val="005281"/>
                </a:solidFill>
                <a:latin typeface="Calibri"/>
                <a:ea typeface="Calibri"/>
                <a:cs typeface="Calibri"/>
                <a:sym typeface="Calibri"/>
              </a:rPr>
              <a:t>Optimize Distribution </a:t>
            </a:r>
            <a:r>
              <a:rPr lang="en-US" sz="1600" b="0" i="0" u="none" strike="noStrike" cap="none" dirty="0" smtClean="0">
                <a:solidFill>
                  <a:srgbClr val="005281"/>
                </a:solidFill>
                <a:latin typeface="Calibri"/>
                <a:ea typeface="Calibri"/>
                <a:cs typeface="Calibri"/>
                <a:sym typeface="Calibri"/>
              </a:rPr>
              <a:t>Alternatives as compared to current network and proposed government alternative</a:t>
            </a:r>
            <a:endParaRPr lang="en-US" sz="1600" b="0" i="0" u="none" strike="noStrike" cap="none" dirty="0">
              <a:solidFill>
                <a:srgbClr val="00528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48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528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rgbClr val="00528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rgbClr val="00528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spcBef>
                <a:spcPts val="320"/>
              </a:spcBef>
              <a:buClr>
                <a:srgbClr val="888888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rgbClr val="00528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88" name="Shape 88" descr="Screen Shot 2016-05-11 at 10.38.57 A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20200" y="1234264"/>
            <a:ext cx="2043600" cy="1571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89" name="Shape 89" descr="Screen Shot 2016-05-11 at 10.41.33 AM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99401" y="1222800"/>
            <a:ext cx="2043599" cy="156389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90" name="Shape 90"/>
          <p:cNvSpPr txBox="1"/>
          <p:nvPr/>
        </p:nvSpPr>
        <p:spPr>
          <a:xfrm>
            <a:off x="-455257" y="3048000"/>
            <a:ext cx="23937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281"/>
              </a:buClr>
              <a:buSzPct val="25000"/>
              <a:buFont typeface="Calibri"/>
              <a:buNone/>
            </a:pPr>
            <a:r>
              <a:rPr lang="en-US" sz="3600" dirty="0">
                <a:solidFill>
                  <a:srgbClr val="00528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subTitle" idx="1"/>
          </p:nvPr>
        </p:nvSpPr>
        <p:spPr>
          <a:xfrm>
            <a:off x="-2697" y="3733800"/>
            <a:ext cx="5401200" cy="4419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04800" algn="l" rtl="0">
              <a:spcBef>
                <a:spcPts val="480"/>
              </a:spcBef>
              <a:spcAft>
                <a:spcPts val="0"/>
              </a:spcAft>
              <a:buClr>
                <a:srgbClr val="00528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rgbClr val="005281"/>
                </a:solidFill>
                <a:sym typeface="Calibri"/>
              </a:rPr>
              <a:t>Qualitative </a:t>
            </a:r>
            <a:r>
              <a:rPr lang="en-US" sz="1600" b="0" i="0" u="none" strike="noStrike" cap="none" dirty="0" smtClean="0">
                <a:solidFill>
                  <a:srgbClr val="005281"/>
                </a:solidFill>
                <a:sym typeface="Calibri"/>
              </a:rPr>
              <a:t>and </a:t>
            </a:r>
            <a:r>
              <a:rPr lang="en-US" sz="1600" dirty="0">
                <a:solidFill>
                  <a:srgbClr val="005281"/>
                </a:solidFill>
              </a:rPr>
              <a:t>q</a:t>
            </a:r>
            <a:r>
              <a:rPr lang="en-US" sz="1600" b="0" i="0" u="none" strike="noStrike" cap="none" dirty="0" smtClean="0">
                <a:solidFill>
                  <a:srgbClr val="005281"/>
                </a:solidFill>
                <a:sym typeface="Calibri"/>
              </a:rPr>
              <a:t>uantitative solutions indicate alternative regional distributions without a central location, with the cheapest options being two regions, followed by three and four. </a:t>
            </a:r>
            <a:endParaRPr lang="en-US" sz="1600" b="0" i="0" u="none" strike="noStrike" cap="none" dirty="0">
              <a:solidFill>
                <a:srgbClr val="005281"/>
              </a:solidFill>
              <a:sym typeface="Calibri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rgbClr val="00528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rgbClr val="00528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spcBef>
                <a:spcPts val="320"/>
              </a:spcBef>
              <a:buClr>
                <a:srgbClr val="888888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rgbClr val="00528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93" name="Shape 93" descr="Screen Shot 2016-05-11 at 10.45.11 AM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63800" y="3024985"/>
            <a:ext cx="3079200" cy="1563899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94" name="Shape 94" descr="Screen Shot 2016-05-11 at 10.48.21 AM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09600" y="4785272"/>
            <a:ext cx="2161200" cy="17517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95" name="Shape 95" descr="Screen Shot 2016-05-11 at 10.50.18 AM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94250" y="4849345"/>
            <a:ext cx="2161200" cy="17073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96" name="Shape 96" descr="Screen Shot 2016-05-11 at 10.50.31 AM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781800" y="4819472"/>
            <a:ext cx="2161200" cy="17175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EMSE Department: Vaccination Supply Chain  in Developing Countries: A Case Study of Nigeria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EMSE Department: Vaccination Supply Chain  in Developing Countries: A Case Study of Nigeria</dc:title>
  <cp:lastModifiedBy>Dor Hirsh Bar Gai</cp:lastModifiedBy>
  <cp:revision>2</cp:revision>
  <dcterms:modified xsi:type="dcterms:W3CDTF">2017-05-05T15:27:42Z</dcterms:modified>
</cp:coreProperties>
</file>