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7" r:id="rId3"/>
    <p:sldId id="259" r:id="rId4"/>
    <p:sldId id="274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  <p:sldId id="260" r:id="rId18"/>
    <p:sldId id="278" r:id="rId19"/>
    <p:sldId id="279" r:id="rId20"/>
    <p:sldId id="276" r:id="rId21"/>
    <p:sldId id="282" r:id="rId22"/>
    <p:sldId id="280" r:id="rId23"/>
    <p:sldId id="281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830E9-95AB-4241-A47D-AEDF174B4C20}" type="datetimeFigureOut">
              <a:rPr lang="en-US" smtClean="0"/>
              <a:t>5/10/17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DA40D-DD87-194A-B8B4-37FC65891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2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Supports</a:t>
            </a:r>
            <a:r>
              <a:rPr lang="en-US" baseline="0" dirty="0" smtClean="0"/>
              <a:t> translating data into English syntax.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DA40D-DD87-194A-B8B4-37FC65891E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9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But, how does </a:t>
            </a:r>
            <a:r>
              <a:rPr lang="en-US" dirty="0" err="1" smtClean="0"/>
              <a:t>SmartCaster</a:t>
            </a:r>
            <a:r>
              <a:rPr lang="en-US" dirty="0" smtClean="0"/>
              <a:t> know what words</a:t>
            </a:r>
            <a:r>
              <a:rPr lang="en-US" baseline="0" dirty="0" smtClean="0"/>
              <a:t> to throw together?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DA40D-DD87-194A-B8B4-37FC65891E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Or, for that matter,</a:t>
            </a:r>
            <a:r>
              <a:rPr lang="en-US" baseline="0" dirty="0" smtClean="0"/>
              <a:t> how does it know what words we need?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DA40D-DD87-194A-B8B4-37FC65891E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1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it even start</a:t>
            </a:r>
            <a:r>
              <a:rPr lang="en-US" dirty="0" smtClean="0"/>
              <a:t>? We need context before</a:t>
            </a:r>
            <a:r>
              <a:rPr lang="en-US" baseline="0" dirty="0" smtClean="0"/>
              <a:t> we begin making sentences.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DA40D-DD87-194A-B8B4-37FC65891E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Supports</a:t>
            </a:r>
            <a:r>
              <a:rPr lang="en-US" baseline="0" dirty="0" smtClean="0"/>
              <a:t> translating data into English syntax.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DA40D-DD87-194A-B8B4-37FC65891E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91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Supports</a:t>
            </a:r>
            <a:r>
              <a:rPr lang="en-US" baseline="0" dirty="0" smtClean="0"/>
              <a:t> translating data into English syntax.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DA40D-DD87-194A-B8B4-37FC65891E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9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5/10/17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SmartCaster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Sutardji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84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25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SUBJECT_PHRASE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37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PREDICATE_PHRASE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625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NOUN_PHRASE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737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VERB_PHRASE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1968" y="422081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6252" y="422081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7372" y="420197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93088" y="420197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ADVERB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2961" y="523579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36179" y="5239756"/>
            <a:ext cx="5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3557" y="523975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93088" y="5235797"/>
            <a:ext cx="72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away</a:t>
            </a:r>
            <a:endParaRPr lang="en-US" dirty="0"/>
          </a:p>
        </p:txBody>
      </p:sp>
      <p:cxnSp>
        <p:nvCxnSpPr>
          <p:cNvPr id="3" name="Straight Connector 2"/>
          <p:cNvCxnSpPr>
            <a:stCxn id="4" idx="2"/>
            <a:endCxn id="5" idx="0"/>
          </p:cNvCxnSpPr>
          <p:nvPr/>
        </p:nvCxnSpPr>
        <p:spPr>
          <a:xfrm flipH="1">
            <a:off x="2858154" y="1178679"/>
            <a:ext cx="1711258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4569412" y="1178679"/>
            <a:ext cx="2029862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>
            <a:off x="285815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>
            <a:off x="659927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 flipH="1">
            <a:off x="2050296" y="3430088"/>
            <a:ext cx="807858" cy="79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9" idx="0"/>
          </p:cNvCxnSpPr>
          <p:nvPr/>
        </p:nvCxnSpPr>
        <p:spPr>
          <a:xfrm>
            <a:off x="2858154" y="3430088"/>
            <a:ext cx="807858" cy="79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1" idx="0"/>
          </p:cNvCxnSpPr>
          <p:nvPr/>
        </p:nvCxnSpPr>
        <p:spPr>
          <a:xfrm flipH="1">
            <a:off x="5791416" y="3430088"/>
            <a:ext cx="807858" cy="77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2" idx="0"/>
          </p:cNvCxnSpPr>
          <p:nvPr/>
        </p:nvCxnSpPr>
        <p:spPr>
          <a:xfrm>
            <a:off x="6599274" y="3430088"/>
            <a:ext cx="807858" cy="77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2"/>
            <a:endCxn id="13" idx="0"/>
          </p:cNvCxnSpPr>
          <p:nvPr/>
        </p:nvCxnSpPr>
        <p:spPr>
          <a:xfrm>
            <a:off x="2050296" y="4590150"/>
            <a:ext cx="438354" cy="645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14" idx="0"/>
          </p:cNvCxnSpPr>
          <p:nvPr/>
        </p:nvCxnSpPr>
        <p:spPr>
          <a:xfrm>
            <a:off x="3666012" y="4590150"/>
            <a:ext cx="342105" cy="6496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2"/>
            <a:endCxn id="15" idx="0"/>
          </p:cNvCxnSpPr>
          <p:nvPr/>
        </p:nvCxnSpPr>
        <p:spPr>
          <a:xfrm flipH="1">
            <a:off x="5487487" y="4571310"/>
            <a:ext cx="303929" cy="668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2"/>
            <a:endCxn id="16" idx="0"/>
          </p:cNvCxnSpPr>
          <p:nvPr/>
        </p:nvCxnSpPr>
        <p:spPr>
          <a:xfrm flipH="1">
            <a:off x="7154857" y="4571310"/>
            <a:ext cx="252275" cy="664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2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25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SUBJECT_PHRASE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37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PREDICATE_PHRASE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625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NOUN_PHRASE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737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VERB_PHRASE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1968" y="422081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6252" y="422081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7372" y="420197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93088" y="420197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ADVERB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94539" y="5235797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0255" y="5235797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3557" y="5235797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7332" y="5235797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3" name="Straight Connector 2"/>
          <p:cNvCxnSpPr>
            <a:stCxn id="4" idx="2"/>
            <a:endCxn id="5" idx="0"/>
          </p:cNvCxnSpPr>
          <p:nvPr/>
        </p:nvCxnSpPr>
        <p:spPr>
          <a:xfrm flipH="1">
            <a:off x="2858154" y="1178679"/>
            <a:ext cx="1711258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4569412" y="1178679"/>
            <a:ext cx="2029862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>
            <a:off x="285815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>
            <a:off x="659927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 flipH="1">
            <a:off x="2050296" y="3430088"/>
            <a:ext cx="807858" cy="79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9" idx="0"/>
          </p:cNvCxnSpPr>
          <p:nvPr/>
        </p:nvCxnSpPr>
        <p:spPr>
          <a:xfrm>
            <a:off x="2858154" y="3430088"/>
            <a:ext cx="807858" cy="79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1" idx="0"/>
          </p:cNvCxnSpPr>
          <p:nvPr/>
        </p:nvCxnSpPr>
        <p:spPr>
          <a:xfrm flipH="1">
            <a:off x="5791416" y="3430088"/>
            <a:ext cx="807858" cy="77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2" idx="0"/>
          </p:cNvCxnSpPr>
          <p:nvPr/>
        </p:nvCxnSpPr>
        <p:spPr>
          <a:xfrm>
            <a:off x="6599274" y="3430088"/>
            <a:ext cx="807858" cy="77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2"/>
            <a:endCxn id="13" idx="0"/>
          </p:cNvCxnSpPr>
          <p:nvPr/>
        </p:nvCxnSpPr>
        <p:spPr>
          <a:xfrm>
            <a:off x="2050296" y="4590150"/>
            <a:ext cx="329143" cy="645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14" idx="0"/>
          </p:cNvCxnSpPr>
          <p:nvPr/>
        </p:nvCxnSpPr>
        <p:spPr>
          <a:xfrm>
            <a:off x="3666012" y="4590150"/>
            <a:ext cx="329143" cy="645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2"/>
            <a:endCxn id="15" idx="0"/>
          </p:cNvCxnSpPr>
          <p:nvPr/>
        </p:nvCxnSpPr>
        <p:spPr>
          <a:xfrm flipH="1">
            <a:off x="5468457" y="4571310"/>
            <a:ext cx="322959" cy="664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2"/>
            <a:endCxn id="16" idx="0"/>
          </p:cNvCxnSpPr>
          <p:nvPr/>
        </p:nvCxnSpPr>
        <p:spPr>
          <a:xfrm flipH="1">
            <a:off x="7122232" y="4571310"/>
            <a:ext cx="284900" cy="664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61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25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SUBJECT_PHRASE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37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PREDICATE_PHRASE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625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NOUN_PHRASE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737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VERB_PHRASE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1968" y="422081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6252" y="422081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7372" y="420197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93088" y="420197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3" name="Straight Connector 2"/>
          <p:cNvCxnSpPr>
            <a:stCxn id="4" idx="2"/>
            <a:endCxn id="5" idx="0"/>
          </p:cNvCxnSpPr>
          <p:nvPr/>
        </p:nvCxnSpPr>
        <p:spPr>
          <a:xfrm flipH="1">
            <a:off x="2858154" y="1178679"/>
            <a:ext cx="1711258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4569412" y="1178679"/>
            <a:ext cx="2029862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>
            <a:off x="285815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>
            <a:off x="659927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 flipH="1">
            <a:off x="2050296" y="3430088"/>
            <a:ext cx="807858" cy="79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9" idx="0"/>
          </p:cNvCxnSpPr>
          <p:nvPr/>
        </p:nvCxnSpPr>
        <p:spPr>
          <a:xfrm>
            <a:off x="2858154" y="3430088"/>
            <a:ext cx="807858" cy="79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1" idx="0"/>
          </p:cNvCxnSpPr>
          <p:nvPr/>
        </p:nvCxnSpPr>
        <p:spPr>
          <a:xfrm flipH="1">
            <a:off x="5791416" y="3430088"/>
            <a:ext cx="807858" cy="77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2" idx="0"/>
          </p:cNvCxnSpPr>
          <p:nvPr/>
        </p:nvCxnSpPr>
        <p:spPr>
          <a:xfrm>
            <a:off x="6599274" y="3430088"/>
            <a:ext cx="807858" cy="77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4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25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SUBJECT_PHRASE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37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PREDICATE_PHRASE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625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NOUN_PHRASE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737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VERB_PHRASE</a:t>
            </a:r>
            <a:endParaRPr lang="en-US" dirty="0"/>
          </a:p>
        </p:txBody>
      </p:sp>
      <p:cxnSp>
        <p:nvCxnSpPr>
          <p:cNvPr id="3" name="Straight Connector 2"/>
          <p:cNvCxnSpPr>
            <a:stCxn id="4" idx="2"/>
            <a:endCxn id="5" idx="0"/>
          </p:cNvCxnSpPr>
          <p:nvPr/>
        </p:nvCxnSpPr>
        <p:spPr>
          <a:xfrm flipH="1">
            <a:off x="2858154" y="1178679"/>
            <a:ext cx="1711258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4569412" y="1178679"/>
            <a:ext cx="2029862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>
            <a:off x="285815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>
            <a:off x="659927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457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25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SUBJECT_PHRASE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37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PREDICATE_PHRASE</a:t>
            </a:r>
            <a:endParaRPr lang="en-US" dirty="0"/>
          </a:p>
        </p:txBody>
      </p:sp>
      <p:cxnSp>
        <p:nvCxnSpPr>
          <p:cNvPr id="3" name="Straight Connector 2"/>
          <p:cNvCxnSpPr>
            <a:stCxn id="4" idx="2"/>
            <a:endCxn id="5" idx="0"/>
          </p:cNvCxnSpPr>
          <p:nvPr/>
        </p:nvCxnSpPr>
        <p:spPr>
          <a:xfrm flipH="1">
            <a:off x="2858154" y="1178679"/>
            <a:ext cx="1711258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4569412" y="1178679"/>
            <a:ext cx="2029862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309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7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7510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???</a:t>
            </a:r>
            <a:endParaRPr lang="en-US" dirty="0"/>
          </a:p>
        </p:txBody>
      </p:sp>
      <p:cxnSp>
        <p:nvCxnSpPr>
          <p:cNvPr id="3" name="Straight Connector 2"/>
          <p:cNvCxnSpPr>
            <a:stCxn id="4" idx="2"/>
            <a:endCxn id="5" idx="0"/>
          </p:cNvCxnSpPr>
          <p:nvPr/>
        </p:nvCxnSpPr>
        <p:spPr>
          <a:xfrm>
            <a:off x="4569412" y="1178679"/>
            <a:ext cx="0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0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Assignment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1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Weather subjects: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emperature, humidity, wind speed</a:t>
            </a:r>
          </a:p>
          <a:p>
            <a:endParaRPr lang="en-US" dirty="0"/>
          </a:p>
          <a:p>
            <a:r>
              <a:rPr lang="en-US" dirty="0" smtClean="0"/>
              <a:t>Subject-specific values: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emperature : Fahrenheit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ind speed : miles per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6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Syntax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Amount of content in domain determines how much syntax is produced.</a:t>
            </a:r>
          </a:p>
          <a:p>
            <a:endParaRPr lang="en-US" dirty="0" smtClean="0"/>
          </a:p>
          <a:p>
            <a:r>
              <a:rPr lang="en-US" dirty="0" smtClean="0"/>
              <a:t>Domain content assigned accordingly to syntax strings.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121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Reporting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Natural language generation.</a:t>
            </a:r>
          </a:p>
          <a:p>
            <a:pPr lvl="1"/>
            <a:r>
              <a:rPr lang="en-US" dirty="0" smtClean="0"/>
              <a:t>Takes domain-specific information as input.</a:t>
            </a:r>
          </a:p>
          <a:p>
            <a:pPr lvl="2"/>
            <a:r>
              <a:rPr lang="en-US" dirty="0" smtClean="0"/>
              <a:t>{ weather, stock exchange, football }</a:t>
            </a:r>
          </a:p>
          <a:p>
            <a:pPr lvl="1"/>
            <a:r>
              <a:rPr lang="en-US" dirty="0" smtClean="0"/>
              <a:t>Assembles syntax by domain parameters.</a:t>
            </a:r>
          </a:p>
          <a:p>
            <a:pPr lvl="2"/>
            <a:r>
              <a:rPr lang="en-US" dirty="0" smtClean="0"/>
              <a:t>{ number of subjects, measurement units }</a:t>
            </a:r>
          </a:p>
          <a:p>
            <a:pPr lvl="1"/>
            <a:r>
              <a:rPr lang="en-US" dirty="0" smtClean="0"/>
              <a:t>Outputs a “report” in the English language.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0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INSERT VIDEO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4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Textual analysis.</a:t>
            </a:r>
          </a:p>
          <a:p>
            <a:pPr lvl="1"/>
            <a:r>
              <a:rPr lang="en-US" dirty="0" smtClean="0"/>
              <a:t>NLTK : natural language toolkit</a:t>
            </a:r>
          </a:p>
          <a:p>
            <a:pPr lvl="1"/>
            <a:r>
              <a:rPr lang="en-US" dirty="0" err="1" smtClean="0"/>
              <a:t>AlchemyLanguage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Automated storytelling.</a:t>
            </a:r>
          </a:p>
          <a:p>
            <a:pPr lvl="1"/>
            <a:r>
              <a:rPr lang="en-US" dirty="0" smtClean="0"/>
              <a:t>Washington Post’s </a:t>
            </a:r>
            <a:r>
              <a:rPr lang="en-US" dirty="0" err="1" smtClean="0"/>
              <a:t>Heliograf</a:t>
            </a:r>
            <a:r>
              <a:rPr lang="en-US" dirty="0" smtClean="0"/>
              <a:t> bot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2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Conveyance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as means of conveying ideas.</a:t>
            </a:r>
          </a:p>
          <a:p>
            <a:r>
              <a:rPr lang="en-US" dirty="0" smtClean="0"/>
              <a:t>Automatically-generated content.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1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SmartCaster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7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SmartCaster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Construction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4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Grammar Model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Define a set of production rules.</a:t>
            </a:r>
          </a:p>
          <a:p>
            <a:pPr marL="36576" indent="0">
              <a:buNone/>
            </a:pPr>
            <a:endParaRPr lang="en-US" sz="2000" dirty="0" smtClean="0"/>
          </a:p>
          <a:p>
            <a:pPr marL="36576" indent="0">
              <a:buNone/>
            </a:pPr>
            <a:r>
              <a:rPr lang="en-US" sz="2000" i="1" dirty="0" smtClean="0"/>
              <a:t>sentence  </a:t>
            </a:r>
            <a:r>
              <a:rPr lang="en-US" sz="2000" i="1" dirty="0" smtClean="0">
                <a:sym typeface="Wingdings"/>
              </a:rPr>
              <a:t>  subject  predicate  |  predicate  subject</a:t>
            </a:r>
          </a:p>
          <a:p>
            <a:pPr marL="36576" indent="0">
              <a:buNone/>
            </a:pPr>
            <a:r>
              <a:rPr lang="en-US" sz="2000" i="1" dirty="0" smtClean="0">
                <a:sym typeface="Wingdings"/>
              </a:rPr>
              <a:t>subject    </a:t>
            </a:r>
            <a:r>
              <a:rPr lang="en-US" sz="2000" i="1" dirty="0" err="1" smtClean="0">
                <a:sym typeface="Wingdings"/>
              </a:rPr>
              <a:t>noun_phrase</a:t>
            </a:r>
            <a:endParaRPr lang="en-US" sz="2000" i="1" dirty="0" smtClean="0">
              <a:sym typeface="Wingdings"/>
            </a:endParaRPr>
          </a:p>
          <a:p>
            <a:pPr marL="36576" indent="0">
              <a:buNone/>
            </a:pPr>
            <a:r>
              <a:rPr lang="en-US" sz="2000" i="1" dirty="0">
                <a:sym typeface="Wingdings"/>
              </a:rPr>
              <a:t>p</a:t>
            </a:r>
            <a:r>
              <a:rPr lang="en-US" sz="2000" i="1" dirty="0" smtClean="0">
                <a:sym typeface="Wingdings"/>
              </a:rPr>
              <a:t>redicate    </a:t>
            </a:r>
            <a:r>
              <a:rPr lang="en-US" sz="2000" i="1" dirty="0" err="1" smtClean="0">
                <a:sym typeface="Wingdings"/>
              </a:rPr>
              <a:t>verb_phrase</a:t>
            </a:r>
            <a:r>
              <a:rPr lang="en-US" sz="2000" i="1" dirty="0" smtClean="0">
                <a:sym typeface="Wingdings"/>
              </a:rPr>
              <a:t>  |  </a:t>
            </a:r>
            <a:r>
              <a:rPr lang="en-US" sz="2000" i="1" dirty="0" err="1" smtClean="0">
                <a:sym typeface="Wingdings"/>
              </a:rPr>
              <a:t>verb_phrase</a:t>
            </a:r>
            <a:r>
              <a:rPr lang="en-US" sz="2000" i="1" dirty="0" smtClean="0">
                <a:sym typeface="Wingdings"/>
              </a:rPr>
              <a:t>  </a:t>
            </a:r>
            <a:r>
              <a:rPr lang="en-US" sz="2000" i="1" dirty="0" err="1" smtClean="0">
                <a:sym typeface="Wingdings"/>
              </a:rPr>
              <a:t>noun_phrase</a:t>
            </a:r>
            <a:endParaRPr lang="en-US" sz="2000" i="1" dirty="0" smtClean="0">
              <a:sym typeface="Wingdings"/>
            </a:endParaRPr>
          </a:p>
          <a:p>
            <a:pPr marL="36576" indent="0">
              <a:buNone/>
            </a:pPr>
            <a:r>
              <a:rPr lang="en-US" sz="2000" i="1" dirty="0" err="1" smtClean="0">
                <a:sym typeface="Wingdings"/>
              </a:rPr>
              <a:t>noun_phrase</a:t>
            </a:r>
            <a:r>
              <a:rPr lang="en-US" sz="2000" i="1" dirty="0" smtClean="0">
                <a:sym typeface="Wingdings"/>
              </a:rPr>
              <a:t>    noun  |  </a:t>
            </a:r>
            <a:r>
              <a:rPr lang="en-US" sz="2000" dirty="0" smtClean="0">
                <a:sym typeface="Wingdings"/>
              </a:rPr>
              <a:t>the</a:t>
            </a:r>
            <a:r>
              <a:rPr lang="en-US" sz="2000" i="1" dirty="0" smtClean="0">
                <a:sym typeface="Wingdings"/>
              </a:rPr>
              <a:t>  noun </a:t>
            </a:r>
          </a:p>
          <a:p>
            <a:pPr marL="36576" indent="0">
              <a:buNone/>
            </a:pPr>
            <a:r>
              <a:rPr lang="en-US" sz="2000" i="1" dirty="0" err="1" smtClean="0">
                <a:sym typeface="Wingdings"/>
              </a:rPr>
              <a:t>verb_phrase</a:t>
            </a:r>
            <a:r>
              <a:rPr lang="en-US" sz="2000" i="1" dirty="0" smtClean="0">
                <a:sym typeface="Wingdings"/>
              </a:rPr>
              <a:t>    verb  |  </a:t>
            </a:r>
            <a:r>
              <a:rPr lang="en-US" sz="2000" i="1" dirty="0" err="1" smtClean="0">
                <a:sym typeface="Wingdings"/>
              </a:rPr>
              <a:t>adverb_phrase</a:t>
            </a:r>
            <a:r>
              <a:rPr lang="en-US" sz="2000" i="1" dirty="0" smtClean="0">
                <a:sym typeface="Wingdings"/>
              </a:rPr>
              <a:t>  verb</a:t>
            </a:r>
          </a:p>
          <a:p>
            <a:pPr marL="36576" indent="0">
              <a:buNone/>
            </a:pPr>
            <a:r>
              <a:rPr lang="en-US" sz="2000" i="1" dirty="0" smtClean="0">
                <a:sym typeface="Wingdings"/>
              </a:rPr>
              <a:t>…</a:t>
            </a:r>
          </a:p>
          <a:p>
            <a:pPr marL="36576" indent="0">
              <a:buNone/>
            </a:pPr>
            <a:r>
              <a:rPr lang="en-US" sz="2000" dirty="0">
                <a:sym typeface="Wingdings"/>
              </a:rPr>
              <a:t> </a:t>
            </a:r>
            <a:endParaRPr lang="en-US" sz="2000" dirty="0" smtClean="0">
              <a:sym typeface="Wingdings"/>
            </a:endParaRPr>
          </a:p>
          <a:p>
            <a:r>
              <a:rPr lang="en-US" dirty="0" smtClean="0"/>
              <a:t>Ensure grammatical correctness.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712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25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SUBJECT_PHRASE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37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PREDICATE_PHRASE</a:t>
            </a:r>
            <a:endParaRPr lang="en-US" dirty="0"/>
          </a:p>
        </p:txBody>
      </p:sp>
      <p:cxnSp>
        <p:nvCxnSpPr>
          <p:cNvPr id="3" name="Straight Connector 2"/>
          <p:cNvCxnSpPr>
            <a:stCxn id="4" idx="2"/>
            <a:endCxn id="5" idx="0"/>
          </p:cNvCxnSpPr>
          <p:nvPr/>
        </p:nvCxnSpPr>
        <p:spPr>
          <a:xfrm flipH="1">
            <a:off x="2858154" y="1178679"/>
            <a:ext cx="1711258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4569412" y="1178679"/>
            <a:ext cx="2029862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7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25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SUBJECT_PHRASE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37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PREDICATE_PHRASE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625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NOUN_PHRASE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737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VERB_PHRASE</a:t>
            </a:r>
            <a:endParaRPr lang="en-US" dirty="0"/>
          </a:p>
        </p:txBody>
      </p:sp>
      <p:cxnSp>
        <p:nvCxnSpPr>
          <p:cNvPr id="3" name="Straight Connector 2"/>
          <p:cNvCxnSpPr>
            <a:stCxn id="4" idx="2"/>
            <a:endCxn id="5" idx="0"/>
          </p:cNvCxnSpPr>
          <p:nvPr/>
        </p:nvCxnSpPr>
        <p:spPr>
          <a:xfrm flipH="1">
            <a:off x="2858154" y="1178679"/>
            <a:ext cx="1711258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4569412" y="1178679"/>
            <a:ext cx="2029862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>
            <a:off x="285815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>
            <a:off x="659927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7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25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SUBJECT_PHRASE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37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PREDICATE_PHRASE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625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NOUN_PHRASE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737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VERB_PHRASE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1968" y="422081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6252" y="422081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7372" y="420197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93088" y="420197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ADVERB</a:t>
            </a:r>
            <a:endParaRPr lang="en-US" dirty="0"/>
          </a:p>
        </p:txBody>
      </p:sp>
      <p:cxnSp>
        <p:nvCxnSpPr>
          <p:cNvPr id="3" name="Straight Connector 2"/>
          <p:cNvCxnSpPr>
            <a:stCxn id="4" idx="2"/>
            <a:endCxn id="5" idx="0"/>
          </p:cNvCxnSpPr>
          <p:nvPr/>
        </p:nvCxnSpPr>
        <p:spPr>
          <a:xfrm flipH="1">
            <a:off x="2858154" y="1178679"/>
            <a:ext cx="1711258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4569412" y="1178679"/>
            <a:ext cx="2029862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>
            <a:off x="285815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>
            <a:off x="659927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 flipH="1">
            <a:off x="2050296" y="3430088"/>
            <a:ext cx="807858" cy="79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9" idx="0"/>
          </p:cNvCxnSpPr>
          <p:nvPr/>
        </p:nvCxnSpPr>
        <p:spPr>
          <a:xfrm>
            <a:off x="2858154" y="3430088"/>
            <a:ext cx="807858" cy="79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1" idx="0"/>
          </p:cNvCxnSpPr>
          <p:nvPr/>
        </p:nvCxnSpPr>
        <p:spPr>
          <a:xfrm flipH="1">
            <a:off x="5791416" y="3430088"/>
            <a:ext cx="807858" cy="77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2" idx="0"/>
          </p:cNvCxnSpPr>
          <p:nvPr/>
        </p:nvCxnSpPr>
        <p:spPr>
          <a:xfrm>
            <a:off x="6599274" y="3430088"/>
            <a:ext cx="807858" cy="77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9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510" y="80934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BEGIN_SENTENCE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625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SUBJECT_PHRASE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372" y="1900537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PREDICATE_PHRASE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3625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NOUN_PHRASE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77372" y="3060756"/>
            <a:ext cx="28438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VERB_PHRASE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1968" y="422081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NOUN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36252" y="422081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77372" y="420197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93088" y="4201978"/>
            <a:ext cx="12280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ADVERB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81915" y="5235797"/>
            <a:ext cx="58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10255" y="5235797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77371" y="5239756"/>
            <a:ext cx="5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93088" y="5235797"/>
            <a:ext cx="89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quickly</a:t>
            </a:r>
            <a:endParaRPr lang="en-US" dirty="0"/>
          </a:p>
        </p:txBody>
      </p:sp>
      <p:cxnSp>
        <p:nvCxnSpPr>
          <p:cNvPr id="3" name="Straight Connector 2"/>
          <p:cNvCxnSpPr>
            <a:stCxn id="4" idx="2"/>
            <a:endCxn id="5" idx="0"/>
          </p:cNvCxnSpPr>
          <p:nvPr/>
        </p:nvCxnSpPr>
        <p:spPr>
          <a:xfrm flipH="1">
            <a:off x="2858154" y="1178679"/>
            <a:ext cx="1711258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  <a:endCxn id="6" idx="0"/>
          </p:cNvCxnSpPr>
          <p:nvPr/>
        </p:nvCxnSpPr>
        <p:spPr>
          <a:xfrm>
            <a:off x="4569412" y="1178679"/>
            <a:ext cx="2029862" cy="721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7" idx="0"/>
          </p:cNvCxnSpPr>
          <p:nvPr/>
        </p:nvCxnSpPr>
        <p:spPr>
          <a:xfrm>
            <a:off x="285815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8" idx="0"/>
          </p:cNvCxnSpPr>
          <p:nvPr/>
        </p:nvCxnSpPr>
        <p:spPr>
          <a:xfrm>
            <a:off x="6599274" y="2269869"/>
            <a:ext cx="0" cy="790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0" idx="0"/>
          </p:cNvCxnSpPr>
          <p:nvPr/>
        </p:nvCxnSpPr>
        <p:spPr>
          <a:xfrm flipH="1">
            <a:off x="2050296" y="3430088"/>
            <a:ext cx="807858" cy="79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  <a:endCxn id="9" idx="0"/>
          </p:cNvCxnSpPr>
          <p:nvPr/>
        </p:nvCxnSpPr>
        <p:spPr>
          <a:xfrm>
            <a:off x="2858154" y="3430088"/>
            <a:ext cx="807858" cy="79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2"/>
            <a:endCxn id="11" idx="0"/>
          </p:cNvCxnSpPr>
          <p:nvPr/>
        </p:nvCxnSpPr>
        <p:spPr>
          <a:xfrm flipH="1">
            <a:off x="5791416" y="3430088"/>
            <a:ext cx="807858" cy="77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2" idx="0"/>
          </p:cNvCxnSpPr>
          <p:nvPr/>
        </p:nvCxnSpPr>
        <p:spPr>
          <a:xfrm>
            <a:off x="6599274" y="3430088"/>
            <a:ext cx="807858" cy="771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2"/>
            <a:endCxn id="13" idx="0"/>
          </p:cNvCxnSpPr>
          <p:nvPr/>
        </p:nvCxnSpPr>
        <p:spPr>
          <a:xfrm>
            <a:off x="2050296" y="4590150"/>
            <a:ext cx="322831" cy="645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2"/>
            <a:endCxn id="14" idx="0"/>
          </p:cNvCxnSpPr>
          <p:nvPr/>
        </p:nvCxnSpPr>
        <p:spPr>
          <a:xfrm>
            <a:off x="3666012" y="4590150"/>
            <a:ext cx="329143" cy="6456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2"/>
            <a:endCxn id="15" idx="0"/>
          </p:cNvCxnSpPr>
          <p:nvPr/>
        </p:nvCxnSpPr>
        <p:spPr>
          <a:xfrm flipH="1">
            <a:off x="5436517" y="4571310"/>
            <a:ext cx="354899" cy="668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2"/>
            <a:endCxn id="16" idx="0"/>
          </p:cNvCxnSpPr>
          <p:nvPr/>
        </p:nvCxnSpPr>
        <p:spPr>
          <a:xfrm flipH="1">
            <a:off x="7238207" y="4571310"/>
            <a:ext cx="168925" cy="664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89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328</TotalTime>
  <Words>354</Words>
  <Application>Microsoft Macintosh PowerPoint</Application>
  <PresentationFormat>On-screen Show (4:3)</PresentationFormat>
  <Paragraphs>138</Paragraphs>
  <Slides>24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Technic</vt:lpstr>
      <vt:lpstr>SmartCaster</vt:lpstr>
      <vt:lpstr>Data-Driven Reporting</vt:lpstr>
      <vt:lpstr>Syntax Construction</vt:lpstr>
      <vt:lpstr>Context-Free Grammar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Domain Assignment</vt:lpstr>
      <vt:lpstr>Domain-Specific Subjects</vt:lpstr>
      <vt:lpstr>Guided Syntax Construction</vt:lpstr>
      <vt:lpstr>Demonstration</vt:lpstr>
      <vt:lpstr>Natural Language Processing</vt:lpstr>
      <vt:lpstr>Language Conveyance</vt:lpstr>
      <vt:lpstr>SmartCaster</vt:lpstr>
      <vt:lpstr>SmartCaster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SmartCaster</dc:title>
  <dc:creator>Andrew Sutardji</dc:creator>
  <cp:lastModifiedBy>Andrew Sutardji</cp:lastModifiedBy>
  <cp:revision>24</cp:revision>
  <dcterms:created xsi:type="dcterms:W3CDTF">2017-05-10T14:49:44Z</dcterms:created>
  <dcterms:modified xsi:type="dcterms:W3CDTF">2017-05-10T22:15:01Z</dcterms:modified>
</cp:coreProperties>
</file>