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5"/>
  </p:notesMasterIdLst>
  <p:sldIdLst>
    <p:sldId id="256" r:id="rId2"/>
    <p:sldId id="268" r:id="rId3"/>
    <p:sldId id="274" r:id="rId4"/>
    <p:sldId id="275" r:id="rId5"/>
    <p:sldId id="281" r:id="rId6"/>
    <p:sldId id="282" r:id="rId7"/>
    <p:sldId id="283" r:id="rId8"/>
    <p:sldId id="277" r:id="rId9"/>
    <p:sldId id="279" r:id="rId10"/>
    <p:sldId id="284" r:id="rId11"/>
    <p:sldId id="287" r:id="rId12"/>
    <p:sldId id="28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3CA2882-60A4-EB42-9F44-C8BD5CAD3924}">
          <p14:sldIdLst>
            <p14:sldId id="256"/>
          </p14:sldIdLst>
        </p14:section>
        <p14:section name="HTTP Load Balancer" id="{BB5ADF0A-D0FA-D446-8B75-628D525F51F1}">
          <p14:sldIdLst>
            <p14:sldId id="268"/>
            <p14:sldId id="274"/>
            <p14:sldId id="275"/>
            <p14:sldId id="281"/>
            <p14:sldId id="282"/>
            <p14:sldId id="283"/>
            <p14:sldId id="277"/>
          </p14:sldIdLst>
        </p14:section>
        <p14:section name="Athena is smarter" id="{40F3C6E8-1C82-F842-8DC2-69DEC51D6049}">
          <p14:sldIdLst>
            <p14:sldId id="279"/>
            <p14:sldId id="284"/>
            <p14:sldId id="287"/>
            <p14:sldId id="286"/>
          </p14:sldIdLst>
        </p14:section>
        <p14:section name="Questions?" id="{93A199D3-6861-5C4B-B974-FEE957718AA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0"/>
    <p:restoredTop sz="94208"/>
  </p:normalViewPr>
  <p:slideViewPr>
    <p:cSldViewPr snapToGrid="0" snapToObjects="1">
      <p:cViewPr varScale="1">
        <p:scale>
          <a:sx n="91" d="100"/>
          <a:sy n="91" d="100"/>
        </p:scale>
        <p:origin x="1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A3425-265D-0B41-87EE-23D3E3452D53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B09C9-C190-0945-9C4A-CC7AECE2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Tonight</a:t>
            </a:r>
            <a:r>
              <a:rPr lang="en-US" baseline="0" dirty="0" smtClean="0"/>
              <a:t> I’m going to talk to you guys about Athena, a TCP load balancer for web services.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photos taken from Wikimedia</a:t>
            </a:r>
            <a:r>
              <a:rPr lang="en-US" baseline="0" dirty="0" smtClean="0"/>
              <a:t> Commons, unless otherwise noted.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FEEDBACK:</a:t>
            </a:r>
          </a:p>
          <a:p>
            <a:r>
              <a:rPr lang="en-US" dirty="0" smtClean="0"/>
              <a:t>Have</a:t>
            </a:r>
            <a:r>
              <a:rPr lang="en-US" baseline="0" dirty="0" smtClean="0"/>
              <a:t> some performance analysis. </a:t>
            </a:r>
            <a:r>
              <a:rPr lang="en-US" baseline="0" smtClean="0"/>
              <a:t>Why is your system better?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dirty="0" smtClean="0"/>
              <a:t>…so, let’s start a website! The website we’re going to be starting is called</a:t>
            </a:r>
            <a:r>
              <a:rPr lang="is-IS" baseline="0" dirty="0" smtClean="0"/>
              <a:t> Tweeter. It’s this really cool, totally original idea for a micro-blogging website that I have. You sign up, claim your Tweeter handle, and start publicly posting 140-character snippets about whatever you wanna talk about.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baseline="0" dirty="0" smtClean="0"/>
              <a:t>*START HERE*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Server, maybe a database tier.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Server, maybe a database tier.</a:t>
            </a:r>
          </a:p>
          <a:p>
            <a:endParaRPr lang="en-US" dirty="0" smtClean="0"/>
          </a:p>
          <a:p>
            <a:r>
              <a:rPr lang="en-US" dirty="0" smtClean="0"/>
              <a:t>Feedback: This is</a:t>
            </a:r>
            <a:r>
              <a:rPr lang="en-US" baseline="0" dirty="0" smtClean="0"/>
              <a:t> where the problem comes in. All my users are upset because it's slow.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Server, maybe a database tier.</a:t>
            </a:r>
          </a:p>
          <a:p>
            <a:endParaRPr lang="en-US" dirty="0" smtClean="0"/>
          </a:p>
          <a:p>
            <a:r>
              <a:rPr lang="en-US" dirty="0" smtClean="0"/>
              <a:t>Feedback: This is</a:t>
            </a:r>
            <a:r>
              <a:rPr lang="en-US" baseline="0" dirty="0" smtClean="0"/>
              <a:t> where the problem comes in. All my users are upset because it's slow.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Stick Athena between the Internet and TWS.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allows us to distribute requests evenly</a:t>
            </a:r>
            <a:r>
              <a:rPr lang="en-US" baseline="0" dirty="0" smtClean="0"/>
              <a:t> across a pool of webservers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We need to avoid overloading a single server with too many requests</a:t>
            </a:r>
          </a:p>
          <a:p>
            <a:pPr lvl="1"/>
            <a:r>
              <a:rPr lang="en-US" dirty="0" smtClean="0"/>
              <a:t>This is how DDoS attacks work</a:t>
            </a:r>
          </a:p>
          <a:p>
            <a:r>
              <a:rPr lang="en-US" dirty="0" smtClean="0"/>
              <a:t>Using a load balancer allows us to:</a:t>
            </a:r>
          </a:p>
          <a:p>
            <a:pPr lvl="1"/>
            <a:r>
              <a:rPr lang="en-US" dirty="0" smtClean="0"/>
              <a:t>evenly distribute requests across servers</a:t>
            </a:r>
          </a:p>
          <a:p>
            <a:pPr lvl="1"/>
            <a:r>
              <a:rPr lang="en-US" dirty="0" smtClean="0"/>
              <a:t>add capacity to the system by adding more TWS</a:t>
            </a:r>
          </a:p>
          <a:p>
            <a:pPr lvl="1"/>
            <a:r>
              <a:rPr lang="en-US" dirty="0" smtClean="0"/>
              <a:t>allows us to add/remove TWS from the service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FEEDBACK:</a:t>
            </a:r>
          </a:p>
          <a:p>
            <a:r>
              <a:rPr lang="en-US" dirty="0" smtClean="0"/>
              <a:t>Have</a:t>
            </a:r>
            <a:r>
              <a:rPr lang="en-US" baseline="0" dirty="0" smtClean="0"/>
              <a:t> some performance analysis. </a:t>
            </a:r>
            <a:r>
              <a:rPr lang="en-US" baseline="0" smtClean="0"/>
              <a:t>Why is your system better?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FEEDBACK:</a:t>
            </a:r>
          </a:p>
          <a:p>
            <a:r>
              <a:rPr lang="en-US" dirty="0" smtClean="0"/>
              <a:t>Have</a:t>
            </a:r>
            <a:r>
              <a:rPr lang="en-US" baseline="0" dirty="0" smtClean="0"/>
              <a:t> some performance analysis. </a:t>
            </a:r>
            <a:r>
              <a:rPr lang="en-US" baseline="0" smtClean="0"/>
              <a:t>Why is your system better?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2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FEEDBACK:</a:t>
            </a:r>
          </a:p>
          <a:p>
            <a:r>
              <a:rPr lang="en-US" dirty="0" smtClean="0"/>
              <a:t>Have</a:t>
            </a:r>
            <a:r>
              <a:rPr lang="en-US" baseline="0" dirty="0" smtClean="0"/>
              <a:t> some performance analysis. </a:t>
            </a:r>
            <a:r>
              <a:rPr lang="en-US" baseline="0" smtClean="0"/>
              <a:t>Why is your system better?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B09C9-C190-0945-9C4A-CC7AECE27F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5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636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3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341E-ABCF-DF4E-AA71-94A88D458636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616311-F500-6842-BE80-424653F1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Athena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dirty="0"/>
              <a:t>Load </a:t>
            </a:r>
            <a:r>
              <a:rPr lang="en-US" dirty="0" smtClean="0"/>
              <a:t>Balancing &amp; anti-DDoS for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4374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All pictures taken from Wikimedia Commons, unless otherwise noted</a:t>
            </a:r>
          </a:p>
        </p:txBody>
      </p:sp>
    </p:spTree>
    <p:extLst>
      <p:ext uri="{BB962C8B-B14F-4D97-AF65-F5344CB8AC3E}">
        <p14:creationId xmlns:p14="http://schemas.microsoft.com/office/powerpoint/2010/main" val="1894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distribute requests?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945" y="1236720"/>
            <a:ext cx="1476182" cy="20889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331100" y="2669338"/>
            <a:ext cx="945566" cy="737113"/>
            <a:chOff x="4725679" y="4814223"/>
            <a:chExt cx="840576" cy="737113"/>
          </a:xfrm>
        </p:grpSpPr>
        <p:sp>
          <p:nvSpPr>
            <p:cNvPr id="7" name="Rectangle 6"/>
            <p:cNvSpPr/>
            <p:nvPr/>
          </p:nvSpPr>
          <p:spPr>
            <a:xfrm>
              <a:off x="4725679" y="4814223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29" y="1233594"/>
            <a:ext cx="1476182" cy="208893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062498" y="2628521"/>
            <a:ext cx="945566" cy="737113"/>
            <a:chOff x="4725679" y="4814223"/>
            <a:chExt cx="840576" cy="737113"/>
          </a:xfrm>
        </p:grpSpPr>
        <p:sp>
          <p:nvSpPr>
            <p:cNvPr id="11" name="Rectangle 10"/>
            <p:cNvSpPr/>
            <p:nvPr/>
          </p:nvSpPr>
          <p:spPr>
            <a:xfrm>
              <a:off x="4725679" y="4814223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4" y="1294136"/>
            <a:ext cx="1476182" cy="208893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14605" y="2682658"/>
            <a:ext cx="945566" cy="737113"/>
            <a:chOff x="4713031" y="4849054"/>
            <a:chExt cx="840576" cy="737113"/>
          </a:xfrm>
        </p:grpSpPr>
        <p:sp>
          <p:nvSpPr>
            <p:cNvPr id="15" name="Rectangle 14"/>
            <p:cNvSpPr/>
            <p:nvPr/>
          </p:nvSpPr>
          <p:spPr>
            <a:xfrm>
              <a:off x="4713031" y="4849054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32" y="1215004"/>
            <a:ext cx="1476182" cy="208893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271587" y="2647622"/>
            <a:ext cx="945566" cy="737113"/>
            <a:chOff x="4725679" y="4814223"/>
            <a:chExt cx="840576" cy="737113"/>
          </a:xfrm>
        </p:grpSpPr>
        <p:sp>
          <p:nvSpPr>
            <p:cNvPr id="19" name="Rectangle 18"/>
            <p:cNvSpPr/>
            <p:nvPr/>
          </p:nvSpPr>
          <p:spPr>
            <a:xfrm>
              <a:off x="4725679" y="4814223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sp>
        <p:nvSpPr>
          <p:cNvPr id="21" name="Card 20"/>
          <p:cNvSpPr/>
          <p:nvPr/>
        </p:nvSpPr>
        <p:spPr>
          <a:xfrm>
            <a:off x="1005617" y="3615397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rd 21"/>
          <p:cNvSpPr/>
          <p:nvPr/>
        </p:nvSpPr>
        <p:spPr>
          <a:xfrm>
            <a:off x="1005617" y="4963551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rd 22"/>
          <p:cNvSpPr/>
          <p:nvPr/>
        </p:nvSpPr>
        <p:spPr>
          <a:xfrm>
            <a:off x="3068531" y="3549524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rd 23"/>
          <p:cNvSpPr/>
          <p:nvPr/>
        </p:nvSpPr>
        <p:spPr>
          <a:xfrm>
            <a:off x="3068531" y="4882512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rd 24"/>
          <p:cNvSpPr/>
          <p:nvPr/>
        </p:nvSpPr>
        <p:spPr>
          <a:xfrm>
            <a:off x="5407885" y="4924892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rd 25"/>
          <p:cNvSpPr/>
          <p:nvPr/>
        </p:nvSpPr>
        <p:spPr>
          <a:xfrm>
            <a:off x="5385195" y="3659507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rd 26"/>
          <p:cNvSpPr/>
          <p:nvPr/>
        </p:nvSpPr>
        <p:spPr>
          <a:xfrm>
            <a:off x="7348372" y="3659507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cares about “Queue Time”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945" y="1236720"/>
            <a:ext cx="1476182" cy="20889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331100" y="2669338"/>
            <a:ext cx="945566" cy="737113"/>
            <a:chOff x="4725679" y="4814223"/>
            <a:chExt cx="840576" cy="737113"/>
          </a:xfrm>
        </p:grpSpPr>
        <p:sp>
          <p:nvSpPr>
            <p:cNvPr id="7" name="Rectangle 6"/>
            <p:cNvSpPr/>
            <p:nvPr/>
          </p:nvSpPr>
          <p:spPr>
            <a:xfrm>
              <a:off x="4725679" y="4814223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29" y="1233594"/>
            <a:ext cx="1476182" cy="208893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062498" y="2628521"/>
            <a:ext cx="945566" cy="737113"/>
            <a:chOff x="4725679" y="4814223"/>
            <a:chExt cx="840576" cy="737113"/>
          </a:xfrm>
        </p:grpSpPr>
        <p:sp>
          <p:nvSpPr>
            <p:cNvPr id="11" name="Rectangle 10"/>
            <p:cNvSpPr/>
            <p:nvPr/>
          </p:nvSpPr>
          <p:spPr>
            <a:xfrm>
              <a:off x="4725679" y="4814223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4" y="1294136"/>
            <a:ext cx="1476182" cy="208893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14605" y="2682658"/>
            <a:ext cx="945566" cy="737113"/>
            <a:chOff x="4713031" y="4849054"/>
            <a:chExt cx="840576" cy="737113"/>
          </a:xfrm>
        </p:grpSpPr>
        <p:sp>
          <p:nvSpPr>
            <p:cNvPr id="15" name="Rectangle 14"/>
            <p:cNvSpPr/>
            <p:nvPr/>
          </p:nvSpPr>
          <p:spPr>
            <a:xfrm>
              <a:off x="4713031" y="4849054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32" y="1215004"/>
            <a:ext cx="1476182" cy="208893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271587" y="2647622"/>
            <a:ext cx="945566" cy="737113"/>
            <a:chOff x="4725679" y="4814223"/>
            <a:chExt cx="840576" cy="737113"/>
          </a:xfrm>
        </p:grpSpPr>
        <p:sp>
          <p:nvSpPr>
            <p:cNvPr id="19" name="Rectangle 18"/>
            <p:cNvSpPr/>
            <p:nvPr/>
          </p:nvSpPr>
          <p:spPr>
            <a:xfrm>
              <a:off x="4725679" y="4814223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sp>
        <p:nvSpPr>
          <p:cNvPr id="21" name="Card 20"/>
          <p:cNvSpPr/>
          <p:nvPr/>
        </p:nvSpPr>
        <p:spPr>
          <a:xfrm>
            <a:off x="1005617" y="3615397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rd 21"/>
          <p:cNvSpPr/>
          <p:nvPr/>
        </p:nvSpPr>
        <p:spPr>
          <a:xfrm>
            <a:off x="1005617" y="4963551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rd 22"/>
          <p:cNvSpPr/>
          <p:nvPr/>
        </p:nvSpPr>
        <p:spPr>
          <a:xfrm>
            <a:off x="3068531" y="3549524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rd 23"/>
          <p:cNvSpPr/>
          <p:nvPr/>
        </p:nvSpPr>
        <p:spPr>
          <a:xfrm>
            <a:off x="3068531" y="4882512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rd 24"/>
          <p:cNvSpPr/>
          <p:nvPr/>
        </p:nvSpPr>
        <p:spPr>
          <a:xfrm>
            <a:off x="5407885" y="4924892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rd 25"/>
          <p:cNvSpPr/>
          <p:nvPr/>
        </p:nvSpPr>
        <p:spPr>
          <a:xfrm>
            <a:off x="5385195" y="3659507"/>
            <a:ext cx="837376" cy="998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rd 26"/>
          <p:cNvSpPr/>
          <p:nvPr/>
        </p:nvSpPr>
        <p:spPr>
          <a:xfrm>
            <a:off x="7348372" y="3659506"/>
            <a:ext cx="837376" cy="2221811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&lt;compare Athena with </a:t>
            </a:r>
            <a:r>
              <a:rPr lang="en-US" dirty="0" err="1" smtClean="0"/>
              <a:t>HAProxy</a:t>
            </a:r>
            <a:r>
              <a:rPr lang="en-US" dirty="0" smtClean="0"/>
              <a:t>, </a:t>
            </a:r>
            <a:r>
              <a:rPr lang="en-US" dirty="0" err="1" smtClean="0"/>
              <a:t>nginx</a:t>
            </a:r>
            <a:r>
              <a:rPr lang="en-US" dirty="0" smtClean="0"/>
              <a:t>, and other load balancers&gt;</a:t>
            </a:r>
          </a:p>
        </p:txBody>
      </p:sp>
    </p:spTree>
    <p:extLst>
      <p:ext uri="{BB962C8B-B14F-4D97-AF65-F5344CB8AC3E}">
        <p14:creationId xmlns:p14="http://schemas.microsoft.com/office/powerpoint/2010/main" val="17283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make a website!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4738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DeviantArt</a:t>
            </a:r>
            <a:r>
              <a:rPr lang="en-US" sz="800" dirty="0" smtClean="0"/>
              <a:t> user </a:t>
            </a:r>
            <a:r>
              <a:rPr lang="en-US" sz="800" dirty="0"/>
              <a:t>Rev-Mono; licensed under CC3.0 (http://</a:t>
            </a:r>
            <a:r>
              <a:rPr lang="en-US" sz="800" dirty="0" err="1"/>
              <a:t>creativecommons.org</a:t>
            </a:r>
            <a:r>
              <a:rPr lang="en-US" sz="800" dirty="0"/>
              <a:t>/licenses/by/3.0/)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590" y="5007617"/>
            <a:ext cx="504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Tweeter: a micro-blogging website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36" y="2085462"/>
            <a:ext cx="3673133" cy="2767093"/>
          </a:xfrm>
        </p:spPr>
      </p:pic>
    </p:spTree>
    <p:extLst>
      <p:ext uri="{BB962C8B-B14F-4D97-AF65-F5344CB8AC3E}">
        <p14:creationId xmlns:p14="http://schemas.microsoft.com/office/powerpoint/2010/main" val="21167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</a:t>
            </a:r>
            <a:r>
              <a:rPr lang="en-US" dirty="0" smtClean="0"/>
              <a:t>website look </a:t>
            </a:r>
            <a:r>
              <a:rPr lang="en-US" dirty="0" smtClean="0"/>
              <a:t>like?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07035" y="4286477"/>
            <a:ext cx="5472353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642556"/>
            <a:ext cx="4738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Firefox logo is property of Mozilla Corporation; licensed under MPL2</a:t>
            </a:r>
            <a:endParaRPr lang="en-US" sz="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8" y="3561097"/>
            <a:ext cx="1655587" cy="155898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2407035" y="4702739"/>
            <a:ext cx="5831332" cy="360"/>
          </a:xfrm>
          <a:prstGeom prst="straightConnector1">
            <a:avLst/>
          </a:prstGeom>
          <a:ln w="889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64" y="2765330"/>
            <a:ext cx="2202317" cy="31164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439664" y="5513259"/>
            <a:ext cx="2957430" cy="737113"/>
            <a:chOff x="3905794" y="5101984"/>
            <a:chExt cx="2721812" cy="737113"/>
          </a:xfrm>
        </p:grpSpPr>
        <p:sp>
          <p:nvSpPr>
            <p:cNvPr id="16" name="Rectangle 15"/>
            <p:cNvSpPr/>
            <p:nvPr/>
          </p:nvSpPr>
          <p:spPr>
            <a:xfrm>
              <a:off x="3905794" y="5101984"/>
              <a:ext cx="2344771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1971" y="5266772"/>
              <a:ext cx="262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Tweeter Web Server</a:t>
              </a:r>
              <a:endParaRPr lang="en-US" dirty="0"/>
            </a:p>
          </p:txBody>
        </p:sp>
      </p:grpSp>
      <p:pic>
        <p:nvPicPr>
          <p:cNvPr id="1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38" y="4991886"/>
            <a:ext cx="877368" cy="660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8332" y="3869857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Request: </a:t>
            </a:r>
            <a:r>
              <a:rPr lang="en-US" dirty="0" err="1" smtClean="0"/>
              <a:t>Tweeter.com</a:t>
            </a:r>
            <a:r>
              <a:rPr lang="en-US" dirty="0" smtClean="0"/>
              <a:t> homepage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17462" y="4726462"/>
            <a:ext cx="27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smtClean="0"/>
              <a:t>a (slow) </a:t>
            </a:r>
            <a:r>
              <a:rPr lang="en-US" dirty="0"/>
              <a:t>website look like?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2047" y="1127219"/>
            <a:ext cx="7524827" cy="1558983"/>
            <a:chOff x="751448" y="2985444"/>
            <a:chExt cx="7524827" cy="155898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07035" y="3653673"/>
              <a:ext cx="5472353" cy="1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448" y="2985444"/>
              <a:ext cx="1655587" cy="1558983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/>
            <p:nvPr/>
          </p:nvCxnSpPr>
          <p:spPr>
            <a:xfrm flipH="1">
              <a:off x="2444943" y="4024127"/>
              <a:ext cx="5831332" cy="36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77334" y="5010174"/>
            <a:ext cx="7524827" cy="1558983"/>
            <a:chOff x="677334" y="5010174"/>
            <a:chExt cx="7524827" cy="155898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32921" y="5678403"/>
              <a:ext cx="5472353" cy="1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5010174"/>
              <a:ext cx="1655587" cy="1558983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 flipH="1">
              <a:off x="2370829" y="6048857"/>
              <a:ext cx="5831332" cy="36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6943" y="2352087"/>
            <a:ext cx="7524827" cy="1558983"/>
            <a:chOff x="677334" y="5010174"/>
            <a:chExt cx="7524827" cy="1558983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332921" y="5678403"/>
              <a:ext cx="5472353" cy="1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5010174"/>
              <a:ext cx="1655587" cy="1558983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/>
            <p:nvPr/>
          </p:nvCxnSpPr>
          <p:spPr>
            <a:xfrm flipH="1">
              <a:off x="2370829" y="6048857"/>
              <a:ext cx="5831332" cy="36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2047" y="3591366"/>
            <a:ext cx="7524827" cy="1558983"/>
            <a:chOff x="677334" y="5010174"/>
            <a:chExt cx="7524827" cy="1558983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2332921" y="5678403"/>
              <a:ext cx="5472353" cy="1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5010174"/>
              <a:ext cx="1655587" cy="1558983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 flipH="1">
              <a:off x="2370829" y="6048857"/>
              <a:ext cx="5831332" cy="36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64" y="2765330"/>
            <a:ext cx="2202317" cy="3116486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8439664" y="5513259"/>
            <a:ext cx="2957430" cy="737113"/>
            <a:chOff x="3905794" y="5101984"/>
            <a:chExt cx="2721812" cy="737113"/>
          </a:xfrm>
        </p:grpSpPr>
        <p:sp>
          <p:nvSpPr>
            <p:cNvPr id="57" name="Rectangle 56"/>
            <p:cNvSpPr/>
            <p:nvPr/>
          </p:nvSpPr>
          <p:spPr>
            <a:xfrm>
              <a:off x="3905794" y="5101984"/>
              <a:ext cx="2344771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01971" y="5266772"/>
              <a:ext cx="262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Tweeter Web Server</a:t>
              </a:r>
              <a:endParaRPr lang="en-US" dirty="0"/>
            </a:p>
          </p:txBody>
        </p:sp>
      </p:grpSp>
      <p:pic>
        <p:nvPicPr>
          <p:cNvPr id="59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38" y="4991886"/>
            <a:ext cx="877368" cy="6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a web request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19932" y="2127348"/>
            <a:ext cx="0" cy="455480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73704" y="1829581"/>
            <a:ext cx="0" cy="485257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39" y="1150908"/>
            <a:ext cx="1655587" cy="1558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6" y="893105"/>
            <a:ext cx="1744396" cy="246848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311761">
            <a:off x="2861726" y="2891219"/>
            <a:ext cx="4023360" cy="646331"/>
            <a:chOff x="2333153" y="2724153"/>
            <a:chExt cx="4023360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2333153" y="2724153"/>
              <a:ext cx="4023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Request: http://</a:t>
              </a:r>
              <a:r>
                <a:rPr lang="en-US" dirty="0" err="1" smtClean="0"/>
                <a:t>tweeter.com</a:t>
              </a:r>
              <a:r>
                <a:rPr lang="en-US" dirty="0" smtClean="0"/>
                <a:t>/</a:t>
              </a:r>
            </a:p>
            <a:p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88160" y="3236934"/>
              <a:ext cx="3713346" cy="14265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0416818">
            <a:off x="2845431" y="5198199"/>
            <a:ext cx="4175231" cy="408946"/>
            <a:chOff x="3193366" y="4628620"/>
            <a:chExt cx="4175231" cy="408946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193366" y="4628620"/>
              <a:ext cx="3764842" cy="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45237" y="4668234"/>
              <a:ext cx="402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Response: http://</a:t>
              </a:r>
              <a:r>
                <a:rPr lang="en-US" dirty="0" err="1" smtClean="0"/>
                <a:t>tweeter.com</a:t>
              </a:r>
              <a:r>
                <a:rPr lang="en-US" dirty="0" smtClean="0"/>
                <a:t>/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a web request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05127" y="2099213"/>
            <a:ext cx="0" cy="455480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52380" y="1912288"/>
            <a:ext cx="0" cy="485257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22773"/>
            <a:ext cx="1655587" cy="1558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82" y="975812"/>
            <a:ext cx="1744396" cy="246848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54658" y="2919446"/>
            <a:ext cx="4023360" cy="527046"/>
            <a:chOff x="2333153" y="2724153"/>
            <a:chExt cx="4023360" cy="527046"/>
          </a:xfrm>
        </p:grpSpPr>
        <p:sp>
          <p:nvSpPr>
            <p:cNvPr id="11" name="TextBox 10"/>
            <p:cNvSpPr txBox="1"/>
            <p:nvPr/>
          </p:nvSpPr>
          <p:spPr>
            <a:xfrm>
              <a:off x="2333153" y="2724153"/>
              <a:ext cx="402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	Request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88160" y="3236934"/>
              <a:ext cx="3713346" cy="14265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1138834">
            <a:off x="1513719" y="4277114"/>
            <a:ext cx="4175231" cy="408946"/>
            <a:chOff x="3193366" y="4628620"/>
            <a:chExt cx="4175231" cy="408946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193366" y="4628620"/>
              <a:ext cx="3764842" cy="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45237" y="4668234"/>
              <a:ext cx="402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	Response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8896228" y="2211755"/>
            <a:ext cx="0" cy="455480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35" y="1235315"/>
            <a:ext cx="1655587" cy="155898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372072" y="2880560"/>
            <a:ext cx="4023360" cy="556517"/>
            <a:chOff x="5385453" y="2887780"/>
            <a:chExt cx="4023360" cy="556517"/>
          </a:xfrm>
        </p:grpSpPr>
        <p:sp>
          <p:nvSpPr>
            <p:cNvPr id="21" name="TextBox 20"/>
            <p:cNvSpPr txBox="1"/>
            <p:nvPr/>
          </p:nvSpPr>
          <p:spPr>
            <a:xfrm>
              <a:off x="5385453" y="2887780"/>
              <a:ext cx="402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	Request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491399" y="3444297"/>
              <a:ext cx="3249823" cy="0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703775">
            <a:off x="5530669" y="5117136"/>
            <a:ext cx="4795802" cy="469360"/>
            <a:chOff x="5452136" y="4554823"/>
            <a:chExt cx="4795802" cy="46936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5452136" y="4554823"/>
              <a:ext cx="2944889" cy="3339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224578" y="4654851"/>
              <a:ext cx="402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Response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04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smtClean="0"/>
              <a:t>a (slow) </a:t>
            </a:r>
            <a:r>
              <a:rPr lang="en-US" dirty="0"/>
              <a:t>website look like?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2047" y="1127219"/>
            <a:ext cx="7524827" cy="1558983"/>
            <a:chOff x="751448" y="2985444"/>
            <a:chExt cx="7524827" cy="155898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07035" y="3653673"/>
              <a:ext cx="5472353" cy="1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448" y="2985444"/>
              <a:ext cx="1655587" cy="1558983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/>
            <p:nvPr/>
          </p:nvCxnSpPr>
          <p:spPr>
            <a:xfrm flipH="1">
              <a:off x="2444943" y="4024127"/>
              <a:ext cx="5831332" cy="36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77334" y="5010174"/>
            <a:ext cx="7524827" cy="1558983"/>
            <a:chOff x="677334" y="5010174"/>
            <a:chExt cx="7524827" cy="155898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32921" y="5678403"/>
              <a:ext cx="5472353" cy="1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5010174"/>
              <a:ext cx="1655587" cy="1558983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 flipH="1">
              <a:off x="2370829" y="6048857"/>
              <a:ext cx="5831332" cy="36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6943" y="2352087"/>
            <a:ext cx="7524827" cy="1558983"/>
            <a:chOff x="677334" y="5010174"/>
            <a:chExt cx="7524827" cy="1558983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332921" y="5678403"/>
              <a:ext cx="5472353" cy="1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5010174"/>
              <a:ext cx="1655587" cy="1558983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/>
            <p:nvPr/>
          </p:nvCxnSpPr>
          <p:spPr>
            <a:xfrm flipH="1">
              <a:off x="2370829" y="6048857"/>
              <a:ext cx="5831332" cy="36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2047" y="3591366"/>
            <a:ext cx="7524827" cy="1558983"/>
            <a:chOff x="677334" y="5010174"/>
            <a:chExt cx="7524827" cy="1558983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2332921" y="5678403"/>
              <a:ext cx="5472353" cy="1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5010174"/>
              <a:ext cx="1655587" cy="1558983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 flipH="1">
              <a:off x="2370829" y="6048857"/>
              <a:ext cx="5831332" cy="360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64" y="2765330"/>
            <a:ext cx="2202317" cy="3116486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8439664" y="5513259"/>
            <a:ext cx="2957430" cy="737113"/>
            <a:chOff x="3905794" y="5101984"/>
            <a:chExt cx="2721812" cy="737113"/>
          </a:xfrm>
        </p:grpSpPr>
        <p:sp>
          <p:nvSpPr>
            <p:cNvPr id="57" name="Rectangle 56"/>
            <p:cNvSpPr/>
            <p:nvPr/>
          </p:nvSpPr>
          <p:spPr>
            <a:xfrm>
              <a:off x="3905794" y="5101984"/>
              <a:ext cx="2344771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01971" y="5266772"/>
              <a:ext cx="262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Tweeter Web Server</a:t>
              </a:r>
              <a:endParaRPr lang="en-US" dirty="0"/>
            </a:p>
          </p:txBody>
        </p:sp>
      </p:grpSp>
      <p:pic>
        <p:nvPicPr>
          <p:cNvPr id="59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38" y="4991886"/>
            <a:ext cx="877368" cy="6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make this better?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32881" y="3179154"/>
            <a:ext cx="1416869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5" y="2480430"/>
            <a:ext cx="1655587" cy="155898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69" y="1069822"/>
            <a:ext cx="1476182" cy="2088936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270524" y="2502440"/>
            <a:ext cx="945566" cy="737113"/>
            <a:chOff x="4725679" y="4814223"/>
            <a:chExt cx="840576" cy="737113"/>
          </a:xfrm>
        </p:grpSpPr>
        <p:sp>
          <p:nvSpPr>
            <p:cNvPr id="38" name="Rectangle 37"/>
            <p:cNvSpPr/>
            <p:nvPr/>
          </p:nvSpPr>
          <p:spPr>
            <a:xfrm>
              <a:off x="4725679" y="4814223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3529927" y="2890589"/>
            <a:ext cx="2891481" cy="2581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548327" y="4077555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Load Balancer</a:t>
            </a:r>
            <a:endParaRPr lang="en-US" b="1" dirty="0"/>
          </a:p>
        </p:txBody>
      </p:sp>
      <p:cxnSp>
        <p:nvCxnSpPr>
          <p:cNvPr id="65" name="Straight Arrow Connector 64"/>
          <p:cNvCxnSpPr>
            <a:endCxn id="36" idx="1"/>
          </p:cNvCxnSpPr>
          <p:nvPr/>
        </p:nvCxnSpPr>
        <p:spPr>
          <a:xfrm flipV="1">
            <a:off x="6617563" y="2114290"/>
            <a:ext cx="1456806" cy="75670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032881" y="3472276"/>
            <a:ext cx="1416869" cy="7453"/>
          </a:xfrm>
          <a:prstGeom prst="straightConnector1">
            <a:avLst/>
          </a:prstGeom>
          <a:ln w="889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617564" y="3054886"/>
            <a:ext cx="1456805" cy="236881"/>
          </a:xfrm>
          <a:prstGeom prst="straightConnector1">
            <a:avLst/>
          </a:prstGeom>
          <a:ln w="889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69" y="4039413"/>
            <a:ext cx="1476182" cy="208893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270524" y="5472031"/>
            <a:ext cx="945566" cy="737113"/>
            <a:chOff x="4725679" y="4814223"/>
            <a:chExt cx="840576" cy="737113"/>
          </a:xfrm>
        </p:grpSpPr>
        <p:sp>
          <p:nvSpPr>
            <p:cNvPr id="18" name="Rectangle 17"/>
            <p:cNvSpPr/>
            <p:nvPr/>
          </p:nvSpPr>
          <p:spPr>
            <a:xfrm>
              <a:off x="4725679" y="4814223"/>
              <a:ext cx="840576" cy="7371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93938" y="4998113"/>
              <a:ext cx="74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TWS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032881" y="4471574"/>
            <a:ext cx="1416869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5" y="3772850"/>
            <a:ext cx="1655587" cy="1558983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2032881" y="4764696"/>
            <a:ext cx="1416869" cy="7453"/>
          </a:xfrm>
          <a:prstGeom prst="straightConnector1">
            <a:avLst/>
          </a:prstGeom>
          <a:ln w="889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17563" y="4446888"/>
            <a:ext cx="1260651" cy="42077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617564" y="4867660"/>
            <a:ext cx="1260650" cy="464173"/>
          </a:xfrm>
          <a:prstGeom prst="straightConnector1">
            <a:avLst/>
          </a:prstGeom>
          <a:ln w="889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distribute requests?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</a:t>
            </a:r>
          </a:p>
          <a:p>
            <a:r>
              <a:rPr lang="en-US" dirty="0" smtClean="0"/>
              <a:t>Round-robin</a:t>
            </a:r>
          </a:p>
          <a:p>
            <a:r>
              <a:rPr lang="en-US" dirty="0" smtClean="0"/>
              <a:t>Least requests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85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1382</TotalTime>
  <Words>454</Words>
  <Application>Microsoft Macintosh PowerPoint</Application>
  <PresentationFormat>Widescreen</PresentationFormat>
  <Paragraphs>85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Trebuchet MS</vt:lpstr>
      <vt:lpstr>Wingdings 3</vt:lpstr>
      <vt:lpstr>Arial</vt:lpstr>
      <vt:lpstr>Facet</vt:lpstr>
      <vt:lpstr>Athena</vt:lpstr>
      <vt:lpstr>Let’s make a website!</vt:lpstr>
      <vt:lpstr>What’s a website look like?</vt:lpstr>
      <vt:lpstr>What’s a (slow) website look like?</vt:lpstr>
      <vt:lpstr>Timeline of a web request</vt:lpstr>
      <vt:lpstr>Timeline of a web request</vt:lpstr>
      <vt:lpstr>What’s a (slow) website look like?</vt:lpstr>
      <vt:lpstr>How can we make this better?</vt:lpstr>
      <vt:lpstr>How to distribute requests?</vt:lpstr>
      <vt:lpstr>How to distribute requests?</vt:lpstr>
      <vt:lpstr>Athena cares about “Queue Time”</vt:lpstr>
      <vt:lpstr>Results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Warren D</dc:creator>
  <cp:lastModifiedBy>Smith, Warren D</cp:lastModifiedBy>
  <cp:revision>128</cp:revision>
  <dcterms:created xsi:type="dcterms:W3CDTF">2016-11-16T21:32:25Z</dcterms:created>
  <dcterms:modified xsi:type="dcterms:W3CDTF">2017-03-08T23:10:17Z</dcterms:modified>
</cp:coreProperties>
</file>