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794" autoAdjust="0"/>
  </p:normalViewPr>
  <p:slideViewPr>
    <p:cSldViewPr snapToGrid="0">
      <p:cViewPr>
        <p:scale>
          <a:sx n="160" d="100"/>
          <a:sy n="160" d="100"/>
        </p:scale>
        <p:origin x="-546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B1ED-956B-40F8-AA5E-8E9223D277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D248-78B5-4C31-B446-3A4177D01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ED248-78B5-4C31-B446-3A4177D01F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37BD-DB59-3575-7212-87D10E526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EC4F2-4BFC-F57B-9545-AF4DCA042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4AE8-D1B7-4EE1-DE2A-86E0476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C027-ED5F-D253-9851-2811B40F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4B3E-20E8-48E6-F9F4-A1D6477E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5FFA-22F7-2B0E-EA15-A6640A18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C4BF9-BB97-58FC-1EDA-F9CC39BE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092A-EAEF-22F5-B77C-248E77FE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424A-9996-3F4A-7425-A32C03B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DB79-8567-717F-102F-D3E724EA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1487C-6C0F-C8F9-5247-513BA8128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01A51-18AC-EC72-A130-60EE2FDA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4449-40B0-142A-2E76-1F30299A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792E-CEBE-12AF-F4F9-24BFEC4E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7F8A-4607-0240-E64B-75D21128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45E4-70E9-BDE2-B981-62DD6A20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8B68-398A-AF55-1FF0-5C043821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0FDE-4053-8315-FF98-F05AEA56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E28D-F349-253D-B2BA-CA8A7FAC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1874-CB28-4DB7-5C4B-CA50E7F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CA8B-2102-B9D4-5F1D-5F5CE836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FED84-94A6-8465-95D8-73040020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99F-CC7A-D113-C491-0E62C7A3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A03E-4563-4A0E-DE19-9B802C95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B3BB-6FD3-7C39-BEA9-C5D6FE0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8BA3-195B-EA50-9A33-027ED3B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85C1-92C1-507C-26E9-88CB73E73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76612-3C12-2CE3-9638-1BF0D2772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CADD-74C5-A032-DB47-98332E4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3C2A-C517-5690-C178-1BBC51EA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A592-0381-3697-2D4B-66CDFBD3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788C-8AC1-FC66-E2A9-30ED589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8DF1-7A62-E56C-EA84-4D3DF6405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2DD20-7A04-94B5-4BBB-06A54C957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D942D-661E-BA12-D992-F6781658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AE89B-4C8F-31B8-C87E-54E867699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9FDD1-2775-60E7-D238-20ABE32B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BA249-4665-54F9-C6BD-9A62E097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32FC-B893-B6C8-07F8-2C8C3606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485F-B245-7C2F-A938-59FE40B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59F81-BE42-57CE-9361-243158B3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CF3C0-0302-F6C1-812D-ECBF9881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8E0A7-5782-E6C2-E48B-E4213EC3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632B5-D670-62D0-14D6-080807F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35EFB-F884-5BB4-EF3D-F43B42C8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4C07-9DE2-EF78-36AC-177C2407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7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346D-1B38-5DF1-ED6A-7F39FA7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950F-777B-73BF-0547-01A8E928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14BBC-E096-285E-3F8A-C934DC49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E0790-0ED9-48E2-A60C-54659DAA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DB3B-9834-0523-0124-152A8152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51028-212E-09C9-6C00-93C6555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F2C4-7238-7E49-D190-5A56A91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BED82-68B3-D211-77E4-AEDE59A82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70948-5E68-039A-B1B4-D489B5D8E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1DD0-63FB-9212-8F65-7D28D2BF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957A6-83F7-590F-EAB4-EC10DAD4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906D-4143-7492-7EFE-4261C3B3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7ED9D-4758-C604-A903-354886B0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1E53-CC06-5E97-C696-CFEA546B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A250-7A9F-BF0A-750B-01AD5858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6DE8-CC71-5E6A-6224-2572F50B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E5A3-CAA2-8B7A-E3ED-85750F153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3E29E-F939-8EF4-9C00-B33EA438A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877"/>
          <a:stretch/>
        </p:blipFill>
        <p:spPr>
          <a:xfrm>
            <a:off x="6717845" y="52387"/>
            <a:ext cx="4939393" cy="6753225"/>
          </a:xfrm>
          <a:prstGeom prst="rect">
            <a:avLst/>
          </a:prstGeom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108156D8-D52E-B8F0-5F07-5DFE37AD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492" y="321129"/>
            <a:ext cx="2392137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200" b="1" dirty="0"/>
              <a:t>Schematic of Field Setting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4826BBDB-436B-36FA-7C87-4FF3F43A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013" y="3202203"/>
            <a:ext cx="300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200" b="1" dirty="0"/>
              <a:t>Simplification to Obtain an </a:t>
            </a:r>
          </a:p>
          <a:p>
            <a:pPr marL="0" lvl="1" algn="ctr"/>
            <a:r>
              <a:rPr lang="en-US" sz="1200" b="1" dirty="0"/>
              <a:t>Average Value of Each River Feature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E0336BF4-249C-AAF5-39E1-4029018D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142" y="2432958"/>
            <a:ext cx="23921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Bottom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B757C28-7236-AD6C-C185-7DEDD1DE5EA8}"/>
              </a:ext>
            </a:extLst>
          </p:cNvPr>
          <p:cNvSpPr/>
          <p:nvPr/>
        </p:nvSpPr>
        <p:spPr>
          <a:xfrm>
            <a:off x="9764746" y="2142826"/>
            <a:ext cx="244929" cy="710292"/>
          </a:xfrm>
          <a:prstGeom prst="arc">
            <a:avLst/>
          </a:prstGeom>
          <a:ln w="28575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8B8243B-564A-A697-C4DE-17F01E8D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42" y="5367067"/>
            <a:ext cx="23921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Bottom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D3CCB28-AE3A-72DE-5619-8FFDE24E2A15}"/>
              </a:ext>
            </a:extLst>
          </p:cNvPr>
          <p:cNvSpPr/>
          <p:nvPr/>
        </p:nvSpPr>
        <p:spPr>
          <a:xfrm>
            <a:off x="9917146" y="5076935"/>
            <a:ext cx="244929" cy="710292"/>
          </a:xfrm>
          <a:prstGeom prst="arc">
            <a:avLst/>
          </a:prstGeom>
          <a:ln w="28575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8F12B54-D9A8-9AEE-C29A-F05958D3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563" y="2174806"/>
            <a:ext cx="1027949" cy="600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Low Permeability Material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2AF18AD-CEC5-437C-0ED5-06F435A2A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159" y="5182400"/>
            <a:ext cx="1027949" cy="600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Low Permeability Material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A79A0F9-67D3-E9ED-88D2-809959230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3654" y="6512690"/>
            <a:ext cx="1027949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Cell Boundary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915EE4E-7B14-F2FB-72A2-33E61085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347" y="3284668"/>
            <a:ext cx="1027949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Cell Boundary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5C2BD39A-785E-511E-E2D7-C3568289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797" y="1173856"/>
            <a:ext cx="1027949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5ED80C-65BF-5671-7895-AD991DF52973}"/>
              </a:ext>
            </a:extLst>
          </p:cNvPr>
          <p:cNvSpPr/>
          <p:nvPr/>
        </p:nvSpPr>
        <p:spPr>
          <a:xfrm>
            <a:off x="8566484" y="4100726"/>
            <a:ext cx="346510" cy="240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E028B4-0022-1D4C-270C-CDCFDFA79390}"/>
              </a:ext>
            </a:extLst>
          </p:cNvPr>
          <p:cNvSpPr/>
          <p:nvPr/>
        </p:nvSpPr>
        <p:spPr>
          <a:xfrm>
            <a:off x="8688632" y="999150"/>
            <a:ext cx="1076114" cy="43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61DFA34D-87FF-BBA1-35EA-DBF5D294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830" y="3956059"/>
            <a:ext cx="6499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466CCCE9-D85D-848C-C6B2-E2E6F7EA5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74" y="1015306"/>
            <a:ext cx="6499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02C5A175-632A-7A8B-EE77-6C61F6F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6308" y="3629015"/>
            <a:ext cx="502371" cy="600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Head in Cell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E29E0EC9-541A-174F-E280-FBE6D6799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434" y="520537"/>
            <a:ext cx="63805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Water Table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1E6F870F-903A-71B7-C83E-E39838B5C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455" y="412905"/>
            <a:ext cx="954447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Land Surface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CEDE73-0708-3FB5-F825-E70C53FDC58F}"/>
              </a:ext>
            </a:extLst>
          </p:cNvPr>
          <p:cNvSpPr/>
          <p:nvPr/>
        </p:nvSpPr>
        <p:spPr>
          <a:xfrm>
            <a:off x="6978763" y="2853118"/>
            <a:ext cx="16421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53620-B745-A9A2-8BDB-1B8598B02A7B}"/>
              </a:ext>
            </a:extLst>
          </p:cNvPr>
          <p:cNvSpPr/>
          <p:nvPr/>
        </p:nvSpPr>
        <p:spPr>
          <a:xfrm>
            <a:off x="7089494" y="6078577"/>
            <a:ext cx="16421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99FA2-646C-AAFB-6A3A-8780D982B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91D5B-169C-9632-B5A3-B52DC3BD6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35" y="833505"/>
            <a:ext cx="6471703" cy="45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3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202E-5927-D797-DA50-E908E576E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03E526-2A2F-F65D-BC54-0218B7D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2" y="1099457"/>
            <a:ext cx="4676775" cy="5524500"/>
          </a:xfrm>
          <a:prstGeom prst="rect">
            <a:avLst/>
          </a:prstGeom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5315429B-064E-C78D-3299-A7DD7F041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533" y="567859"/>
            <a:ext cx="3223531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400" b="1" dirty="0"/>
              <a:t>Aquifer Head </a:t>
            </a:r>
            <a:r>
              <a:rPr lang="en-US" sz="1400" b="1" u="sng" dirty="0"/>
              <a:t>Higher</a:t>
            </a:r>
            <a:r>
              <a:rPr lang="en-US" sz="1400" b="1" dirty="0"/>
              <a:t> than River Head</a:t>
            </a:r>
          </a:p>
          <a:p>
            <a:pPr marL="0" lvl="1" algn="ctr"/>
            <a:r>
              <a:rPr lang="en-US" sz="1400" b="1" dirty="0"/>
              <a:t>Flow is from Aquifer to River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E84E824-FA5B-D0F6-0FF6-75D772C3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533" y="3585924"/>
            <a:ext cx="33786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400" b="1" dirty="0"/>
              <a:t>Aquifer Head </a:t>
            </a:r>
            <a:r>
              <a:rPr lang="en-US" sz="1400" b="1" u="sng" dirty="0"/>
              <a:t>Lower</a:t>
            </a:r>
            <a:r>
              <a:rPr lang="en-US" sz="1400" b="1" dirty="0"/>
              <a:t> than River Bottom</a:t>
            </a:r>
          </a:p>
          <a:p>
            <a:pPr marL="0" lvl="1" algn="ctr"/>
            <a:r>
              <a:rPr lang="en-US" sz="1400" b="1" dirty="0"/>
              <a:t>Flow is from Aquifer to 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B04357-B58E-AE8A-D083-0E024A22D1FE}"/>
              </a:ext>
            </a:extLst>
          </p:cNvPr>
          <p:cNvSpPr/>
          <p:nvPr/>
        </p:nvSpPr>
        <p:spPr>
          <a:xfrm>
            <a:off x="7952014" y="3184071"/>
            <a:ext cx="204107" cy="24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D531A-38C0-1275-2B0F-0677DB4D3D91}"/>
              </a:ext>
            </a:extLst>
          </p:cNvPr>
          <p:cNvSpPr/>
          <p:nvPr/>
        </p:nvSpPr>
        <p:spPr>
          <a:xfrm>
            <a:off x="7994197" y="6326190"/>
            <a:ext cx="204107" cy="24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802809CC-41A2-81B5-AC65-54D6BC08E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802" y="1454189"/>
            <a:ext cx="63805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Water Table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FFE97AD7-BA07-9326-9069-5C1B6CB92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504" y="5379105"/>
            <a:ext cx="63805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Water Table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E1450621-0A2C-79D8-5450-A8B7C1EE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54" y="4671568"/>
            <a:ext cx="649934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C6C6928C-C733-3E42-F99A-422E117C7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471" y="1894728"/>
            <a:ext cx="1009443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Head at the bottom of the streambed is equal to head in the aquifer</a:t>
            </a:r>
          </a:p>
          <a:p>
            <a:pPr marL="0" lvl="1" algn="ctr"/>
            <a:endParaRPr lang="en-US" sz="1100" dirty="0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284FE2F8-8475-47BE-4478-2AE86BAB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260" y="4803229"/>
            <a:ext cx="1234895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Head at the bottom of the streambed is equal to elevation of the bottom of the streambed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6016ED-45FB-9F9A-7AE8-FB34FB8618E4}"/>
              </a:ext>
            </a:extLst>
          </p:cNvPr>
          <p:cNvSpPr/>
          <p:nvPr/>
        </p:nvSpPr>
        <p:spPr>
          <a:xfrm>
            <a:off x="6737684" y="1201823"/>
            <a:ext cx="981777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658BFD28-C285-A933-DBE7-D6AA7A21C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368" y="1187485"/>
            <a:ext cx="180815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Flow from aquifer to river through streambed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17A2F3BB-EDBD-9869-7B6C-1C017E49D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067" y="1510616"/>
            <a:ext cx="649934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B5BA2C-E4BC-6CDB-6015-69ABB0040E86}"/>
              </a:ext>
            </a:extLst>
          </p:cNvPr>
          <p:cNvSpPr/>
          <p:nvPr/>
        </p:nvSpPr>
        <p:spPr>
          <a:xfrm>
            <a:off x="6755334" y="4251435"/>
            <a:ext cx="981777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783394A1-4E60-887A-1010-6E9219893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018" y="4237097"/>
            <a:ext cx="180815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Flow from river through streambed to aquifer</a:t>
            </a:r>
          </a:p>
        </p:txBody>
      </p:sp>
    </p:spTree>
    <p:extLst>
      <p:ext uri="{BB962C8B-B14F-4D97-AF65-F5344CB8AC3E}">
        <p14:creationId xmlns:p14="http://schemas.microsoft.com/office/powerpoint/2010/main" val="24434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119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Eileen Poeter</dc:creator>
  <cp:lastModifiedBy>Eileen Poeter</cp:lastModifiedBy>
  <cp:revision>7</cp:revision>
  <dcterms:created xsi:type="dcterms:W3CDTF">2025-04-23T19:59:57Z</dcterms:created>
  <dcterms:modified xsi:type="dcterms:W3CDTF">2025-04-24T17:39:06Z</dcterms:modified>
</cp:coreProperties>
</file>