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tatista.com/topics/1639/music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~(1 - 1.5) Minute 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Hello ladies and gentlemen, I hope everyone is enjoying the amazing projects we have seen tonight, I know I have. Hopefully I can continue the good trend as I present the latest developments with my application, The Artificial Instructor.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Before I go into details about my program I would like to get an idea of who is in attendance tonight. So by a show of hands…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arenR"/>
            </a:pPr>
            <a:r>
              <a:rPr lang="en">
                <a:solidFill>
                  <a:srgbClr val="FF0000"/>
                </a:solidFill>
              </a:rPr>
              <a:t>Who here plays an instrument, or is currently learning to play an instrument?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arenR"/>
            </a:pPr>
            <a:r>
              <a:rPr lang="en">
                <a:solidFill>
                  <a:srgbClr val="FF0000"/>
                </a:solidFill>
              </a:rPr>
              <a:t>Now, who here, that doesn’t play an instrument, wishes they would have learned an instrument?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up with questions: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By raise of hand….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Who plays a musical instrument?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Who has taught themselves a musical instrument?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Who wishes they knew an instrument?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Who would be willing to try to learn if there was a way to learn without making any sacrifices in their daily lives?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~(7.5 - 8) Minute mark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(6 - 6.5) Minute Mark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(6 - 6.5) Minute Mark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~(2 - 2.5) Minute 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Works Cited: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People in the US: US Census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People who play an instrument/money generated: Statista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http://www.statista.com/topics/1639/music/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http://www.npr.org/sections/ed/2014/09/10/343681493/this-is-your-brain-this-is-your-brain-on-music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~(3 - 3.5) MINUTE MARK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~(4 - 4.5) Minute 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What it is?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-program to test exercises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-gives feedback on attempts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-scores users to move to more advanced stuff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~(5 - 5.5) Minute Mark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DONE BY ~(7 - 7.5) Minute 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GREEN - Note is about to change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RED - User 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BLUE - Not should be strummed or be ringing 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PROMPT box in corner -- display any errors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ensus.gov/2010census/data/" TargetMode="External"/><Relationship Id="rId4" Type="http://schemas.openxmlformats.org/officeDocument/2006/relationships/hyperlink" Target="http://www.statista.com/statistics/192834/people-playing-a-musical-instrument-in-the-us/" TargetMode="External"/><Relationship Id="rId5" Type="http://schemas.openxmlformats.org/officeDocument/2006/relationships/hyperlink" Target="http://www.statista.com/topics/1639/musi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Instructor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Shawn Huntzberry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70425"/>
            <a:ext cx="8520600" cy="3773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DeMO: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/>
              <a:t>Lesson Creation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Accurate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65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Needs to detect notes as you play to give proper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Pitch Detection using YIN_FFT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TarsoDSP pitch processor structure to detect frequency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Frequency translated using conditionals (Hz → Oct/Val)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Octaves 0-4 supported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“Sound”</a:t>
            </a:r>
            <a:r>
              <a:rPr lang="en"/>
              <a:t>(input) → </a:t>
            </a:r>
            <a:r>
              <a:rPr lang="en">
                <a:solidFill>
                  <a:srgbClr val="0000FF"/>
                </a:solidFill>
              </a:rPr>
              <a:t>Frequency</a:t>
            </a:r>
            <a:r>
              <a:rPr lang="en"/>
              <a:t>(TarsoDSP) → </a:t>
            </a:r>
            <a:r>
              <a:rPr lang="en">
                <a:solidFill>
                  <a:srgbClr val="0000FF"/>
                </a:solidFill>
              </a:rPr>
              <a:t>Note</a:t>
            </a:r>
            <a:r>
              <a:rPr lang="en"/>
              <a:t> &amp; </a:t>
            </a:r>
            <a:r>
              <a:rPr lang="en">
                <a:solidFill>
                  <a:srgbClr val="0000FF"/>
                </a:solidFill>
              </a:rPr>
              <a:t>Octave Value</a:t>
            </a:r>
            <a:r>
              <a:rPr lang="en"/>
              <a:t>(AI method).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600" cy="4331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Demo: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/>
              <a:t>Attempting a Lesson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100" y="208249"/>
            <a:ext cx="3069249" cy="43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72950" y="115475"/>
            <a:ext cx="4461900" cy="9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>
                <a:latin typeface="Source Code Pro"/>
                <a:ea typeface="Source Code Pro"/>
                <a:cs typeface="Source Code Pro"/>
                <a:sym typeface="Source Code Pro"/>
              </a:rPr>
              <a:t>FeedBack File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67975" y="1312275"/>
            <a:ext cx="4566900" cy="32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rtl="0">
              <a:lnSpc>
                <a:spcPct val="200000"/>
              </a:lnSpc>
              <a:spcBef>
                <a:spcPts val="0"/>
              </a:spcBef>
              <a:buSzPct val="100000"/>
              <a:buFont typeface="Source Code Pro"/>
              <a:buAutoNum type="arabi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Lesson Data</a:t>
            </a:r>
          </a:p>
          <a:p>
            <a:pPr indent="-381000" lvl="0" marL="914400" rtl="0">
              <a:lnSpc>
                <a:spcPct val="200000"/>
              </a:lnSpc>
              <a:spcBef>
                <a:spcPts val="0"/>
              </a:spcBef>
              <a:buSzPct val="100000"/>
              <a:buFont typeface="Source Code Pro"/>
              <a:buAutoNum type="arabi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User Data</a:t>
            </a:r>
          </a:p>
          <a:p>
            <a:pPr indent="-381000" lvl="0" marL="914400">
              <a:lnSpc>
                <a:spcPct val="200000"/>
              </a:lnSpc>
              <a:spcBef>
                <a:spcPts val="0"/>
              </a:spcBef>
              <a:buSzPct val="100000"/>
              <a:buFont typeface="Source Code Pro"/>
              <a:buAutoNum type="arabi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Comparison Data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Works Cited: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93850"/>
            <a:ext cx="76440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Information: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-Slide 2:</a:t>
            </a:r>
          </a:p>
          <a:p>
            <a:pPr indent="-298450" lvl="0" marL="137160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“People in the US”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100"/>
              <a:t>URL: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http://www.census.gov/2010census/data/</a:t>
            </a:r>
            <a:r>
              <a:rPr lang="en" sz="1100"/>
              <a:t> </a:t>
            </a:r>
          </a:p>
          <a:p>
            <a:pPr indent="-298450" lvl="0" marL="137160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“People that play an instrument”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100"/>
              <a:t>URL: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http://www.statista.com/statistics/192834/people-playing-a-musical-instrument-in-the-us/</a:t>
            </a:r>
            <a:r>
              <a:rPr lang="en" sz="1100"/>
              <a:t> </a:t>
            </a:r>
          </a:p>
          <a:p>
            <a:pPr indent="-298450" lvl="0" marL="137160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“Money in the US” + “Money Globaly”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100"/>
              <a:t>URL: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http://www.statista.com/topics/1639/music/</a:t>
            </a:r>
            <a:r>
              <a:rPr lang="en" sz="1100"/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773600" y="1041350"/>
            <a:ext cx="40587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837700" y="1351362"/>
            <a:ext cx="3570000" cy="13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People in the US(2010):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~305 Million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*US Census Bureau* 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967500" y="3008675"/>
            <a:ext cx="7173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/>
        </p:nvSpPr>
        <p:spPr>
          <a:xfrm>
            <a:off x="837700" y="3266162"/>
            <a:ext cx="3570000" cy="13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Money($) generated by Music Industry (US - 2012):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~15.06 Billion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*statista*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819000" y="3266162"/>
            <a:ext cx="3570000" cy="13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Money($) generated by Music Industry (Global - 2012):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~47.4 Billion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*statista*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819000" y="1351362"/>
            <a:ext cx="3570000" cy="13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People who play an instrument in the US(2010):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~18.8 Million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*statista*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4625100" y="1557425"/>
            <a:ext cx="0" cy="1345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>
            <a:off x="4625100" y="3184675"/>
            <a:ext cx="0" cy="1345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Current problems with the Market</a:t>
            </a:r>
          </a:p>
        </p:txBody>
      </p:sp>
      <p:sp>
        <p:nvSpPr>
          <p:cNvPr id="75" name="Shape 75"/>
          <p:cNvSpPr/>
          <p:nvPr/>
        </p:nvSpPr>
        <p:spPr>
          <a:xfrm>
            <a:off x="5085250" y="1721650"/>
            <a:ext cx="3952800" cy="281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Expensive</a:t>
            </a:r>
          </a:p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</a:p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Transport Equipment</a:t>
            </a:r>
          </a:p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Frustrating or Embarrassing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" name="Shape 76"/>
          <p:cNvSpPr/>
          <p:nvPr/>
        </p:nvSpPr>
        <p:spPr>
          <a:xfrm>
            <a:off x="98925" y="1721650"/>
            <a:ext cx="3877200" cy="281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Less Structure</a:t>
            </a:r>
          </a:p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Less Motivation</a:t>
            </a:r>
          </a:p>
          <a:p>
            <a:pPr indent="-3429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Hard to gauge skill progress</a:t>
            </a:r>
          </a:p>
          <a:p>
            <a:pPr indent="-342900" lvl="0" marL="457200" algn="ctr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No feedback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136050" y="1149000"/>
            <a:ext cx="1715100" cy="5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Self-Learning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204100" y="1149000"/>
            <a:ext cx="1715100" cy="5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Instructors</a:t>
            </a:r>
          </a:p>
        </p:txBody>
      </p:sp>
      <p:sp>
        <p:nvSpPr>
          <p:cNvPr id="79" name="Shape 79"/>
          <p:cNvSpPr/>
          <p:nvPr/>
        </p:nvSpPr>
        <p:spPr>
          <a:xfrm>
            <a:off x="380975" y="314785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Affordable</a:t>
            </a:r>
            <a:r>
              <a:rPr lang="en"/>
              <a:t> for all types of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291175" y="144950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Encourages </a:t>
            </a:r>
            <a:r>
              <a:rPr lang="en"/>
              <a:t>users to keep trying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20600" y="144950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Available</a:t>
            </a:r>
            <a:r>
              <a:rPr lang="en"/>
              <a:t> to the user at anytime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063025" y="314785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Structured</a:t>
            </a:r>
            <a:r>
              <a:rPr lang="en"/>
              <a:t> learning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294237" y="319505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Gives Meaningful </a:t>
            </a:r>
            <a:r>
              <a:rPr b="1" lang="en"/>
              <a:t>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067900" y="1379900"/>
            <a:ext cx="2472900" cy="138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Personal</a:t>
            </a:r>
            <a:r>
              <a:rPr lang="en"/>
              <a:t> to each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do we Solve these Problems?</a:t>
            </a:r>
          </a:p>
        </p:txBody>
      </p:sp>
      <p:cxnSp>
        <p:nvCxnSpPr>
          <p:cNvPr id="86" name="Shape 86"/>
          <p:cNvCxnSpPr>
            <a:stCxn id="87" idx="0"/>
          </p:cNvCxnSpPr>
          <p:nvPr/>
        </p:nvCxnSpPr>
        <p:spPr>
          <a:xfrm>
            <a:off x="4530687" y="1721650"/>
            <a:ext cx="0" cy="2619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3150250" y="1498425"/>
            <a:ext cx="11700" cy="125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5893312" y="1449500"/>
            <a:ext cx="11700" cy="125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3150250" y="3217450"/>
            <a:ext cx="11700" cy="125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5909225" y="3217450"/>
            <a:ext cx="11700" cy="125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277300" y="2936637"/>
            <a:ext cx="8506800" cy="2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ARTIFICIAL INSTRUCTOR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269600" y="1308725"/>
            <a:ext cx="2562600" cy="33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Makes learning the Bass Guitar: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Accessible</a:t>
            </a:r>
            <a:r>
              <a:rPr lang="en" sz="2000">
                <a:solidFill>
                  <a:srgbClr val="FF0000"/>
                </a:solidFill>
              </a:rPr>
              <a:t>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Accurate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User-Friendly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Expandable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8725"/>
            <a:ext cx="5763465" cy="3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Accessible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Less Equipment required, all equipment supported!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Using JavaSound API, the system automatically sets the audio input using DataLines and Mixers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plug in and go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Lessons can be started/stopped at any 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 reservations or appointments required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User-Friendly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600" cy="1771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Simple Navigation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 configuration required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Lessons are easy to interpret.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Only three components, but thousands of different uses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6450"/>
            <a:ext cx="8520600" cy="15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Tuner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425"/>
            <a:ext cx="8520599" cy="3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52175"/>
            <a:ext cx="8520600" cy="69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Lesson Screen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800"/>
            <a:ext cx="8520600" cy="4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Expandable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66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Lessons programmed using JSON format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lessons get feedback from system, even custom lessons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Multiple Uses: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Record Songs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Practice Lessons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Freeplay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Tuner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