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4" r:id="rId2"/>
    <p:sldId id="284" r:id="rId3"/>
    <p:sldId id="277" r:id="rId4"/>
    <p:sldId id="278" r:id="rId5"/>
    <p:sldId id="256" r:id="rId6"/>
    <p:sldId id="264" r:id="rId7"/>
    <p:sldId id="283" r:id="rId8"/>
    <p:sldId id="265" r:id="rId9"/>
    <p:sldId id="266" r:id="rId10"/>
    <p:sldId id="275" r:id="rId11"/>
    <p:sldId id="267" r:id="rId12"/>
    <p:sldId id="268" r:id="rId13"/>
    <p:sldId id="276" r:id="rId14"/>
    <p:sldId id="279" r:id="rId15"/>
    <p:sldId id="281" r:id="rId16"/>
    <p:sldId id="271" r:id="rId17"/>
    <p:sldId id="280" r:id="rId18"/>
    <p:sldId id="28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5F"/>
    <a:srgbClr val="33B886"/>
    <a:srgbClr val="22B1D3"/>
    <a:srgbClr val="D00033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4"/>
    <p:restoredTop sz="92543"/>
  </p:normalViewPr>
  <p:slideViewPr>
    <p:cSldViewPr snapToGrid="0" snapToObjects="1">
      <p:cViewPr varScale="1">
        <p:scale>
          <a:sx n="112" d="100"/>
          <a:sy n="112" d="100"/>
        </p:scale>
        <p:origin x="-128" y="-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C7CA-4608-7842-BEBD-710EDF2CAFF1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82E25-AC54-054D-A8EF-B4FAC2C3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statistics source: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Stress Statistics – Statistic Brain.”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 Statistic Brain Research Institute, publishing as Statistic Brain.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October 19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2015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www.statisticbrain.com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/stress-statistics/.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82E25-AC54-054D-A8EF-B4FAC2C35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</a:t>
            </a:r>
            <a:r>
              <a:rPr lang="en-US" baseline="0" dirty="0" smtClean="0"/>
              <a:t> UI for screenshot: remove Stress column in bar chart – confusing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82E25-AC54-054D-A8EF-B4FAC2C35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remove slide. Current placeholder for demonstration/</a:t>
            </a:r>
            <a:r>
              <a:rPr lang="en-US" baseline="0" dirty="0" smtClean="0"/>
              <a:t>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82E25-AC54-054D-A8EF-B4FAC2C35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prediction screen shot in place of last bullet point – functionality needs to be added to app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82E25-AC54-054D-A8EF-B4FAC2C35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218"/>
            <a:ext cx="12192000" cy="1400530"/>
          </a:xfrm>
        </p:spPr>
        <p:txBody>
          <a:bodyPr/>
          <a:lstStyle/>
          <a:p>
            <a:pPr algn="ctr"/>
            <a:r>
              <a:rPr lang="en-US" sz="7200" dirty="0" smtClean="0"/>
              <a:t>Take a deep breath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6726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679993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Detecting a relative noise change from the surrounding environment</a:t>
            </a:r>
          </a:p>
          <a:p>
            <a:endParaRPr lang="en-US" sz="2800" dirty="0" smtClean="0"/>
          </a:p>
          <a:p>
            <a:r>
              <a:rPr lang="en-US" sz="2800" dirty="0" smtClean="0"/>
              <a:t>Detecting stress </a:t>
            </a:r>
            <a:r>
              <a:rPr lang="en-US" sz="2800" dirty="0" smtClean="0"/>
              <a:t>level</a:t>
            </a:r>
          </a:p>
          <a:p>
            <a:endParaRPr lang="en-US" sz="2800" dirty="0" smtClean="0"/>
          </a:p>
          <a:p>
            <a:r>
              <a:rPr lang="en-US" sz="2800" dirty="0" smtClean="0"/>
              <a:t>Predicting future stressful events</a:t>
            </a:r>
            <a:endParaRPr lang="en-US" sz="2800" dirty="0"/>
          </a:p>
        </p:txBody>
      </p:sp>
      <p:pic>
        <p:nvPicPr>
          <p:cNvPr id="4" name="Picture 3" descr="party.jp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08" y="710485"/>
            <a:ext cx="3167578" cy="56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Noise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8500"/>
            <a:ext cx="4974263" cy="419548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1200_Loud_Noi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69" y="1488500"/>
            <a:ext cx="8047011" cy="4526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0305" y="6031553"/>
            <a:ext cx="135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i="1" dirty="0" smtClean="0"/>
              <a:t>Anchorman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97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change in noise level</a:t>
            </a:r>
            <a:endParaRPr lang="en-US" dirty="0"/>
          </a:p>
        </p:txBody>
      </p:sp>
      <p:pic>
        <p:nvPicPr>
          <p:cNvPr id="4" name="Content Placeholder 3" descr="Sound_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8" r="-22518"/>
          <a:stretch>
            <a:fillRect/>
          </a:stretch>
        </p:blipFill>
        <p:spPr>
          <a:xfrm>
            <a:off x="1183268" y="1329588"/>
            <a:ext cx="9491672" cy="5042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7995" y="3117942"/>
            <a:ext cx="165122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5365" y="6085586"/>
            <a:ext cx="835029" cy="1134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5365" y="6383654"/>
            <a:ext cx="70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9282" y="3117942"/>
            <a:ext cx="461665" cy="13447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Noise Level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57901" y="3981654"/>
            <a:ext cx="0" cy="84395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8043" y="4865785"/>
            <a:ext cx="224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elative drop in noise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4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916" y="1892060"/>
            <a:ext cx="5314425" cy="419548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Most existing research on non-invasive stress detection has been nearly </a:t>
            </a:r>
            <a:r>
              <a:rPr lang="en-US" sz="2800" dirty="0" smtClean="0"/>
              <a:t>inconclusive*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An elevated heart rate or increase in perspiration are not reliable indicators</a:t>
            </a:r>
            <a:endParaRPr lang="en-US" dirty="0"/>
          </a:p>
          <a:p>
            <a:endParaRPr lang="en-US" sz="2800" dirty="0"/>
          </a:p>
          <a:p>
            <a:r>
              <a:rPr lang="en-US" sz="2800" dirty="0" smtClean="0"/>
              <a:t>I </a:t>
            </a:r>
            <a:r>
              <a:rPr lang="en-US" sz="2800" dirty="0" smtClean="0"/>
              <a:t>figured it out.*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021" y="6416975"/>
            <a:ext cx="101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i="1" dirty="0" smtClean="0"/>
              <a:t>Garfield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pic>
        <p:nvPicPr>
          <p:cNvPr id="9" name="Picture 8" descr="garfie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1" y="1410998"/>
            <a:ext cx="5125118" cy="4909903"/>
          </a:xfrm>
          <a:prstGeom prst="rect">
            <a:avLst/>
          </a:prstGeom>
          <a:effectLst>
            <a:outerShdw blurRad="165100" dist="38100" dir="2700000" algn="tl" rotWithShape="0">
              <a:schemeClr val="tx1"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49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stress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07631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While a user is relaxed, there is a detectable pattern in his/her heartbeat that appears when he/she inhales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During times of stress, the </a:t>
            </a:r>
            <a:r>
              <a:rPr lang="en-US" sz="2400" dirty="0" smtClean="0"/>
              <a:t>pattern </a:t>
            </a:r>
            <a:r>
              <a:rPr lang="en-US" sz="2400" dirty="0" smtClean="0"/>
              <a:t>is </a:t>
            </a:r>
            <a:r>
              <a:rPr lang="en-US" sz="2400" dirty="0" smtClean="0"/>
              <a:t>overridden by the autonomic nervous </a:t>
            </a:r>
            <a:r>
              <a:rPr lang="en-US" sz="2400" dirty="0" smtClean="0"/>
              <a:t>system and can no longer be detected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RR-Interval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01" y="2533120"/>
            <a:ext cx="5941510" cy="2015104"/>
          </a:xfrm>
          <a:prstGeom prst="rect">
            <a:avLst/>
          </a:prstGeom>
          <a:noFill/>
          <a:effectLst>
            <a:outerShdw blurRad="1651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16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5818"/>
            <a:ext cx="12191999" cy="1400530"/>
          </a:xfrm>
        </p:spPr>
        <p:txBody>
          <a:bodyPr/>
          <a:lstStyle/>
          <a:p>
            <a:pPr algn="ctr"/>
            <a:r>
              <a:rPr lang="en-US" sz="5400" dirty="0" smtClean="0"/>
              <a:t>Demo Time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1888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3248"/>
            <a:ext cx="10008671" cy="4955151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Making </a:t>
            </a:r>
            <a:r>
              <a:rPr lang="en-US" sz="2400" dirty="0" smtClean="0"/>
              <a:t>an accurate prediction on an unseen event requires knowing what combination of factors lead to </a:t>
            </a:r>
            <a:r>
              <a:rPr lang="en-US" sz="2400" dirty="0" smtClean="0"/>
              <a:t>stress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There are many unknowable factors that may be the cause of stress, so the algorithm must continue to perform well even with a large amount of randomness in the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magic8bal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42" y="1122323"/>
            <a:ext cx="9448021" cy="1982754"/>
          </a:xfrm>
          <a:prstGeom prst="rect">
            <a:avLst/>
          </a:prstGeom>
          <a:effectLst>
            <a:outerShdw blurRad="165100" dist="38100" dir="2700000" algn="tl" rotWithShape="0">
              <a:schemeClr val="bg1">
                <a:alpha val="43000"/>
              </a:schemeClr>
            </a:outerShdw>
            <a:reflection stA="50000" endPos="25000" dist="127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80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 stressful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24" y="1726693"/>
            <a:ext cx="7162150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Breathe tracks the likelihood of </a:t>
            </a:r>
            <a:r>
              <a:rPr lang="en-US" dirty="0" smtClean="0"/>
              <a:t>all possible </a:t>
            </a:r>
            <a:r>
              <a:rPr lang="en-US" dirty="0" smtClean="0"/>
              <a:t>factors and combinations of factors leading to a stressful event</a:t>
            </a:r>
          </a:p>
          <a:p>
            <a:endParaRPr lang="en-US" dirty="0" smtClean="0"/>
          </a:p>
          <a:p>
            <a:r>
              <a:rPr lang="en-US" dirty="0" smtClean="0"/>
              <a:t>Breathe then makes a prediction on whether or not event in your calendar will be stressful</a:t>
            </a:r>
          </a:p>
          <a:p>
            <a:endParaRPr lang="en-US" dirty="0"/>
          </a:p>
          <a:p>
            <a:r>
              <a:rPr lang="en-US" dirty="0" smtClean="0"/>
              <a:t>If it’s predicted the upcoming event will be stressful, the user will be notified and the application will display the factors that lead to its prediction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party.jp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08" y="710485"/>
            <a:ext cx="3167578" cy="56312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717031">
            <a:off x="8554118" y="2441832"/>
            <a:ext cx="181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PLACEHOLDER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1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4710"/>
            <a:ext cx="8946541" cy="48036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Is completely unlike any other mobile application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Learns what stresses you out and shares that information with you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Helps you better understand yourself and different aspects of your life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Makes your life easier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53" y="1049105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  <p:pic>
        <p:nvPicPr>
          <p:cNvPr id="3" name="Picture 2" descr="Group 5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17" y="2449635"/>
            <a:ext cx="3734038" cy="34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8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Stress, everyone deals with 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ry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67" y="1308224"/>
            <a:ext cx="5912934" cy="5583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6" y="6429906"/>
            <a:ext cx="114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i="1" dirty="0" err="1" smtClean="0"/>
              <a:t>Futurama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887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stress statistics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931" y="3694809"/>
            <a:ext cx="2891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eople in the US who say stress has a negative impact on their personal and professional life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9738" y="3693444"/>
            <a:ext cx="2551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eople in the US who cite money and work as the leading cause of their stress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5214" y="3694809"/>
            <a:ext cx="232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eople in the US who feel their stress has increased over the past 5 years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5812" y="3691710"/>
            <a:ext cx="2551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Annual costs to employers in stress related health care and missed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9278" y="2591218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48%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4093292" y="2591218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76%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7079880" y="2547837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48%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9869414" y="2452159"/>
            <a:ext cx="154922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$300</a:t>
            </a:r>
          </a:p>
          <a:p>
            <a:pPr algn="ctr"/>
            <a:r>
              <a:rPr lang="en-US" sz="2400" dirty="0" smtClean="0"/>
              <a:t>billion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97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29660"/>
            <a:ext cx="12191999" cy="1400530"/>
          </a:xfrm>
        </p:spPr>
        <p:txBody>
          <a:bodyPr/>
          <a:lstStyle/>
          <a:p>
            <a:pPr algn="ctr"/>
            <a:r>
              <a:rPr lang="en-US" sz="7200" dirty="0" smtClean="0"/>
              <a:t>How can we avoid it?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0787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24447"/>
            <a:ext cx="12192000" cy="3329581"/>
          </a:xfrm>
        </p:spPr>
        <p:txBody>
          <a:bodyPr/>
          <a:lstStyle/>
          <a:p>
            <a:pPr algn="ctr"/>
            <a:r>
              <a:rPr lang="en-US" sz="15000" b="1" i="1" dirty="0">
                <a:solidFill>
                  <a:srgbClr val="E6E6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/>
                <a:ea typeface="华文细黑"/>
                <a:cs typeface="华文细黑"/>
              </a:rPr>
              <a:t> </a:t>
            </a:r>
            <a:r>
              <a:rPr lang="en-US" sz="15000" b="1" i="1" dirty="0" smtClean="0">
                <a:solidFill>
                  <a:srgbClr val="E6E6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/>
                <a:ea typeface="华文细黑"/>
                <a:cs typeface="华文细黑"/>
              </a:rPr>
              <a:t> </a:t>
            </a:r>
            <a:r>
              <a:rPr lang="en-US" sz="15000" b="1" i="1" dirty="0" smtClean="0">
                <a:solidFill>
                  <a:srgbClr val="E6E6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/>
                <a:ea typeface="华文细黑"/>
                <a:cs typeface="华文细黑"/>
              </a:rPr>
              <a:t>reathe</a:t>
            </a:r>
            <a:endParaRPr lang="en-US" sz="15000" b="1" i="1" dirty="0">
              <a:solidFill>
                <a:srgbClr val="E6E6E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E6E6E6"/>
                </a:solidFill>
              </a:rPr>
              <a:t>Adam Gray</a:t>
            </a:r>
            <a:endParaRPr lang="en-US" dirty="0">
              <a:solidFill>
                <a:srgbClr val="E6E6E6"/>
              </a:solidFill>
            </a:endParaRPr>
          </a:p>
        </p:txBody>
      </p:sp>
      <p:pic>
        <p:nvPicPr>
          <p:cNvPr id="6" name="Picture 5" descr="Group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71" y="2218245"/>
            <a:ext cx="1796867" cy="1769642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Breathe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mobile application that learns about you and the things you do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A stress detection, reduction, and avoidance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1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stress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648" y="2052918"/>
            <a:ext cx="4409931" cy="4195481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dirty="0" smtClean="0">
                <a:solidFill>
                  <a:schemeClr val="bg1"/>
                </a:solidFill>
              </a:rPr>
              <a:t>The Microsoft Band is a wrist-worn activity tracker that connects to your smartphone via Bluetooth</a:t>
            </a:r>
          </a:p>
          <a:p>
            <a:pPr>
              <a:buClr>
                <a:schemeClr val="accent6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r>
              <a:rPr lang="en-US" dirty="0" smtClean="0">
                <a:solidFill>
                  <a:schemeClr val="bg1"/>
                </a:solidFill>
              </a:rPr>
              <a:t>Breathe uses the Band’s heart rate monitor to detect and track you stress level in real time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30c71a5-3c2f-4320-ad97-3bc235e731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72" y="1854498"/>
            <a:ext cx="6122081" cy="4023082"/>
          </a:xfrm>
          <a:prstGeom prst="rect">
            <a:avLst/>
          </a:prstGeom>
          <a:effectLst>
            <a:outerShdw blurRad="165100" dist="38100" dir="2700000" algn="tl" rotWithShape="0">
              <a:schemeClr val="bg1">
                <a:alpha val="26000"/>
              </a:scheme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637042" y="1192968"/>
            <a:ext cx="241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Microsoft Band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980052"/>
            <a:ext cx="692384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Combined with the sensor data collected from the Microsoft Band,</a:t>
            </a:r>
            <a:r>
              <a:rPr lang="en-US" dirty="0" smtClean="0"/>
              <a:t> Breathe uses details from your calendar events to answer the following:</a:t>
            </a:r>
            <a:endParaRPr lang="en-US" dirty="0" smtClean="0"/>
          </a:p>
          <a:p>
            <a:pPr lvl="1"/>
            <a:r>
              <a:rPr lang="en-US" dirty="0" smtClean="0"/>
              <a:t>What are you doing?</a:t>
            </a:r>
          </a:p>
          <a:p>
            <a:pPr lvl="1"/>
            <a:r>
              <a:rPr lang="en-US" dirty="0" smtClean="0"/>
              <a:t>How are you doing it? (e.g. actively moving or passively sitting)</a:t>
            </a:r>
          </a:p>
          <a:p>
            <a:pPr lvl="1"/>
            <a:r>
              <a:rPr lang="en-US" dirty="0" smtClean="0"/>
              <a:t>Who are you doing it with?</a:t>
            </a:r>
          </a:p>
          <a:p>
            <a:pPr lvl="1"/>
            <a:r>
              <a:rPr lang="en-US" dirty="0" smtClean="0"/>
              <a:t>Where are you doing it?</a:t>
            </a:r>
          </a:p>
          <a:p>
            <a:pPr lvl="1"/>
            <a:r>
              <a:rPr lang="en-US" dirty="0" smtClean="0"/>
              <a:t>What is the surrounding environment? (e.g. noisy, outdoors, crowded, etc</a:t>
            </a:r>
            <a:r>
              <a:rPr lang="en-US" dirty="0"/>
              <a:t>.) </a:t>
            </a:r>
            <a:endParaRPr lang="en-US" dirty="0" smtClean="0"/>
          </a:p>
        </p:txBody>
      </p:sp>
      <p:pic>
        <p:nvPicPr>
          <p:cNvPr id="6" name="Picture 5" descr="Breath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42" y="683616"/>
            <a:ext cx="3257101" cy="5790401"/>
          </a:xfrm>
          <a:prstGeom prst="rect">
            <a:avLst/>
          </a:prstGeom>
        </p:spPr>
      </p:pic>
      <p:sp>
        <p:nvSpPr>
          <p:cNvPr id="4" name="Oval 3"/>
          <p:cNvSpPr>
            <a:spLocks noChangeAspect="1"/>
          </p:cNvSpPr>
          <p:nvPr/>
        </p:nvSpPr>
        <p:spPr>
          <a:xfrm>
            <a:off x="646111" y="1412904"/>
            <a:ext cx="1367982" cy="1367982"/>
          </a:xfrm>
          <a:prstGeom prst="ellipse">
            <a:avLst/>
          </a:prstGeom>
          <a:solidFill>
            <a:srgbClr val="D00033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stressed</a:t>
            </a:r>
            <a:endParaRPr lang="en-US" sz="16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201974" y="1417319"/>
            <a:ext cx="1367982" cy="1367982"/>
          </a:xfrm>
          <a:prstGeom prst="ellipse">
            <a:avLst/>
          </a:prstGeom>
          <a:solidFill>
            <a:srgbClr val="22B1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relaxed</a:t>
            </a:r>
            <a:endParaRPr lang="en-US" sz="16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542191" y="1414763"/>
            <a:ext cx="1370538" cy="1370538"/>
          </a:xfrm>
          <a:prstGeom prst="ellipse">
            <a:avLst/>
          </a:prstGeom>
          <a:solidFill>
            <a:srgbClr val="33B88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anxious</a:t>
            </a:r>
            <a:endParaRPr lang="en-US" sz="16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418795" y="1414763"/>
            <a:ext cx="1370538" cy="1370538"/>
          </a:xfrm>
          <a:prstGeom prst="ellipse">
            <a:avLst/>
          </a:prstGeom>
          <a:solidFill>
            <a:srgbClr val="4B2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neutral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Breathe uses the data to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Determine </a:t>
            </a:r>
            <a:r>
              <a:rPr lang="en-US" sz="2800" dirty="0" smtClean="0"/>
              <a:t>which factors and situations of your life either stress you out or help you relax</a:t>
            </a:r>
          </a:p>
          <a:p>
            <a:endParaRPr lang="en-US" sz="2800" dirty="0" smtClean="0"/>
          </a:p>
          <a:p>
            <a:r>
              <a:rPr lang="en-US" sz="2800" dirty="0" smtClean="0"/>
              <a:t>Predict </a:t>
            </a:r>
            <a:r>
              <a:rPr lang="en-US" sz="2800" dirty="0" smtClean="0"/>
              <a:t>your next stressful event and </a:t>
            </a:r>
            <a:r>
              <a:rPr lang="en-US" sz="2800" dirty="0" smtClean="0"/>
              <a:t>show </a:t>
            </a:r>
            <a:r>
              <a:rPr lang="en-US" sz="2800" dirty="0" smtClean="0"/>
              <a:t>you which combination of factors led to its prediction</a:t>
            </a:r>
          </a:p>
          <a:p>
            <a:endParaRPr lang="en-US" sz="2800" dirty="0" smtClean="0"/>
          </a:p>
          <a:p>
            <a:r>
              <a:rPr lang="en-US" sz="2800" dirty="0" smtClean="0"/>
              <a:t>Improve </a:t>
            </a:r>
            <a:r>
              <a:rPr lang="en-US" sz="2800" dirty="0" smtClean="0"/>
              <a:t>over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58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1394</TotalTime>
  <Words>647</Words>
  <Application>Microsoft Macintosh PowerPoint</Application>
  <PresentationFormat>Custom</PresentationFormat>
  <Paragraphs>106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Take a deep breath</vt:lpstr>
      <vt:lpstr>Stress, everyone deals with it.</vt:lpstr>
      <vt:lpstr>Some stress statistics…</vt:lpstr>
      <vt:lpstr>How can we avoid it?</vt:lpstr>
      <vt:lpstr>  reathe</vt:lpstr>
      <vt:lpstr>Breathe is…</vt:lpstr>
      <vt:lpstr>Detecting stress</vt:lpstr>
      <vt:lpstr>Learning about you</vt:lpstr>
      <vt:lpstr>Breathe uses the data to…</vt:lpstr>
      <vt:lpstr>Technical challenges</vt:lpstr>
      <vt:lpstr>Challenge 1: Noise Level</vt:lpstr>
      <vt:lpstr>Detecting change in noise level</vt:lpstr>
      <vt:lpstr>Challenge 2: Stress</vt:lpstr>
      <vt:lpstr>Detecting stress level</vt:lpstr>
      <vt:lpstr>Demo Time</vt:lpstr>
      <vt:lpstr>Challenge 3: Prediction</vt:lpstr>
      <vt:lpstr>Predicting a stressful event</vt:lpstr>
      <vt:lpstr>Breathe…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deep breath.</dc:title>
  <dc:creator>Adam Gray</dc:creator>
  <cp:lastModifiedBy>Adam Gray</cp:lastModifiedBy>
  <cp:revision>65</cp:revision>
  <dcterms:created xsi:type="dcterms:W3CDTF">2015-10-27T15:45:51Z</dcterms:created>
  <dcterms:modified xsi:type="dcterms:W3CDTF">2016-03-02T22:48:33Z</dcterms:modified>
</cp:coreProperties>
</file>