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Oswald-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http://www.5minutesformom.com/wp-content/uploads/2013/11/student_doing_a_math_problem.jpg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Good evening class, today I’m here to talk to you about an issue that has been prevalent in the past, present and will be in the future. (Pause) That issue is education. Out of 64 countries the US is ranked 35th in Math and 27th in Science. As you can see in the chart, 15 year old students in US are clearly struggling in math and science.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6.png"/><Relationship Id="rId4" Type="http://schemas.openxmlformats.org/officeDocument/2006/relationships/image" Target="../media/image08.png"/><Relationship Id="rId5"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7.png"/><Relationship Id="rId4"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1.png"/><Relationship Id="rId4" Type="http://schemas.openxmlformats.org/officeDocument/2006/relationships/image" Target="../media/image05.png"/><Relationship Id="rId5" Type="http://schemas.openxmlformats.org/officeDocument/2006/relationships/image" Target="../media/image04.png"/><Relationship Id="rId6" Type="http://schemas.openxmlformats.org/officeDocument/2006/relationships/image" Target="../media/image0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youtube.com/v/oiGbG12-8QQ" TargetMode="Externa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t>Peer Perspective</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
              <a:t>Saurabh Singh</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sz="2400">
                <a:latin typeface="Arial"/>
                <a:ea typeface="Arial"/>
                <a:cs typeface="Arial"/>
                <a:sym typeface="Arial"/>
              </a:rPr>
              <a:t>Working Force</a:t>
            </a:r>
          </a:p>
        </p:txBody>
      </p:sp>
      <p:sp>
        <p:nvSpPr>
          <p:cNvPr id="136" name="Shape 136"/>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t/>
            </a:r>
            <a:endParaRPr/>
          </a:p>
        </p:txBody>
      </p:sp>
      <p:pic>
        <p:nvPicPr>
          <p:cNvPr id="137" name="Shape 137"/>
          <p:cNvPicPr preferRelativeResize="0"/>
          <p:nvPr/>
        </p:nvPicPr>
        <p:blipFill>
          <a:blip r:embed="rId3">
            <a:alphaModFix/>
          </a:blip>
          <a:stretch>
            <a:fillRect/>
          </a:stretch>
        </p:blipFill>
        <p:spPr>
          <a:xfrm>
            <a:off x="514300" y="993950"/>
            <a:ext cx="3831848" cy="3044975"/>
          </a:xfrm>
          <a:prstGeom prst="rect">
            <a:avLst/>
          </a:prstGeom>
          <a:noFill/>
          <a:ln>
            <a:noFill/>
          </a:ln>
        </p:spPr>
      </p:pic>
      <p:pic>
        <p:nvPicPr>
          <p:cNvPr id="138" name="Shape 138"/>
          <p:cNvPicPr preferRelativeResize="0"/>
          <p:nvPr/>
        </p:nvPicPr>
        <p:blipFill>
          <a:blip r:embed="rId4">
            <a:alphaModFix/>
          </a:blip>
          <a:stretch>
            <a:fillRect/>
          </a:stretch>
        </p:blipFill>
        <p:spPr>
          <a:xfrm>
            <a:off x="5061525" y="155086"/>
            <a:ext cx="3831849" cy="4858139"/>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t/>
            </a:r>
            <a:endParaRPr/>
          </a:p>
        </p:txBody>
      </p:sp>
      <p:sp>
        <p:nvSpPr>
          <p:cNvPr id="144" name="Shape 144"/>
          <p:cNvSpPr txBox="1"/>
          <p:nvPr>
            <p:ph idx="1" type="body"/>
          </p:nvPr>
        </p:nvSpPr>
        <p:spPr>
          <a:xfrm>
            <a:off x="311700" y="1133950"/>
            <a:ext cx="8520600" cy="3416400"/>
          </a:xfrm>
          <a:prstGeom prst="rect">
            <a:avLst/>
          </a:prstGeom>
        </p:spPr>
        <p:txBody>
          <a:bodyPr anchorCtr="0" anchor="t" bIns="91425" lIns="91425" rIns="91425" tIns="91425">
            <a:noAutofit/>
          </a:bodyPr>
          <a:lstStyle/>
          <a:p>
            <a:pPr lvl="0" rtl="0" algn="ctr">
              <a:lnSpc>
                <a:spcPct val="100000"/>
              </a:lnSpc>
              <a:spcBef>
                <a:spcPts val="0"/>
              </a:spcBef>
              <a:spcAft>
                <a:spcPts val="0"/>
              </a:spcAft>
              <a:buNone/>
            </a:pPr>
            <a:r>
              <a:t/>
            </a:r>
            <a:endParaRPr sz="2800">
              <a:solidFill>
                <a:schemeClr val="dk1"/>
              </a:solidFill>
            </a:endParaRPr>
          </a:p>
          <a:p>
            <a:pPr lvl="0" rtl="0" algn="l">
              <a:lnSpc>
                <a:spcPct val="100000"/>
              </a:lnSpc>
              <a:spcBef>
                <a:spcPts val="0"/>
              </a:spcBef>
              <a:spcAft>
                <a:spcPts val="0"/>
              </a:spcAft>
              <a:buNone/>
            </a:pPr>
            <a:r>
              <a:t/>
            </a:r>
            <a:endParaRPr sz="2800">
              <a:solidFill>
                <a:schemeClr val="dk1"/>
              </a:solidFill>
            </a:endParaRPr>
          </a:p>
          <a:p>
            <a:pPr lvl="0" rtl="0" algn="ctr">
              <a:lnSpc>
                <a:spcPct val="100000"/>
              </a:lnSpc>
              <a:spcBef>
                <a:spcPts val="0"/>
              </a:spcBef>
              <a:spcAft>
                <a:spcPts val="0"/>
              </a:spcAft>
              <a:buNone/>
            </a:pPr>
            <a:r>
              <a:rPr lang="en" sz="2800">
                <a:solidFill>
                  <a:schemeClr val="dk1"/>
                </a:solidFill>
              </a:rPr>
              <a:t>CLOSING</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Education for the Young</a:t>
            </a:r>
          </a:p>
        </p:txBody>
      </p:sp>
      <p:pic>
        <p:nvPicPr>
          <p:cNvPr id="66" name="Shape 66"/>
          <p:cNvPicPr preferRelativeResize="0"/>
          <p:nvPr/>
        </p:nvPicPr>
        <p:blipFill>
          <a:blip r:embed="rId3">
            <a:alphaModFix/>
          </a:blip>
          <a:stretch>
            <a:fillRect/>
          </a:stretch>
        </p:blipFill>
        <p:spPr>
          <a:xfrm>
            <a:off x="2131262" y="1306837"/>
            <a:ext cx="4486275" cy="300037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Education</a:t>
            </a:r>
          </a:p>
        </p:txBody>
      </p:sp>
      <p:sp>
        <p:nvSpPr>
          <p:cNvPr id="72" name="Shape 72"/>
          <p:cNvSpPr txBox="1"/>
          <p:nvPr>
            <p:ph idx="1" type="body"/>
          </p:nvPr>
        </p:nvSpPr>
        <p:spPr>
          <a:xfrm>
            <a:off x="311700" y="1145950"/>
            <a:ext cx="4349400" cy="3416400"/>
          </a:xfrm>
          <a:prstGeom prst="rect">
            <a:avLst/>
          </a:prstGeom>
        </p:spPr>
        <p:txBody>
          <a:bodyPr anchorCtr="0" anchor="t" bIns="91425" lIns="91425" rIns="91425" tIns="91425">
            <a:noAutofit/>
          </a:bodyPr>
          <a:lstStyle/>
          <a:p>
            <a:pPr lvl="0" rtl="0">
              <a:spcBef>
                <a:spcPts val="0"/>
              </a:spcBef>
              <a:buNone/>
            </a:pPr>
            <a:r>
              <a:rPr lang="en"/>
              <a:t>Out of 64 countries the 15 year olds in the US are:</a:t>
            </a:r>
          </a:p>
          <a:p>
            <a:pPr lvl="0" rtl="0">
              <a:spcBef>
                <a:spcPts val="0"/>
              </a:spcBef>
              <a:buNone/>
            </a:pPr>
            <a:r>
              <a:rPr lang="en"/>
              <a:t>Ranked 35th in Math </a:t>
            </a:r>
          </a:p>
          <a:p>
            <a:pPr lvl="0" rtl="0">
              <a:spcBef>
                <a:spcPts val="0"/>
              </a:spcBef>
              <a:buNone/>
            </a:pPr>
            <a:r>
              <a:rPr lang="en"/>
              <a:t>Ranked 27th in Science.</a:t>
            </a:r>
          </a:p>
          <a:p>
            <a:pPr lvl="0">
              <a:spcBef>
                <a:spcPts val="0"/>
              </a:spcBef>
              <a:buNone/>
            </a:pPr>
            <a:r>
              <a:t/>
            </a:r>
            <a:endParaRPr/>
          </a:p>
        </p:txBody>
      </p:sp>
      <p:pic>
        <p:nvPicPr>
          <p:cNvPr id="73" name="Shape 73"/>
          <p:cNvPicPr preferRelativeResize="0"/>
          <p:nvPr/>
        </p:nvPicPr>
        <p:blipFill>
          <a:blip r:embed="rId3">
            <a:alphaModFix/>
          </a:blip>
          <a:stretch>
            <a:fillRect/>
          </a:stretch>
        </p:blipFill>
        <p:spPr>
          <a:xfrm>
            <a:off x="5205325" y="0"/>
            <a:ext cx="3938675" cy="499357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sz="2400">
                <a:solidFill>
                  <a:schemeClr val="accent3"/>
                </a:solidFill>
              </a:rPr>
              <a:t>Resources for Students:</a:t>
            </a:r>
            <a:r>
              <a:rPr lang="en" sz="2400"/>
              <a:t> </a:t>
            </a:r>
          </a:p>
        </p:txBody>
      </p:sp>
      <p:sp>
        <p:nvSpPr>
          <p:cNvPr id="79" name="Shape 79"/>
          <p:cNvSpPr txBox="1"/>
          <p:nvPr>
            <p:ph idx="1" type="body"/>
          </p:nvPr>
        </p:nvSpPr>
        <p:spPr>
          <a:xfrm>
            <a:off x="944725" y="3389200"/>
            <a:ext cx="1884900" cy="1038000"/>
          </a:xfrm>
          <a:prstGeom prst="rect">
            <a:avLst/>
          </a:prstGeom>
        </p:spPr>
        <p:txBody>
          <a:bodyPr anchorCtr="0" anchor="t" bIns="91425" lIns="91425" rIns="91425" tIns="91425">
            <a:noAutofit/>
          </a:bodyPr>
          <a:lstStyle/>
          <a:p>
            <a:pPr lvl="0" rtl="0">
              <a:spcBef>
                <a:spcPts val="0"/>
              </a:spcBef>
              <a:buNone/>
            </a:pPr>
            <a:r>
              <a:rPr lang="en"/>
              <a:t>Internet (Google, Khan, etc)</a:t>
            </a:r>
          </a:p>
          <a:p>
            <a:pPr lvl="0">
              <a:spcBef>
                <a:spcPts val="0"/>
              </a:spcBef>
              <a:buNone/>
            </a:pPr>
            <a:r>
              <a:t/>
            </a:r>
            <a:endParaRPr/>
          </a:p>
        </p:txBody>
      </p:sp>
      <p:sp>
        <p:nvSpPr>
          <p:cNvPr id="80" name="Shape 80"/>
          <p:cNvSpPr txBox="1"/>
          <p:nvPr>
            <p:ph idx="1" type="body"/>
          </p:nvPr>
        </p:nvSpPr>
        <p:spPr>
          <a:xfrm>
            <a:off x="3953300" y="3389200"/>
            <a:ext cx="1328700" cy="1185299"/>
          </a:xfrm>
          <a:prstGeom prst="rect">
            <a:avLst/>
          </a:prstGeom>
        </p:spPr>
        <p:txBody>
          <a:bodyPr anchorCtr="0" anchor="t" bIns="91425" lIns="91425" rIns="91425" tIns="91425">
            <a:noAutofit/>
          </a:bodyPr>
          <a:lstStyle/>
          <a:p>
            <a:pPr lvl="0" rtl="0">
              <a:spcBef>
                <a:spcPts val="0"/>
              </a:spcBef>
              <a:buNone/>
            </a:pPr>
            <a:r>
              <a:rPr lang="en"/>
              <a:t>Instructors </a:t>
            </a:r>
          </a:p>
          <a:p>
            <a:pPr lvl="0" rtl="0">
              <a:spcBef>
                <a:spcPts val="0"/>
              </a:spcBef>
              <a:buNone/>
            </a:pPr>
            <a:r>
              <a:t/>
            </a:r>
            <a:endParaRPr/>
          </a:p>
        </p:txBody>
      </p:sp>
      <p:sp>
        <p:nvSpPr>
          <p:cNvPr id="81" name="Shape 81"/>
          <p:cNvSpPr txBox="1"/>
          <p:nvPr>
            <p:ph idx="1" type="body"/>
          </p:nvPr>
        </p:nvSpPr>
        <p:spPr>
          <a:xfrm>
            <a:off x="6419900" y="3316150"/>
            <a:ext cx="1567499" cy="884099"/>
          </a:xfrm>
          <a:prstGeom prst="rect">
            <a:avLst/>
          </a:prstGeom>
        </p:spPr>
        <p:txBody>
          <a:bodyPr anchorCtr="0" anchor="t" bIns="91425" lIns="91425" rIns="91425" tIns="91425">
            <a:noAutofit/>
          </a:bodyPr>
          <a:lstStyle/>
          <a:p>
            <a:pPr lvl="0" rtl="0">
              <a:spcBef>
                <a:spcPts val="0"/>
              </a:spcBef>
              <a:buNone/>
            </a:pPr>
            <a:r>
              <a:rPr lang="en"/>
              <a:t>Textbooks</a:t>
            </a:r>
          </a:p>
          <a:p>
            <a:pPr lvl="0" rtl="0">
              <a:spcBef>
                <a:spcPts val="0"/>
              </a:spcBef>
              <a:buNone/>
            </a:pPr>
            <a:r>
              <a:t/>
            </a:r>
            <a:endParaRPr/>
          </a:p>
          <a:p>
            <a:pPr lvl="0" rtl="0">
              <a:spcBef>
                <a:spcPts val="0"/>
              </a:spcBef>
              <a:buNone/>
            </a:pPr>
            <a:r>
              <a:t/>
            </a:r>
            <a:endParaRPr/>
          </a:p>
        </p:txBody>
      </p:sp>
      <p:sp>
        <p:nvSpPr>
          <p:cNvPr id="82" name="Shape 82"/>
          <p:cNvSpPr/>
          <p:nvPr/>
        </p:nvSpPr>
        <p:spPr>
          <a:xfrm>
            <a:off x="6353000" y="985025"/>
            <a:ext cx="1701299" cy="2013300"/>
          </a:xfrm>
          <a:prstGeom prst="rect">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83" name="Shape 83"/>
          <p:cNvPicPr preferRelativeResize="0"/>
          <p:nvPr/>
        </p:nvPicPr>
        <p:blipFill>
          <a:blip r:embed="rId3">
            <a:alphaModFix/>
          </a:blip>
          <a:stretch>
            <a:fillRect/>
          </a:stretch>
        </p:blipFill>
        <p:spPr>
          <a:xfrm>
            <a:off x="6434048" y="1080000"/>
            <a:ext cx="1539200" cy="1823350"/>
          </a:xfrm>
          <a:prstGeom prst="rect">
            <a:avLst/>
          </a:prstGeom>
          <a:noFill/>
          <a:ln>
            <a:noFill/>
          </a:ln>
        </p:spPr>
      </p:pic>
      <p:sp>
        <p:nvSpPr>
          <p:cNvPr id="84" name="Shape 84"/>
          <p:cNvSpPr/>
          <p:nvPr/>
        </p:nvSpPr>
        <p:spPr>
          <a:xfrm>
            <a:off x="3585950" y="1017725"/>
            <a:ext cx="2063399" cy="1456799"/>
          </a:xfrm>
          <a:prstGeom prst="rect">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85" name="Shape 85"/>
          <p:cNvPicPr preferRelativeResize="0"/>
          <p:nvPr/>
        </p:nvPicPr>
        <p:blipFill>
          <a:blip r:embed="rId4">
            <a:alphaModFix/>
          </a:blip>
          <a:stretch>
            <a:fillRect/>
          </a:stretch>
        </p:blipFill>
        <p:spPr>
          <a:xfrm>
            <a:off x="3675176" y="1090275"/>
            <a:ext cx="1884925" cy="1312625"/>
          </a:xfrm>
          <a:prstGeom prst="rect">
            <a:avLst/>
          </a:prstGeom>
          <a:noFill/>
          <a:ln>
            <a:noFill/>
          </a:ln>
        </p:spPr>
      </p:pic>
      <p:sp>
        <p:nvSpPr>
          <p:cNvPr id="86" name="Shape 86"/>
          <p:cNvSpPr/>
          <p:nvPr/>
        </p:nvSpPr>
        <p:spPr>
          <a:xfrm>
            <a:off x="679700" y="1017725"/>
            <a:ext cx="2202600" cy="1312500"/>
          </a:xfrm>
          <a:prstGeom prst="rect">
            <a:avLst/>
          </a:prstGeom>
          <a:solidFill>
            <a:srgbClr val="43434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87" name="Shape 87"/>
          <p:cNvPicPr preferRelativeResize="0"/>
          <p:nvPr/>
        </p:nvPicPr>
        <p:blipFill>
          <a:blip r:embed="rId5">
            <a:alphaModFix/>
          </a:blip>
          <a:stretch>
            <a:fillRect/>
          </a:stretch>
        </p:blipFill>
        <p:spPr>
          <a:xfrm>
            <a:off x="779575" y="1102237"/>
            <a:ext cx="2026400" cy="113477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idx="1" type="body"/>
          </p:nvPr>
        </p:nvSpPr>
        <p:spPr>
          <a:xfrm>
            <a:off x="496750" y="596750"/>
            <a:ext cx="3454800" cy="638100"/>
          </a:xfrm>
          <a:prstGeom prst="rect">
            <a:avLst/>
          </a:prstGeom>
        </p:spPr>
        <p:txBody>
          <a:bodyPr anchorCtr="0" anchor="t" bIns="91425" lIns="91425" rIns="91425" tIns="91425">
            <a:noAutofit/>
          </a:bodyPr>
          <a:lstStyle/>
          <a:p>
            <a:pPr lvl="0">
              <a:spcBef>
                <a:spcPts val="0"/>
              </a:spcBef>
              <a:buNone/>
            </a:pPr>
            <a:r>
              <a:rPr b="1" lang="en"/>
              <a:t>ALEKS</a:t>
            </a:r>
          </a:p>
        </p:txBody>
      </p:sp>
      <p:pic>
        <p:nvPicPr>
          <p:cNvPr id="93" name="Shape 93"/>
          <p:cNvPicPr preferRelativeResize="0"/>
          <p:nvPr/>
        </p:nvPicPr>
        <p:blipFill>
          <a:blip r:embed="rId3">
            <a:alphaModFix/>
          </a:blip>
          <a:stretch>
            <a:fillRect/>
          </a:stretch>
        </p:blipFill>
        <p:spPr>
          <a:xfrm>
            <a:off x="4870849" y="1378725"/>
            <a:ext cx="3792475" cy="3351950"/>
          </a:xfrm>
          <a:prstGeom prst="rect">
            <a:avLst/>
          </a:prstGeom>
          <a:noFill/>
          <a:ln>
            <a:noFill/>
          </a:ln>
        </p:spPr>
      </p:pic>
      <p:pic>
        <p:nvPicPr>
          <p:cNvPr id="94" name="Shape 94"/>
          <p:cNvPicPr preferRelativeResize="0"/>
          <p:nvPr/>
        </p:nvPicPr>
        <p:blipFill>
          <a:blip r:embed="rId4">
            <a:alphaModFix/>
          </a:blip>
          <a:stretch>
            <a:fillRect/>
          </a:stretch>
        </p:blipFill>
        <p:spPr>
          <a:xfrm>
            <a:off x="442250" y="1378725"/>
            <a:ext cx="3914450" cy="2976775"/>
          </a:xfrm>
          <a:prstGeom prst="rect">
            <a:avLst/>
          </a:prstGeom>
          <a:noFill/>
          <a:ln>
            <a:noFill/>
          </a:ln>
        </p:spPr>
      </p:pic>
      <p:sp>
        <p:nvSpPr>
          <p:cNvPr id="95" name="Shape 95"/>
          <p:cNvSpPr txBox="1"/>
          <p:nvPr>
            <p:ph idx="1" type="body"/>
          </p:nvPr>
        </p:nvSpPr>
        <p:spPr>
          <a:xfrm>
            <a:off x="5327300" y="693575"/>
            <a:ext cx="3454800" cy="638100"/>
          </a:xfrm>
          <a:prstGeom prst="rect">
            <a:avLst/>
          </a:prstGeom>
        </p:spPr>
        <p:txBody>
          <a:bodyPr anchorCtr="0" anchor="t" bIns="91425" lIns="91425" rIns="91425" tIns="91425">
            <a:noAutofit/>
          </a:bodyPr>
          <a:lstStyle/>
          <a:p>
            <a:pPr lvl="0" rtl="0">
              <a:spcBef>
                <a:spcPts val="0"/>
              </a:spcBef>
              <a:buNone/>
            </a:pPr>
            <a:r>
              <a:rPr b="1" lang="en"/>
              <a:t>Khan Academy</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PEP Tutor</a:t>
            </a:r>
          </a:p>
        </p:txBody>
      </p:sp>
      <p:sp>
        <p:nvSpPr>
          <p:cNvPr id="101" name="Shape 101"/>
          <p:cNvSpPr txBox="1"/>
          <p:nvPr>
            <p:ph idx="1" type="body"/>
          </p:nvPr>
        </p:nvSpPr>
        <p:spPr>
          <a:xfrm>
            <a:off x="311700" y="2193250"/>
            <a:ext cx="2587500" cy="2341500"/>
          </a:xfrm>
          <a:prstGeom prst="rect">
            <a:avLst/>
          </a:prstGeom>
        </p:spPr>
        <p:txBody>
          <a:bodyPr anchorCtr="0" anchor="t" bIns="91425" lIns="91425" rIns="91425" tIns="91425">
            <a:noAutofit/>
          </a:bodyPr>
          <a:lstStyle/>
          <a:p>
            <a:pPr lvl="0" rtl="0">
              <a:spcBef>
                <a:spcPts val="0"/>
              </a:spcBef>
              <a:buNone/>
            </a:pPr>
            <a:r>
              <a:rPr lang="en"/>
              <a:t>Misconceptions</a:t>
            </a: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102" name="Shape 102"/>
          <p:cNvSpPr txBox="1"/>
          <p:nvPr>
            <p:ph idx="1" type="body"/>
          </p:nvPr>
        </p:nvSpPr>
        <p:spPr>
          <a:xfrm>
            <a:off x="3228250" y="2193250"/>
            <a:ext cx="2587500" cy="1821300"/>
          </a:xfrm>
          <a:prstGeom prst="rect">
            <a:avLst/>
          </a:prstGeom>
        </p:spPr>
        <p:txBody>
          <a:bodyPr anchorCtr="0" anchor="t" bIns="91425" lIns="91425" rIns="91425" tIns="91425">
            <a:noAutofit/>
          </a:bodyPr>
          <a:lstStyle/>
          <a:p>
            <a:pPr lvl="0" rtl="0">
              <a:spcBef>
                <a:spcPts val="0"/>
              </a:spcBef>
              <a:buNone/>
            </a:pPr>
            <a:r>
              <a:rPr lang="en"/>
              <a:t>Randomly generated problem with misconception</a:t>
            </a:r>
          </a:p>
          <a:p>
            <a:pPr lvl="0" rtl="0">
              <a:spcBef>
                <a:spcPts val="0"/>
              </a:spcBef>
              <a:buNone/>
            </a:pPr>
            <a:r>
              <a:t/>
            </a:r>
            <a:endParaRPr/>
          </a:p>
          <a:p>
            <a:pPr lvl="0" rtl="0">
              <a:spcBef>
                <a:spcPts val="0"/>
              </a:spcBef>
              <a:buNone/>
            </a:pPr>
            <a:r>
              <a:t/>
            </a:r>
            <a:endParaRPr/>
          </a:p>
        </p:txBody>
      </p:sp>
      <p:sp>
        <p:nvSpPr>
          <p:cNvPr id="103" name="Shape 103"/>
          <p:cNvSpPr txBox="1"/>
          <p:nvPr>
            <p:ph idx="1" type="body"/>
          </p:nvPr>
        </p:nvSpPr>
        <p:spPr>
          <a:xfrm>
            <a:off x="6198875" y="2193250"/>
            <a:ext cx="2587500" cy="1266900"/>
          </a:xfrm>
          <a:prstGeom prst="rect">
            <a:avLst/>
          </a:prstGeom>
        </p:spPr>
        <p:txBody>
          <a:bodyPr anchorCtr="0" anchor="t" bIns="91425" lIns="91425" rIns="91425" tIns="91425">
            <a:noAutofit/>
          </a:bodyPr>
          <a:lstStyle/>
          <a:p>
            <a:pPr lvl="0" rtl="0">
              <a:spcBef>
                <a:spcPts val="0"/>
              </a:spcBef>
              <a:buNone/>
            </a:pPr>
            <a:r>
              <a:rPr lang="en"/>
              <a:t>Progression system with increasing difficulty</a:t>
            </a:r>
          </a:p>
        </p:txBody>
      </p:sp>
      <p:sp>
        <p:nvSpPr>
          <p:cNvPr id="104" name="Shape 104"/>
          <p:cNvSpPr txBox="1"/>
          <p:nvPr/>
        </p:nvSpPr>
        <p:spPr>
          <a:xfrm>
            <a:off x="736650" y="1270575"/>
            <a:ext cx="844799" cy="777299"/>
          </a:xfrm>
          <a:prstGeom prst="rect">
            <a:avLst/>
          </a:prstGeom>
          <a:noFill/>
          <a:ln>
            <a:noFill/>
          </a:ln>
        </p:spPr>
        <p:txBody>
          <a:bodyPr anchorCtr="0" anchor="t" bIns="91425" lIns="91425" rIns="91425" tIns="91425">
            <a:noAutofit/>
          </a:bodyPr>
          <a:lstStyle/>
          <a:p>
            <a:pPr lvl="0" algn="ctr">
              <a:spcBef>
                <a:spcPts val="0"/>
              </a:spcBef>
              <a:buNone/>
            </a:pPr>
            <a:r>
              <a:rPr lang="en" sz="2400">
                <a:solidFill>
                  <a:srgbClr val="FFFFFF"/>
                </a:solidFill>
              </a:rPr>
              <a:t>1</a:t>
            </a:r>
          </a:p>
        </p:txBody>
      </p:sp>
      <p:sp>
        <p:nvSpPr>
          <p:cNvPr id="105" name="Shape 105"/>
          <p:cNvSpPr txBox="1"/>
          <p:nvPr/>
        </p:nvSpPr>
        <p:spPr>
          <a:xfrm>
            <a:off x="3788575" y="1270575"/>
            <a:ext cx="844800" cy="7773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rgbClr val="FFFFFF"/>
                </a:solidFill>
              </a:rPr>
              <a:t>2</a:t>
            </a:r>
          </a:p>
        </p:txBody>
      </p:sp>
      <p:sp>
        <p:nvSpPr>
          <p:cNvPr id="106" name="Shape 106"/>
          <p:cNvSpPr txBox="1"/>
          <p:nvPr/>
        </p:nvSpPr>
        <p:spPr>
          <a:xfrm>
            <a:off x="6982000" y="1270575"/>
            <a:ext cx="844799" cy="777299"/>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rgbClr val="FFFFFF"/>
                </a:solidFill>
              </a:rPr>
              <a:t>3</a:t>
            </a:r>
          </a:p>
        </p:txBody>
      </p:sp>
      <p:pic>
        <p:nvPicPr>
          <p:cNvPr id="107" name="Shape 107"/>
          <p:cNvPicPr preferRelativeResize="0"/>
          <p:nvPr/>
        </p:nvPicPr>
        <p:blipFill>
          <a:blip r:embed="rId3">
            <a:alphaModFix/>
          </a:blip>
          <a:stretch>
            <a:fillRect/>
          </a:stretch>
        </p:blipFill>
        <p:spPr>
          <a:xfrm>
            <a:off x="372150" y="2644237"/>
            <a:ext cx="1517300" cy="364925"/>
          </a:xfrm>
          <a:prstGeom prst="rect">
            <a:avLst/>
          </a:prstGeom>
          <a:noFill/>
          <a:ln>
            <a:noFill/>
          </a:ln>
        </p:spPr>
      </p:pic>
      <p:pic>
        <p:nvPicPr>
          <p:cNvPr id="108" name="Shape 108"/>
          <p:cNvPicPr preferRelativeResize="0"/>
          <p:nvPr/>
        </p:nvPicPr>
        <p:blipFill>
          <a:blip r:embed="rId4">
            <a:alphaModFix/>
          </a:blip>
          <a:stretch>
            <a:fillRect/>
          </a:stretch>
        </p:blipFill>
        <p:spPr>
          <a:xfrm>
            <a:off x="372150" y="2984474"/>
            <a:ext cx="1517299" cy="417774"/>
          </a:xfrm>
          <a:prstGeom prst="rect">
            <a:avLst/>
          </a:prstGeom>
          <a:noFill/>
          <a:ln>
            <a:noFill/>
          </a:ln>
        </p:spPr>
      </p:pic>
      <p:pic>
        <p:nvPicPr>
          <p:cNvPr id="109" name="Shape 109"/>
          <p:cNvPicPr preferRelativeResize="0"/>
          <p:nvPr/>
        </p:nvPicPr>
        <p:blipFill>
          <a:blip r:embed="rId5">
            <a:alphaModFix/>
          </a:blip>
          <a:stretch>
            <a:fillRect/>
          </a:stretch>
        </p:blipFill>
        <p:spPr>
          <a:xfrm>
            <a:off x="372150" y="3371375"/>
            <a:ext cx="1517299" cy="364925"/>
          </a:xfrm>
          <a:prstGeom prst="rect">
            <a:avLst/>
          </a:prstGeom>
          <a:noFill/>
          <a:ln>
            <a:noFill/>
          </a:ln>
        </p:spPr>
      </p:pic>
      <p:pic>
        <p:nvPicPr>
          <p:cNvPr id="110" name="Shape 110"/>
          <p:cNvPicPr preferRelativeResize="0"/>
          <p:nvPr/>
        </p:nvPicPr>
        <p:blipFill>
          <a:blip r:embed="rId6">
            <a:alphaModFix/>
          </a:blip>
          <a:stretch>
            <a:fillRect/>
          </a:stretch>
        </p:blipFill>
        <p:spPr>
          <a:xfrm>
            <a:off x="3326675" y="3318519"/>
            <a:ext cx="1893913" cy="41777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16" name="Shape 11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17" name="Shape 117"/>
          <p:cNvPicPr preferRelativeResize="0"/>
          <p:nvPr/>
        </p:nvPicPr>
        <p:blipFill>
          <a:blip r:embed="rId3">
            <a:alphaModFix/>
          </a:blip>
          <a:stretch>
            <a:fillRect/>
          </a:stretch>
        </p:blipFill>
        <p:spPr>
          <a:xfrm>
            <a:off x="3055426" y="222274"/>
            <a:ext cx="3033150" cy="443342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pic>
        <p:nvPicPr>
          <p:cNvPr id="123" name="Shape 123"/>
          <p:cNvPicPr preferRelativeResize="0"/>
          <p:nvPr/>
        </p:nvPicPr>
        <p:blipFill>
          <a:blip r:embed="rId3">
            <a:alphaModFix/>
          </a:blip>
          <a:stretch>
            <a:fillRect/>
          </a:stretch>
        </p:blipFill>
        <p:spPr>
          <a:xfrm>
            <a:off x="604125" y="1383100"/>
            <a:ext cx="7873999" cy="312157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t/>
            </a:r>
            <a:endParaRPr/>
          </a:p>
        </p:txBody>
      </p:sp>
      <p:sp>
        <p:nvSpPr>
          <p:cNvPr id="129" name="Shape 129"/>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lgn="ctr">
              <a:lnSpc>
                <a:spcPct val="100000"/>
              </a:lnSpc>
              <a:spcBef>
                <a:spcPts val="0"/>
              </a:spcBef>
              <a:spcAft>
                <a:spcPts val="0"/>
              </a:spcAft>
              <a:buNone/>
            </a:pPr>
            <a:r>
              <a:t/>
            </a:r>
            <a:endParaRPr sz="2800">
              <a:solidFill>
                <a:schemeClr val="dk1"/>
              </a:solidFill>
            </a:endParaRPr>
          </a:p>
          <a:p>
            <a:pPr lvl="0" rtl="0" algn="l">
              <a:lnSpc>
                <a:spcPct val="100000"/>
              </a:lnSpc>
              <a:spcBef>
                <a:spcPts val="0"/>
              </a:spcBef>
              <a:spcAft>
                <a:spcPts val="0"/>
              </a:spcAft>
              <a:buNone/>
            </a:pPr>
            <a:r>
              <a:t/>
            </a:r>
            <a:endParaRPr sz="2800">
              <a:solidFill>
                <a:schemeClr val="dk1"/>
              </a:solidFill>
            </a:endParaRPr>
          </a:p>
          <a:p>
            <a:pPr lvl="0" algn="ctr">
              <a:lnSpc>
                <a:spcPct val="100000"/>
              </a:lnSpc>
              <a:spcBef>
                <a:spcPts val="0"/>
              </a:spcBef>
              <a:spcAft>
                <a:spcPts val="0"/>
              </a:spcAft>
              <a:buNone/>
            </a:pPr>
            <a:r>
              <a:rPr lang="en" sz="2800">
                <a:solidFill>
                  <a:schemeClr val="dk1"/>
                </a:solidFill>
              </a:rPr>
              <a:t>DEMO</a:t>
            </a:r>
          </a:p>
        </p:txBody>
      </p:sp>
      <p:sp>
        <p:nvSpPr>
          <p:cNvPr id="130" name="Shape 130">
            <a:hlinkClick r:id="rId3"/>
          </p:cNvPr>
          <p:cNvSpPr/>
          <p:nvPr/>
        </p:nvSpPr>
        <p:spPr>
          <a:xfrm>
            <a:off x="2286000" y="1047400"/>
            <a:ext cx="4572000" cy="3429000"/>
          </a:xfrm>
          <a:prstGeom prst="rect">
            <a:avLst/>
          </a:prstGeom>
          <a:blipFill>
            <a:blip r:embed="rId4">
              <a:alphaModFix/>
            </a:blip>
            <a:stretch>
              <a:fillRect/>
            </a:stretch>
          </a:blipFill>
          <a:ln>
            <a:noFill/>
          </a:ln>
        </p:spPr>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