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8" r:id="rId2"/>
    <p:sldId id="267" r:id="rId3"/>
    <p:sldId id="257" r:id="rId4"/>
    <p:sldId id="269" r:id="rId5"/>
    <p:sldId id="270" r:id="rId6"/>
    <p:sldId id="271" r:id="rId7"/>
    <p:sldId id="274" r:id="rId8"/>
    <p:sldId id="273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2" r:id="rId22"/>
    <p:sldId id="263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E00"/>
    <a:srgbClr val="DB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6400" autoAdjust="0"/>
  </p:normalViewPr>
  <p:slideViewPr>
    <p:cSldViewPr snapToGrid="0">
      <p:cViewPr varScale="1">
        <p:scale>
          <a:sx n="108" d="100"/>
          <a:sy n="108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C967-3EA4-47E1-8BE0-5BAF7A364B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E9B53-34DF-4F41-8BDC-E01580803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0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ptcha.tistory.com/45?category=83025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1255?category=73154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9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누르고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친 다음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눌러 저장 후 나온다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63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0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7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https://captcha.tistory.com/45?category=830258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2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latin typeface="+mn-lt"/>
                <a:cs typeface="맑은 고딕"/>
              </a:rPr>
              <a:t>가상머신은</a:t>
            </a:r>
            <a:r>
              <a:rPr lang="ko-KR" altLang="en-US" sz="1200" spc="-5" dirty="0" smtClean="0">
                <a:latin typeface="+mn-lt"/>
                <a:cs typeface="맑은 고딕"/>
              </a:rPr>
              <a:t> 완전한</a:t>
            </a:r>
            <a:r>
              <a:rPr lang="ko-KR" altLang="en-US" sz="1200" spc="-15" dirty="0" smtClean="0">
                <a:latin typeface="+mn-lt"/>
                <a:cs typeface="맑은 고딕"/>
              </a:rPr>
              <a:t> </a:t>
            </a:r>
            <a:r>
              <a:rPr lang="ko-KR" altLang="en-US" sz="1200" spc="-5" dirty="0" smtClean="0">
                <a:latin typeface="+mn-lt"/>
                <a:cs typeface="맑은 고딕"/>
              </a:rPr>
              <a:t>컴퓨터</a:t>
            </a:r>
            <a:r>
              <a:rPr lang="ko-KR" altLang="en-US" sz="1200" spc="0" baseline="0" dirty="0" smtClean="0">
                <a:latin typeface="+mn-lt"/>
                <a:cs typeface="맑은 고딕"/>
              </a:rPr>
              <a:t>  </a:t>
            </a:r>
            <a:r>
              <a:rPr lang="ko-KR" altLang="en-US" sz="1200" dirty="0" smtClean="0">
                <a:latin typeface="+mn-lt"/>
                <a:cs typeface="맑은 고딕"/>
              </a:rPr>
              <a:t>항상 </a:t>
            </a:r>
            <a:r>
              <a:rPr lang="en-US" altLang="ko-KR" sz="1200" dirty="0" smtClean="0">
                <a:latin typeface="+mn-lt"/>
                <a:cs typeface="맑은 고딕"/>
              </a:rPr>
              <a:t>Guest </a:t>
            </a:r>
            <a:r>
              <a:rPr lang="en-US" altLang="ko-KR" sz="1200" spc="-5" dirty="0" smtClean="0">
                <a:latin typeface="+mn-lt"/>
                <a:cs typeface="맑은 고딕"/>
              </a:rPr>
              <a:t>OS</a:t>
            </a:r>
            <a:r>
              <a:rPr lang="ko-KR" altLang="en-US" sz="1200" spc="-5" dirty="0" smtClean="0">
                <a:latin typeface="+mn-lt"/>
                <a:cs typeface="맑은 고딕"/>
              </a:rPr>
              <a:t>를 </a:t>
            </a:r>
            <a:r>
              <a:rPr lang="ko-KR" altLang="en-US" sz="1200" dirty="0" smtClean="0">
                <a:latin typeface="+mn-lt"/>
                <a:cs typeface="맑은 고딕"/>
              </a:rPr>
              <a:t>설치해야</a:t>
            </a:r>
            <a:r>
              <a:rPr lang="ko-KR" altLang="en-US" sz="1200" spc="-95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함</a:t>
            </a:r>
            <a:endParaRPr lang="en-US" altLang="ko-KR" sz="1200" dirty="0" smtClean="0">
              <a:latin typeface="+mn-lt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+mn-lt"/>
                <a:cs typeface="맑은 고딕"/>
              </a:rPr>
              <a:t>Guest </a:t>
            </a:r>
            <a:r>
              <a:rPr lang="en-US" altLang="ko-KR" sz="1200" spc="-5" dirty="0" smtClean="0">
                <a:latin typeface="+mn-lt"/>
                <a:cs typeface="맑은 고딕"/>
              </a:rPr>
              <a:t>OS</a:t>
            </a:r>
            <a:r>
              <a:rPr lang="ko-KR" altLang="en-US" sz="1200" spc="-5" dirty="0" smtClean="0">
                <a:latin typeface="+mn-lt"/>
                <a:cs typeface="맑은 고딕"/>
              </a:rPr>
              <a:t>를 </a:t>
            </a:r>
            <a:r>
              <a:rPr lang="ko-KR" altLang="en-US" sz="1200" dirty="0" smtClean="0">
                <a:latin typeface="+mn-lt"/>
                <a:cs typeface="맑은 고딕"/>
              </a:rPr>
              <a:t>설치할 필요가 없음 </a:t>
            </a:r>
            <a:r>
              <a:rPr lang="en-US" altLang="ko-KR" sz="1200" dirty="0" smtClean="0">
                <a:latin typeface="+mn-lt"/>
                <a:cs typeface="맑은 고딕"/>
              </a:rPr>
              <a:t>/</a:t>
            </a:r>
            <a:r>
              <a:rPr lang="ko-KR" altLang="en-US" sz="1200" dirty="0" smtClean="0">
                <a:latin typeface="+mn-lt"/>
                <a:cs typeface="맑은 고딕"/>
              </a:rPr>
              <a:t> 이미지에 서버 운영을 위한</a:t>
            </a:r>
            <a:r>
              <a:rPr lang="ko-KR" altLang="en-US" sz="1200" spc="-80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프로그램과  라이브러리만 격리해서</a:t>
            </a:r>
            <a:r>
              <a:rPr lang="ko-KR" altLang="en-US" sz="1200" spc="-10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설치</a:t>
            </a:r>
            <a:r>
              <a:rPr lang="ko-KR" altLang="en-US" sz="1200" baseline="0" dirty="0" smtClean="0">
                <a:latin typeface="+mn-lt"/>
                <a:cs typeface="맑은 고딕"/>
              </a:rPr>
              <a:t> </a:t>
            </a:r>
            <a:r>
              <a:rPr lang="en-US" altLang="ko-KR" sz="1200" baseline="0" dirty="0" smtClean="0">
                <a:latin typeface="+mn-lt"/>
                <a:cs typeface="맑은 고딕"/>
              </a:rPr>
              <a:t>/ </a:t>
            </a:r>
            <a:r>
              <a:rPr lang="ko-KR" altLang="en-US" sz="1200" spc="-5" dirty="0" smtClean="0">
                <a:latin typeface="+mn-lt"/>
                <a:cs typeface="맑은 고딕"/>
              </a:rPr>
              <a:t>이미지 용량이 크게</a:t>
            </a:r>
            <a:r>
              <a:rPr lang="ko-KR" altLang="en-US" sz="1200" dirty="0" smtClean="0">
                <a:latin typeface="+mn-lt"/>
                <a:cs typeface="맑은 고딕"/>
              </a:rPr>
              <a:t> </a:t>
            </a:r>
            <a:r>
              <a:rPr lang="ko-KR" altLang="en-US" sz="1200" spc="-5" dirty="0" err="1" smtClean="0">
                <a:latin typeface="+mn-lt"/>
                <a:cs typeface="맑은 고딕"/>
              </a:rPr>
              <a:t>줄어듬</a:t>
            </a:r>
            <a:endParaRPr lang="ko-KR" altLang="en-US" sz="1200" dirty="0" smtClean="0">
              <a:latin typeface="+mn-lt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dirty="0" smtClean="0">
                <a:latin typeface="+mn-lt"/>
                <a:cs typeface="맑은 고딕"/>
              </a:rPr>
              <a:t>호스트 </a:t>
            </a:r>
            <a:r>
              <a:rPr lang="en-US" altLang="ko-KR" sz="1200" spc="-5" dirty="0" smtClean="0">
                <a:latin typeface="+mn-lt"/>
                <a:cs typeface="맑은 고딕"/>
              </a:rPr>
              <a:t>OS </a:t>
            </a:r>
            <a:r>
              <a:rPr lang="ko-KR" altLang="en-US" sz="1200" dirty="0" smtClean="0">
                <a:latin typeface="+mn-lt"/>
                <a:cs typeface="맑은 고딕"/>
              </a:rPr>
              <a:t>자원을</a:t>
            </a:r>
            <a:r>
              <a:rPr lang="ko-KR" altLang="en-US" sz="1200" spc="-10" dirty="0" smtClean="0">
                <a:latin typeface="+mn-lt"/>
                <a:cs typeface="맑은 고딕"/>
              </a:rPr>
              <a:t> </a:t>
            </a:r>
            <a:r>
              <a:rPr lang="ko-KR" altLang="en-US" sz="1200" dirty="0" smtClean="0">
                <a:latin typeface="+mn-lt"/>
                <a:cs typeface="맑은 고딕"/>
              </a:rPr>
              <a:t>공유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ko-KR" altLang="en-US" sz="1200" dirty="0" smtClean="0">
              <a:latin typeface="+mn-lt"/>
              <a:cs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https://bcho.tistory.com/1255?category=731548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9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5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5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8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9B53-34DF-4F41-8BDC-E015808037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8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5417-5885-4484-9AD5-128A64D507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302-16C0-4A22-B461-73AD1940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bcho.tistory.com/1255?category=73154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priince/221392896567" TargetMode="External"/><Relationship Id="rId5" Type="http://schemas.openxmlformats.org/officeDocument/2006/relationships/image" Target="../media/image18.jp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landscape.cncf.io/" TargetMode="Externa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test1213.eastus.cloudapp.azure.com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test1213.eastus.cloudapp.azure.com:8080" TargetMode="Externa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captcha.tistory.com/45?category=8302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6330" y="2208268"/>
            <a:ext cx="4414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</a:p>
          <a:p>
            <a:pPr algn="ctr"/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51" y="4867782"/>
            <a:ext cx="408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Azure Cloud Service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606">
            <a:off x="4581757" y="2294521"/>
            <a:ext cx="934018" cy="93401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413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Kubernetes(k8s)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497445" y="2663139"/>
            <a:ext cx="47965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컨테이너를 쉽고 빠르게 배포</a:t>
            </a:r>
            <a:r>
              <a:rPr lang="en-US" altLang="ko-KR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/</a:t>
            </a: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확장하고 </a:t>
            </a:r>
            <a:endParaRPr lang="en-US" altLang="ko-KR" sz="2400" dirty="0" smtClean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관리를 </a:t>
            </a: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자동화해주는 오픈소스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플랫폼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으로 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다수의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Container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오케스트레이션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서비스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03" y="2492487"/>
            <a:ext cx="2532239" cy="2532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0341" y="4666834"/>
            <a:ext cx="596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오케스트레이션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: 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컨테이너에 사용자가 몰리면 부하분산 처리하는 것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288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Kubernetes(k8s)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기본 구성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564208" y="1965109"/>
            <a:ext cx="912429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Cluster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8357" y="3348067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각각의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node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를 관리하는 역할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99" y="1695482"/>
            <a:ext cx="7202448" cy="43624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587525" y="3531714"/>
            <a:ext cx="692818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Node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8615516" y="4543521"/>
            <a:ext cx="525721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Pod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708357" y="4128746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1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개 이상의 컨테이너가 배포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되는 머신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8357" y="5064802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IP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나 파일시스템과 같은 자원을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공유하기 위한 컨테이너 모음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060" y="5890035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hlinkClick r:id="rId6"/>
              </a:rPr>
              <a:t>https://blog.naver.com/priince/221392896567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8587525" y="2726783"/>
            <a:ext cx="925253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Master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708357" y="2502204"/>
            <a:ext cx="1991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Master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와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Node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의 집합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27286" y="6210094"/>
            <a:ext cx="1064714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  <a:hlinkClick r:id="rId7"/>
              </a:rPr>
              <a:t>심화과정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568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Kubernetes(k8s)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특징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472053" y="1600098"/>
            <a:ext cx="7365497" cy="1003805"/>
            <a:chOff x="1452221" y="1801486"/>
            <a:chExt cx="7365497" cy="1003805"/>
          </a:xfrm>
        </p:grpSpPr>
        <p:sp>
          <p:nvSpPr>
            <p:cNvPr id="43" name="직사각형 42"/>
            <p:cNvSpPr/>
            <p:nvPr/>
          </p:nvSpPr>
          <p:spPr>
            <a:xfrm>
              <a:off x="1452221" y="1801486"/>
              <a:ext cx="1527982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Eco System</a:t>
              </a:r>
              <a:endPara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8768" y="2466737"/>
              <a:ext cx="7168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전 세계적 스케일의 경험과 기술이 녹아 들어있는 거대한 커뮤니티와 생태계가 구성됨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pic>
        <p:nvPicPr>
          <p:cNvPr id="4" name="그림 3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8910" y="139769"/>
            <a:ext cx="1146224" cy="115321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472053" y="2727926"/>
            <a:ext cx="7544905" cy="1003805"/>
            <a:chOff x="1452221" y="1801486"/>
            <a:chExt cx="7544905" cy="1003805"/>
          </a:xfrm>
        </p:grpSpPr>
        <p:sp>
          <p:nvSpPr>
            <p:cNvPr id="25" name="직사각형 24"/>
            <p:cNvSpPr/>
            <p:nvPr/>
          </p:nvSpPr>
          <p:spPr>
            <a:xfrm>
              <a:off x="1452221" y="1801486"/>
              <a:ext cx="1516762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err="1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클라우드</a:t>
              </a:r>
              <a:r>
                <a:rPr lang="ko-KR" altLang="en-US" sz="2400" dirty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 지원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8768" y="2466737"/>
              <a:ext cx="734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부하에 따라 자동으로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Auto Scaling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이 가능하고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, IP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를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할당받아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로드밸런서로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사용이 가능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472053" y="3920387"/>
            <a:ext cx="5931387" cy="1003805"/>
            <a:chOff x="1452221" y="1801486"/>
            <a:chExt cx="5931387" cy="1003805"/>
          </a:xfrm>
        </p:grpSpPr>
        <p:sp>
          <p:nvSpPr>
            <p:cNvPr id="29" name="직사각형 28"/>
            <p:cNvSpPr/>
            <p:nvPr/>
          </p:nvSpPr>
          <p:spPr>
            <a:xfrm>
              <a:off x="1452221" y="1801486"/>
              <a:ext cx="25314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Namespace &amp; Label</a:t>
              </a:r>
              <a:endPara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48768" y="2466737"/>
              <a:ext cx="5734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하나의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클러스트를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논리적으로 구분하여 사용 가능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(Tag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기능과 유사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)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72053" y="4941094"/>
            <a:ext cx="5497998" cy="1003805"/>
            <a:chOff x="1452221" y="1801486"/>
            <a:chExt cx="5497998" cy="1003805"/>
          </a:xfrm>
        </p:grpSpPr>
        <p:sp>
          <p:nvSpPr>
            <p:cNvPr id="32" name="직사각형 31"/>
            <p:cNvSpPr/>
            <p:nvPr/>
          </p:nvSpPr>
          <p:spPr>
            <a:xfrm>
              <a:off x="1452221" y="1801486"/>
              <a:ext cx="4227439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latin typeface="1훈프로방스 R" panose="02020603020101020101" pitchFamily="18" charset="-127"/>
                  <a:ea typeface="1훈프로방스 R" panose="02020603020101020101" pitchFamily="18" charset="-127"/>
                </a:rPr>
                <a:t>BRAC (Role-Based Access Control)</a:t>
              </a:r>
              <a:endPara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8768" y="2466737"/>
              <a:ext cx="5301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각각의 리소스에 대해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유저별로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CRUD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+mn-ea"/>
                </a:rPr>
                <a:t>권한을 손쉽게 지정 가능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2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289491" y="1732539"/>
            <a:ext cx="193835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Cloud Shell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실행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2" r="45752" b="74510"/>
          <a:stretch/>
        </p:blipFill>
        <p:spPr>
          <a:xfrm>
            <a:off x="1447407" y="2451846"/>
            <a:ext cx="1613647" cy="1748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9" r="38889"/>
          <a:stretch/>
        </p:blipFill>
        <p:spPr>
          <a:xfrm>
            <a:off x="4172802" y="2455891"/>
            <a:ext cx="6705600" cy="32905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65142" y="1736852"/>
            <a:ext cx="2408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Bash Shell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로 바꾸기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65142" y="2717442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47407" y="2715721"/>
            <a:ext cx="1330299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289491" y="1628134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리소스 그룹 만들기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5" r="58373" b="31080"/>
          <a:stretch/>
        </p:blipFill>
        <p:spPr>
          <a:xfrm>
            <a:off x="1289491" y="2274465"/>
            <a:ext cx="4567707" cy="11333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74941" r="47509" b="6208"/>
          <a:stretch/>
        </p:blipFill>
        <p:spPr>
          <a:xfrm>
            <a:off x="1289491" y="4005746"/>
            <a:ext cx="5659821" cy="129277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9491" y="3407805"/>
            <a:ext cx="1237839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결과 화면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8410" y="3163990"/>
            <a:ext cx="3838376" cy="22757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421588" y="1417662"/>
            <a:ext cx="5163593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가 올라간 </a:t>
            </a:r>
            <a:r>
              <a:rPr lang="en-US" altLang="ko-KR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ubuntu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탬플릿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형식으로 설치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3" r="40039" b="18391"/>
          <a:stretch/>
        </p:blipFill>
        <p:spPr>
          <a:xfrm>
            <a:off x="1443239" y="2038268"/>
            <a:ext cx="6579476" cy="5675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8" r="37883" b="68046"/>
          <a:stretch/>
        </p:blipFill>
        <p:spPr>
          <a:xfrm>
            <a:off x="1457597" y="3186621"/>
            <a:ext cx="6815959" cy="5044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94149" y="2569729"/>
            <a:ext cx="4491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접속하기 위해 정규화된 이름 식별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4" r="38458" b="55546"/>
          <a:stretch/>
        </p:blipFill>
        <p:spPr>
          <a:xfrm>
            <a:off x="1457597" y="4232436"/>
            <a:ext cx="6752897" cy="84147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94149" y="3611740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대한 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SSH</a:t>
            </a:r>
            <a:r>
              <a:rPr lang="ko-KR" altLang="en-US" sz="2400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세션 설정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94149" y="4992621"/>
            <a:ext cx="1495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접속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3" r="85728" b="4138"/>
          <a:stretch/>
        </p:blipFill>
        <p:spPr>
          <a:xfrm>
            <a:off x="1457597" y="5615224"/>
            <a:ext cx="1566041" cy="1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95943" y="1736852"/>
            <a:ext cx="3567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호스트에 컨테이너 배포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5" r="56849" b="14713"/>
          <a:stretch/>
        </p:blipFill>
        <p:spPr>
          <a:xfrm>
            <a:off x="1531749" y="2405764"/>
            <a:ext cx="4734910" cy="108782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95943" y="3629881"/>
            <a:ext cx="3828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컨테이너 배포 진행사항 모니터링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8" r="35728" b="6207"/>
          <a:stretch/>
        </p:blipFill>
        <p:spPr>
          <a:xfrm>
            <a:off x="1531749" y="4370268"/>
            <a:ext cx="7052441" cy="6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83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67436" y="1499606"/>
            <a:ext cx="5296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 Portal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에서 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의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DNS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확인 후 배포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44845" t="23726" r="8412" b="55342"/>
          <a:stretch/>
        </p:blipFill>
        <p:spPr>
          <a:xfrm>
            <a:off x="1404156" y="2123035"/>
            <a:ext cx="8548192" cy="215326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432331" y="3720662"/>
            <a:ext cx="3520017" cy="189186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6" action="ppaction://hlinkfile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3219" r="34004" b="68965"/>
          <a:stretch/>
        </p:blipFill>
        <p:spPr>
          <a:xfrm>
            <a:off x="5234152" y="4179784"/>
            <a:ext cx="5843678" cy="1907628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 flipV="1">
            <a:off x="6905297" y="3815255"/>
            <a:ext cx="914400" cy="496076"/>
          </a:xfrm>
          <a:prstGeom prst="curved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60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다중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</a:t>
            </a:r>
            <a:endParaRPr lang="en-US" altLang="ko-KR" sz="3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95943" y="1716532"/>
            <a:ext cx="5439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다중배포를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위한 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Compose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설치 유무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64" r="74521" b="5977"/>
          <a:stretch/>
        </p:blipFill>
        <p:spPr>
          <a:xfrm>
            <a:off x="1395943" y="2397893"/>
            <a:ext cx="2795752" cy="1891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9" r="42050" b="4369"/>
          <a:stretch/>
        </p:blipFill>
        <p:spPr>
          <a:xfrm>
            <a:off x="4722103" y="2385444"/>
            <a:ext cx="6358759" cy="36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600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다중 배포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31115" y="1497433"/>
            <a:ext cx="359104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Compose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를 사용하여 다중 배포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9" r="48228" b="6667"/>
          <a:stretch/>
        </p:blipFill>
        <p:spPr>
          <a:xfrm>
            <a:off x="1395943" y="2117862"/>
            <a:ext cx="5680841" cy="21283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1" r="35728" b="8276"/>
          <a:stretch/>
        </p:blipFill>
        <p:spPr>
          <a:xfrm>
            <a:off x="1395943" y="4909016"/>
            <a:ext cx="7052441" cy="9459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31115" y="4327318"/>
            <a:ext cx="2751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</a:t>
            </a:r>
            <a:r>
              <a:rPr lang="en-US" altLang="ko-KR" sz="24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ps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로</a:t>
            </a:r>
            <a:r>
              <a:rPr lang="en-US" altLang="ko-KR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배포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1555" y="2027679"/>
            <a:ext cx="44149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이  </a:t>
            </a:r>
            <a:r>
              <a:rPr lang="ko-KR" altLang="en-US" sz="3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름</a:t>
            </a:r>
            <a:r>
              <a:rPr lang="ko-KR" altLang="en-US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: </a:t>
            </a:r>
            <a:r>
              <a:rPr lang="ko-KR" altLang="en-US" sz="3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유기욱</a:t>
            </a:r>
            <a:endParaRPr lang="en-US" altLang="ko-KR" sz="30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e-mail : gw1303@nate.com</a:t>
            </a:r>
          </a:p>
          <a:p>
            <a:r>
              <a:rPr lang="ko-KR" altLang="en-US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휴대폰 </a:t>
            </a:r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: 010-9340-2395</a:t>
            </a:r>
          </a:p>
          <a:p>
            <a:r>
              <a:rPr lang="en-US" altLang="ko-KR" sz="2800" dirty="0" err="1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Git</a:t>
            </a:r>
            <a:r>
              <a:rPr lang="en-US" altLang="ko-KR" sz="28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: github.com/gw1303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sz="3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Instagram : </a:t>
            </a:r>
            <a:r>
              <a:rPr lang="en-US" altLang="ko-KR" sz="3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Ki_woo_ki</a:t>
            </a:r>
            <a:endParaRPr lang="ko-KR" altLang="en-US" sz="3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7253" y="4867782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발표자 소개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606">
            <a:off x="2682021" y="1303002"/>
            <a:ext cx="934018" cy="93401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0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457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Azure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에 컨테이너 다중 배포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597030" y="1638076"/>
            <a:ext cx="1144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접속 확인</a:t>
            </a:r>
            <a:endParaRPr lang="ko-KR" altLang="en-US" sz="2400" dirty="0"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08" y="-582864"/>
            <a:ext cx="700435" cy="27045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" t="3678" r="39176" b="22529"/>
          <a:stretch/>
        </p:blipFill>
        <p:spPr>
          <a:xfrm>
            <a:off x="3358752" y="1704377"/>
            <a:ext cx="6289744" cy="421200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959102" y="1700402"/>
            <a:ext cx="365373" cy="137923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84000"/>
          </a:blip>
          <a:stretch>
            <a:fillRect/>
          </a:stretch>
        </p:blipFill>
        <p:spPr>
          <a:xfrm rot="206336">
            <a:off x="3398380" y="1597985"/>
            <a:ext cx="5046911" cy="46192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188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04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Q&amp;A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66" y="1575404"/>
            <a:ext cx="5046911" cy="46192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61457" y="2736604"/>
            <a:ext cx="40474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Q &amp; 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3181">
            <a:off x="9015286" y="3026956"/>
            <a:ext cx="1637411" cy="20357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56734">
            <a:off x="1539523" y="3983954"/>
            <a:ext cx="817669" cy="10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043767" y="3790941"/>
            <a:ext cx="4104466" cy="234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196062" y="100171"/>
            <a:ext cx="11799874" cy="6655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80949" y="2852156"/>
            <a:ext cx="2230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감사합니다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410022" y="1805367"/>
            <a:ext cx="1610636" cy="621730"/>
            <a:chOff x="4058645" y="1896807"/>
            <a:chExt cx="1610636" cy="621730"/>
          </a:xfrm>
        </p:grpSpPr>
        <p:sp>
          <p:nvSpPr>
            <p:cNvPr id="7" name="직사각형 6"/>
            <p:cNvSpPr/>
            <p:nvPr/>
          </p:nvSpPr>
          <p:spPr>
            <a:xfrm>
              <a:off x="4058645" y="1896807"/>
              <a:ext cx="1610636" cy="621730"/>
            </a:xfrm>
            <a:prstGeom prst="rect">
              <a:avLst/>
            </a:prstGeom>
            <a:solidFill>
              <a:srgbClr val="3B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666" y="1946062"/>
              <a:ext cx="11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INDEX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95012" y="2642052"/>
            <a:ext cx="3040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Container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Kubernetes</a:t>
            </a:r>
          </a:p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ACS Demo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</a:t>
            </a:r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4</a:t>
            </a:r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Q &amp; A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229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101678" y="2852019"/>
            <a:ext cx="5618846" cy="16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호스트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OS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상에 논리적인 구획을 만들어 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App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구동에 필요한 라이브러리나 실행파일을 하나로 모아 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마치 별도의 서버인 것 처럼 사용할 수 있게 만든 기술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463959" y="4410275"/>
            <a:ext cx="1186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09" y="2354878"/>
            <a:ext cx="2404561" cy="24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1806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382625" y="2902101"/>
            <a:ext cx="70054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App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실행에 필요한 환경을 하나의 이미지로 모아두고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그 이미지를 사용하여 다양한 환경에서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App </a:t>
            </a: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실행환경을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구축 및 운용하기 위한 컨테이너 기반의 오픈소스 플랫폼 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3" y="2118161"/>
            <a:ext cx="3611460" cy="32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Image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?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746685" y="2975820"/>
            <a:ext cx="644114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컨테이너 실행에 필요한 파일과 설정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값 등을 포함하고있는 것으로</a:t>
            </a: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상태 값을 가지지 않고 변하지 않는 상태로 저장되어 있는 것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06" y="2286229"/>
            <a:ext cx="2354878" cy="235487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42007" y="4762774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Docker 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5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3191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기본 구성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" y="1378181"/>
            <a:ext cx="11030719" cy="5255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59" y="1715340"/>
            <a:ext cx="7367420" cy="4115593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rot="10800000">
            <a:off x="7073153" y="4545106"/>
            <a:ext cx="1452282" cy="4840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194176" y="4689116"/>
            <a:ext cx="820271" cy="3496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commit</a:t>
            </a:r>
            <a:endParaRPr lang="ko-KR" altLang="en-US" sz="1200" dirty="0"/>
          </a:p>
        </p:txBody>
      </p:sp>
      <p:cxnSp>
        <p:nvCxnSpPr>
          <p:cNvPr id="18" name="구부러진 연결선 17"/>
          <p:cNvCxnSpPr/>
          <p:nvPr/>
        </p:nvCxnSpPr>
        <p:spPr>
          <a:xfrm rot="10800000">
            <a:off x="4182036" y="2162121"/>
            <a:ext cx="1913967" cy="5676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867834" y="2137022"/>
            <a:ext cx="820271" cy="3496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push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70" y="4315414"/>
            <a:ext cx="396689" cy="39668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919391" y="6320764"/>
            <a:ext cx="2424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hlinkClick r:id="rId7"/>
              </a:rPr>
              <a:t>https://captcha.tistory.com/45?category=830258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491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2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20" y="289725"/>
            <a:ext cx="2752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의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특징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835266" y="2365313"/>
            <a:ext cx="2698559" cy="28672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4625810" y="2365313"/>
            <a:ext cx="2698559" cy="28672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9343">
            <a:off x="8416354" y="2365313"/>
            <a:ext cx="2698559" cy="286721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281222" y="3002505"/>
            <a:ext cx="1739152" cy="1739152"/>
          </a:xfrm>
          <a:prstGeom prst="ellipse">
            <a:avLst/>
          </a:prstGeom>
          <a:solidFill>
            <a:srgbClr val="DBE6F2">
              <a:alpha val="6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05513" y="3028004"/>
            <a:ext cx="1739152" cy="1739152"/>
          </a:xfrm>
          <a:prstGeom prst="ellipse">
            <a:avLst/>
          </a:prstGeom>
          <a:solidFill>
            <a:schemeClr val="bg1">
              <a:lumMod val="85000"/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68844" y="3053503"/>
            <a:ext cx="1739152" cy="1739152"/>
          </a:xfrm>
          <a:prstGeom prst="ellipse">
            <a:avLst/>
          </a:prstGeom>
          <a:solidFill>
            <a:srgbClr val="DBE6F2">
              <a:alpha val="6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7803" y="41178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빠른 속도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5375" y="411780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운영 표준화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08318" y="4211084"/>
            <a:ext cx="1114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상호운용성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4366113" y="2087584"/>
            <a:ext cx="3239551" cy="3401803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131975"/>
              <a:gd name="connsiteY0" fmla="*/ 1760666 h 3348015"/>
              <a:gd name="connsiteX1" fmla="*/ 1521165 w 3131975"/>
              <a:gd name="connsiteY1" fmla="*/ 0 h 3348015"/>
              <a:gd name="connsiteX2" fmla="*/ 3131975 w 3131975"/>
              <a:gd name="connsiteY2" fmla="*/ 1608266 h 3348015"/>
              <a:gd name="connsiteX3" fmla="*/ 1565988 w 3131975"/>
              <a:gd name="connsiteY3" fmla="*/ 3348015 h 3348015"/>
              <a:gd name="connsiteX4" fmla="*/ 0 w 3131975"/>
              <a:gd name="connsiteY4" fmla="*/ 1760666 h 3348015"/>
              <a:gd name="connsiteX0" fmla="*/ 0 w 3194727"/>
              <a:gd name="connsiteY0" fmla="*/ 1760666 h 3348015"/>
              <a:gd name="connsiteX1" fmla="*/ 1521165 w 3194727"/>
              <a:gd name="connsiteY1" fmla="*/ 0 h 3348015"/>
              <a:gd name="connsiteX2" fmla="*/ 3194727 w 3194727"/>
              <a:gd name="connsiteY2" fmla="*/ 1626195 h 3348015"/>
              <a:gd name="connsiteX3" fmla="*/ 1565988 w 3194727"/>
              <a:gd name="connsiteY3" fmla="*/ 3348015 h 3348015"/>
              <a:gd name="connsiteX4" fmla="*/ 0 w 3194727"/>
              <a:gd name="connsiteY4" fmla="*/ 1760666 h 3348015"/>
              <a:gd name="connsiteX0" fmla="*/ 0 w 3239551"/>
              <a:gd name="connsiteY0" fmla="*/ 1742737 h 3348015"/>
              <a:gd name="connsiteX1" fmla="*/ 1565989 w 3239551"/>
              <a:gd name="connsiteY1" fmla="*/ 0 h 3348015"/>
              <a:gd name="connsiteX2" fmla="*/ 3239551 w 3239551"/>
              <a:gd name="connsiteY2" fmla="*/ 1626195 h 3348015"/>
              <a:gd name="connsiteX3" fmla="*/ 1610812 w 3239551"/>
              <a:gd name="connsiteY3" fmla="*/ 3348015 h 3348015"/>
              <a:gd name="connsiteX4" fmla="*/ 0 w 3239551"/>
              <a:gd name="connsiteY4" fmla="*/ 1742737 h 3348015"/>
              <a:gd name="connsiteX0" fmla="*/ 0 w 3239551"/>
              <a:gd name="connsiteY0" fmla="*/ 1742737 h 3401803"/>
              <a:gd name="connsiteX1" fmla="*/ 1565989 w 3239551"/>
              <a:gd name="connsiteY1" fmla="*/ 0 h 3401803"/>
              <a:gd name="connsiteX2" fmla="*/ 3239551 w 3239551"/>
              <a:gd name="connsiteY2" fmla="*/ 1626195 h 3401803"/>
              <a:gd name="connsiteX3" fmla="*/ 1592882 w 3239551"/>
              <a:gd name="connsiteY3" fmla="*/ 3401803 h 3401803"/>
              <a:gd name="connsiteX4" fmla="*/ 0 w 3239551"/>
              <a:gd name="connsiteY4" fmla="*/ 1742737 h 340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551" h="3401803">
                <a:moveTo>
                  <a:pt x="0" y="1742737"/>
                </a:moveTo>
                <a:lnTo>
                  <a:pt x="1565989" y="0"/>
                </a:lnTo>
                <a:lnTo>
                  <a:pt x="3239551" y="1626195"/>
                </a:lnTo>
                <a:lnTo>
                  <a:pt x="1592882" y="3401803"/>
                </a:lnTo>
                <a:lnTo>
                  <a:pt x="0" y="1742737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7"/>
          <p:cNvSpPr/>
          <p:nvPr/>
        </p:nvSpPr>
        <p:spPr>
          <a:xfrm>
            <a:off x="8145747" y="2105512"/>
            <a:ext cx="3239552" cy="3383875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131975"/>
              <a:gd name="connsiteY0" fmla="*/ 1742738 h 3330087"/>
              <a:gd name="connsiteX1" fmla="*/ 1530129 w 3131975"/>
              <a:gd name="connsiteY1" fmla="*/ 0 h 3330087"/>
              <a:gd name="connsiteX2" fmla="*/ 3131975 w 3131975"/>
              <a:gd name="connsiteY2" fmla="*/ 1590338 h 3330087"/>
              <a:gd name="connsiteX3" fmla="*/ 1565988 w 3131975"/>
              <a:gd name="connsiteY3" fmla="*/ 3330087 h 3330087"/>
              <a:gd name="connsiteX4" fmla="*/ 0 w 3131975"/>
              <a:gd name="connsiteY4" fmla="*/ 1742738 h 3330087"/>
              <a:gd name="connsiteX0" fmla="*/ 0 w 3194728"/>
              <a:gd name="connsiteY0" fmla="*/ 1742738 h 3330087"/>
              <a:gd name="connsiteX1" fmla="*/ 1530129 w 3194728"/>
              <a:gd name="connsiteY1" fmla="*/ 0 h 3330087"/>
              <a:gd name="connsiteX2" fmla="*/ 3194728 w 3194728"/>
              <a:gd name="connsiteY2" fmla="*/ 1608268 h 3330087"/>
              <a:gd name="connsiteX3" fmla="*/ 1565988 w 3194728"/>
              <a:gd name="connsiteY3" fmla="*/ 3330087 h 3330087"/>
              <a:gd name="connsiteX4" fmla="*/ 0 w 3194728"/>
              <a:gd name="connsiteY4" fmla="*/ 1742738 h 3330087"/>
              <a:gd name="connsiteX0" fmla="*/ 0 w 3194728"/>
              <a:gd name="connsiteY0" fmla="*/ 1742738 h 3383875"/>
              <a:gd name="connsiteX1" fmla="*/ 1530129 w 3194728"/>
              <a:gd name="connsiteY1" fmla="*/ 0 h 3383875"/>
              <a:gd name="connsiteX2" fmla="*/ 3194728 w 3194728"/>
              <a:gd name="connsiteY2" fmla="*/ 1608268 h 3383875"/>
              <a:gd name="connsiteX3" fmla="*/ 1583917 w 3194728"/>
              <a:gd name="connsiteY3" fmla="*/ 3383875 h 3383875"/>
              <a:gd name="connsiteX4" fmla="*/ 0 w 3194728"/>
              <a:gd name="connsiteY4" fmla="*/ 1742738 h 3383875"/>
              <a:gd name="connsiteX0" fmla="*/ 0 w 3239552"/>
              <a:gd name="connsiteY0" fmla="*/ 1742738 h 3383875"/>
              <a:gd name="connsiteX1" fmla="*/ 1574953 w 3239552"/>
              <a:gd name="connsiteY1" fmla="*/ 0 h 3383875"/>
              <a:gd name="connsiteX2" fmla="*/ 3239552 w 3239552"/>
              <a:gd name="connsiteY2" fmla="*/ 1608268 h 3383875"/>
              <a:gd name="connsiteX3" fmla="*/ 1628741 w 3239552"/>
              <a:gd name="connsiteY3" fmla="*/ 3383875 h 3383875"/>
              <a:gd name="connsiteX4" fmla="*/ 0 w 3239552"/>
              <a:gd name="connsiteY4" fmla="*/ 1742738 h 338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552" h="3383875">
                <a:moveTo>
                  <a:pt x="0" y="1742738"/>
                </a:moveTo>
                <a:lnTo>
                  <a:pt x="1574953" y="0"/>
                </a:lnTo>
                <a:lnTo>
                  <a:pt x="3239552" y="1608268"/>
                </a:lnTo>
                <a:lnTo>
                  <a:pt x="1628741" y="3383875"/>
                </a:lnTo>
                <a:lnTo>
                  <a:pt x="0" y="1742738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7"/>
          <p:cNvSpPr/>
          <p:nvPr/>
        </p:nvSpPr>
        <p:spPr>
          <a:xfrm>
            <a:off x="539439" y="2097743"/>
            <a:ext cx="3288490" cy="3404705"/>
          </a:xfrm>
          <a:custGeom>
            <a:avLst/>
            <a:gdLst>
              <a:gd name="connsiteX0" fmla="*/ 0 w 3192935"/>
              <a:gd name="connsiteY0" fmla="*/ 1638149 h 3276298"/>
              <a:gd name="connsiteX1" fmla="*/ 1596468 w 3192935"/>
              <a:gd name="connsiteY1" fmla="*/ 0 h 3276298"/>
              <a:gd name="connsiteX2" fmla="*/ 3192935 w 3192935"/>
              <a:gd name="connsiteY2" fmla="*/ 1638149 h 3276298"/>
              <a:gd name="connsiteX3" fmla="*/ 1596468 w 3192935"/>
              <a:gd name="connsiteY3" fmla="*/ 3276298 h 3276298"/>
              <a:gd name="connsiteX4" fmla="*/ 0 w 3192935"/>
              <a:gd name="connsiteY4" fmla="*/ 1638149 h 3276298"/>
              <a:gd name="connsiteX0" fmla="*/ 0 w 3162455"/>
              <a:gd name="connsiteY0" fmla="*/ 1638149 h 3276298"/>
              <a:gd name="connsiteX1" fmla="*/ 1596468 w 3162455"/>
              <a:gd name="connsiteY1" fmla="*/ 0 h 3276298"/>
              <a:gd name="connsiteX2" fmla="*/ 3162455 w 3162455"/>
              <a:gd name="connsiteY2" fmla="*/ 1536549 h 3276298"/>
              <a:gd name="connsiteX3" fmla="*/ 1596468 w 3162455"/>
              <a:gd name="connsiteY3" fmla="*/ 3276298 h 3276298"/>
              <a:gd name="connsiteX4" fmla="*/ 0 w 3162455"/>
              <a:gd name="connsiteY4" fmla="*/ 1638149 h 3276298"/>
              <a:gd name="connsiteX0" fmla="*/ 0 w 3131975"/>
              <a:gd name="connsiteY0" fmla="*/ 1688949 h 3276298"/>
              <a:gd name="connsiteX1" fmla="*/ 1565988 w 3131975"/>
              <a:gd name="connsiteY1" fmla="*/ 0 h 3276298"/>
              <a:gd name="connsiteX2" fmla="*/ 3131975 w 3131975"/>
              <a:gd name="connsiteY2" fmla="*/ 1536549 h 3276298"/>
              <a:gd name="connsiteX3" fmla="*/ 1565988 w 3131975"/>
              <a:gd name="connsiteY3" fmla="*/ 3276298 h 3276298"/>
              <a:gd name="connsiteX4" fmla="*/ 0 w 3131975"/>
              <a:gd name="connsiteY4" fmla="*/ 1688949 h 3276298"/>
              <a:gd name="connsiteX0" fmla="*/ 0 w 3201998"/>
              <a:gd name="connsiteY0" fmla="*/ 1688949 h 3276298"/>
              <a:gd name="connsiteX1" fmla="*/ 1565988 w 3201998"/>
              <a:gd name="connsiteY1" fmla="*/ 0 h 3276298"/>
              <a:gd name="connsiteX2" fmla="*/ 3201998 w 3201998"/>
              <a:gd name="connsiteY2" fmla="*/ 1562430 h 3276298"/>
              <a:gd name="connsiteX3" fmla="*/ 1565988 w 3201998"/>
              <a:gd name="connsiteY3" fmla="*/ 3276298 h 3276298"/>
              <a:gd name="connsiteX4" fmla="*/ 0 w 3201998"/>
              <a:gd name="connsiteY4" fmla="*/ 1688949 h 3276298"/>
              <a:gd name="connsiteX0" fmla="*/ 0 w 3210751"/>
              <a:gd name="connsiteY0" fmla="*/ 1671696 h 3276298"/>
              <a:gd name="connsiteX1" fmla="*/ 1574741 w 3210751"/>
              <a:gd name="connsiteY1" fmla="*/ 0 h 3276298"/>
              <a:gd name="connsiteX2" fmla="*/ 3210751 w 3210751"/>
              <a:gd name="connsiteY2" fmla="*/ 1562430 h 3276298"/>
              <a:gd name="connsiteX3" fmla="*/ 1574741 w 3210751"/>
              <a:gd name="connsiteY3" fmla="*/ 3276298 h 3276298"/>
              <a:gd name="connsiteX4" fmla="*/ 0 w 3210751"/>
              <a:gd name="connsiteY4" fmla="*/ 1671696 h 32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0751" h="3276298">
                <a:moveTo>
                  <a:pt x="0" y="1671696"/>
                </a:moveTo>
                <a:lnTo>
                  <a:pt x="1574741" y="0"/>
                </a:lnTo>
                <a:lnTo>
                  <a:pt x="3210751" y="1562430"/>
                </a:lnTo>
                <a:lnTo>
                  <a:pt x="1574741" y="3276298"/>
                </a:lnTo>
                <a:lnTo>
                  <a:pt x="0" y="1671696"/>
                </a:lnTo>
                <a:close/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495365" y="1954306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9285909" y="1954306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694293" y="1965822"/>
            <a:ext cx="869576" cy="823333"/>
          </a:xfrm>
          <a:custGeom>
            <a:avLst/>
            <a:gdLst>
              <a:gd name="connsiteX0" fmla="*/ 0 w 869576"/>
              <a:gd name="connsiteY0" fmla="*/ 448235 h 806823"/>
              <a:gd name="connsiteX1" fmla="*/ 439270 w 869576"/>
              <a:gd name="connsiteY1" fmla="*/ 0 h 806823"/>
              <a:gd name="connsiteX2" fmla="*/ 869576 w 869576"/>
              <a:gd name="connsiteY2" fmla="*/ 403412 h 806823"/>
              <a:gd name="connsiteX3" fmla="*/ 519953 w 869576"/>
              <a:gd name="connsiteY3" fmla="*/ 806823 h 806823"/>
              <a:gd name="connsiteX4" fmla="*/ 0 w 869576"/>
              <a:gd name="connsiteY4" fmla="*/ 448235 h 806823"/>
              <a:gd name="connsiteX0" fmla="*/ 0 w 869576"/>
              <a:gd name="connsiteY0" fmla="*/ 448235 h 894453"/>
              <a:gd name="connsiteX1" fmla="*/ 439270 w 869576"/>
              <a:gd name="connsiteY1" fmla="*/ 0 h 894453"/>
              <a:gd name="connsiteX2" fmla="*/ 869576 w 869576"/>
              <a:gd name="connsiteY2" fmla="*/ 403412 h 894453"/>
              <a:gd name="connsiteX3" fmla="*/ 462803 w 869576"/>
              <a:gd name="connsiteY3" fmla="*/ 894453 h 894453"/>
              <a:gd name="connsiteX4" fmla="*/ 0 w 869576"/>
              <a:gd name="connsiteY4" fmla="*/ 448235 h 894453"/>
              <a:gd name="connsiteX0" fmla="*/ 0 w 869576"/>
              <a:gd name="connsiteY0" fmla="*/ 448235 h 823333"/>
              <a:gd name="connsiteX1" fmla="*/ 439270 w 869576"/>
              <a:gd name="connsiteY1" fmla="*/ 0 h 823333"/>
              <a:gd name="connsiteX2" fmla="*/ 869576 w 869576"/>
              <a:gd name="connsiteY2" fmla="*/ 403412 h 823333"/>
              <a:gd name="connsiteX3" fmla="*/ 462803 w 869576"/>
              <a:gd name="connsiteY3" fmla="*/ 823333 h 823333"/>
              <a:gd name="connsiteX4" fmla="*/ 0 w 869576"/>
              <a:gd name="connsiteY4" fmla="*/ 448235 h 8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76" h="823333">
                <a:moveTo>
                  <a:pt x="0" y="448235"/>
                </a:moveTo>
                <a:lnTo>
                  <a:pt x="439270" y="0"/>
                </a:lnTo>
                <a:lnTo>
                  <a:pt x="869576" y="403412"/>
                </a:lnTo>
                <a:lnTo>
                  <a:pt x="462803" y="823333"/>
                </a:lnTo>
                <a:lnTo>
                  <a:pt x="0" y="448235"/>
                </a:lnTo>
                <a:close/>
              </a:path>
            </a:pathLst>
          </a:cu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2553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33625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24169" y="209420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6" y="3235683"/>
            <a:ext cx="885735" cy="8857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26" y="3245019"/>
            <a:ext cx="900080" cy="9000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17" y="3316498"/>
            <a:ext cx="872005" cy="8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5" y="1393474"/>
            <a:ext cx="5259977" cy="5119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19" y="1393474"/>
            <a:ext cx="5259977" cy="5119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182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01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17387" y="2139356"/>
            <a:ext cx="4414991" cy="415663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302030" y="2162521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Virtual Machine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8011" y="2139356"/>
            <a:ext cx="4414991" cy="415663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8275936" y="2162521"/>
            <a:ext cx="107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Container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5719" y="289725"/>
            <a:ext cx="3609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VM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VS 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Container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119" y="401769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8143" y="401769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내용을 입력해 주세요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</a:rPr>
              <a:t>~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+mn-ea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+mn-ea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972873" y="2619539"/>
            <a:ext cx="4359505" cy="3404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6660816" y="2619539"/>
            <a:ext cx="4362186" cy="3404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6660816" y="2619539"/>
            <a:ext cx="2184246" cy="1205115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494</Words>
  <Application>Microsoft Office PowerPoint</Application>
  <PresentationFormat>와이드스크린</PresentationFormat>
  <Paragraphs>133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Wingdings</vt:lpstr>
      <vt:lpstr>Arial</vt:lpstr>
      <vt:lpstr>맑은 고딕</vt:lpstr>
      <vt:lpstr>1훈프로방스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student</cp:lastModifiedBy>
  <cp:revision>72</cp:revision>
  <dcterms:created xsi:type="dcterms:W3CDTF">2018-04-29T10:29:09Z</dcterms:created>
  <dcterms:modified xsi:type="dcterms:W3CDTF">2019-12-16T00:15:38Z</dcterms:modified>
</cp:coreProperties>
</file>