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handoutMasterIdLst>
    <p:handoutMasterId r:id="rId27"/>
  </p:handoutMasterIdLst>
  <p:sldIdLst>
    <p:sldId id="334" r:id="rId2"/>
    <p:sldId id="335" r:id="rId3"/>
    <p:sldId id="339" r:id="rId4"/>
    <p:sldId id="341" r:id="rId5"/>
    <p:sldId id="340" r:id="rId6"/>
    <p:sldId id="333" r:id="rId7"/>
    <p:sldId id="358" r:id="rId8"/>
    <p:sldId id="348" r:id="rId9"/>
    <p:sldId id="349" r:id="rId10"/>
    <p:sldId id="350" r:id="rId11"/>
    <p:sldId id="343" r:id="rId12"/>
    <p:sldId id="359" r:id="rId13"/>
    <p:sldId id="344" r:id="rId14"/>
    <p:sldId id="345" r:id="rId15"/>
    <p:sldId id="346" r:id="rId16"/>
    <p:sldId id="347" r:id="rId17"/>
    <p:sldId id="337" r:id="rId18"/>
    <p:sldId id="351" r:id="rId19"/>
    <p:sldId id="354" r:id="rId20"/>
    <p:sldId id="352" r:id="rId21"/>
    <p:sldId id="353" r:id="rId22"/>
    <p:sldId id="355" r:id="rId23"/>
    <p:sldId id="356" r:id="rId24"/>
    <p:sldId id="338" r:id="rId25"/>
    <p:sldId id="357" r:id="rId26"/>
  </p:sldIdLst>
  <p:sldSz cx="9144000" cy="6858000" type="screen4x3"/>
  <p:notesSz cx="6858000" cy="9144000"/>
  <p:embeddedFontLst>
    <p:embeddedFont>
      <p:font typeface="배달의민족 한나는 열한살" panose="020B0600000101010101" pitchFamily="50" charset="-127"/>
      <p:regular r:id="rId28"/>
    </p:embeddedFont>
    <p:embeddedFont>
      <p:font typeface="스웨거 TTF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배달의민족 한나" panose="020B0600000101010101" charset="-127"/>
      <p:bold r:id="rId38"/>
    </p:embeddedFont>
    <p:embeddedFont>
      <p:font typeface="Rage Italic" panose="03070502040507070304" pitchFamily="66" charset="0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09"/>
    <a:srgbClr val="0BABEF"/>
    <a:srgbClr val="092A2E"/>
    <a:srgbClr val="0A2C31"/>
    <a:srgbClr val="010708"/>
    <a:srgbClr val="FAFAFA"/>
    <a:srgbClr val="0C393F"/>
    <a:srgbClr val="000000"/>
    <a:srgbClr val="06373F"/>
    <a:srgbClr val="009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9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30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0BE9-C5BC-4054-A2F4-C3E06BD0B6D0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69553-52BC-43F2-9C75-53A8E1E35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8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0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81280" y="1255365"/>
            <a:ext cx="9326879" cy="5053994"/>
          </a:xfrm>
          <a:prstGeom prst="roundRect">
            <a:avLst>
              <a:gd name="adj" fmla="val 2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699206" y="528202"/>
            <a:ext cx="0" cy="72716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-111878"/>
            <a:ext cx="924560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 userDrawn="1"/>
        </p:nvSpPr>
        <p:spPr>
          <a:xfrm>
            <a:off x="613422" y="-11187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 userDrawn="1"/>
        </p:nvSpPr>
        <p:spPr>
          <a:xfrm>
            <a:off x="1848444" y="-111879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 userDrawn="1"/>
        </p:nvSpPr>
        <p:spPr>
          <a:xfrm>
            <a:off x="3083466" y="-11116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 userDrawn="1"/>
        </p:nvSpPr>
        <p:spPr>
          <a:xfrm>
            <a:off x="4318488" y="-11116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 userDrawn="1"/>
        </p:nvSpPr>
        <p:spPr>
          <a:xfrm>
            <a:off x="5553510" y="-11080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 userDrawn="1"/>
        </p:nvSpPr>
        <p:spPr>
          <a:xfrm>
            <a:off x="6788532" y="-11080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 userDrawn="1"/>
        </p:nvSpPr>
        <p:spPr>
          <a:xfrm>
            <a:off x="8023554" y="-11008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9297" y="-288338"/>
            <a:ext cx="1391920" cy="702293"/>
          </a:xfrm>
          <a:prstGeom prst="roundRect">
            <a:avLst>
              <a:gd name="adj" fmla="val 6448"/>
            </a:avLst>
          </a:prstGeom>
          <a:solidFill>
            <a:srgbClr val="9295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11589" y="193227"/>
            <a:ext cx="154213" cy="154213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1237494" y="193227"/>
            <a:ext cx="156245" cy="156245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-81280" y="1255365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-81280" y="6309360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7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 userDrawn="1"/>
        </p:nvSpPr>
        <p:spPr>
          <a:xfrm>
            <a:off x="0" y="6413700"/>
            <a:ext cx="9144000" cy="230832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3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ⓒ </a:t>
            </a:r>
            <a:r>
              <a:rPr lang="en-US" altLang="ko-KR" sz="900" spc="3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D.sual</a:t>
            </a:r>
            <a:r>
              <a:rPr lang="en-US" altLang="ko-KR" sz="900" spc="3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2018. All Rights Reserved</a:t>
            </a:r>
            <a:endParaRPr lang="ko-KR" altLang="en-US" sz="900" spc="3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bis.or.kr/kobisopenapi/homepg/main/main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8900000">
            <a:off x="2772000" y="1628999"/>
            <a:ext cx="3600000" cy="360000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8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CHANUNE</a:t>
            </a:r>
            <a:endParaRPr lang="ko-KR" altLang="en-US" sz="800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2542684"/>
            <a:ext cx="9144000" cy="1617562"/>
            <a:chOff x="0" y="2775438"/>
            <a:chExt cx="9144000" cy="1617562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 err="1" smtClean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빅데이터</a:t>
              </a:r>
              <a:r>
                <a:rPr lang="ko-KR" altLang="en-US" sz="4800" b="1" dirty="0" smtClean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 활용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3315782"/>
              <a:ext cx="9144000" cy="107721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400" b="1" spc="300" dirty="0" smtClean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AI </a:t>
              </a:r>
              <a:r>
                <a:rPr lang="ko-KR" altLang="en-US" sz="6400" b="1" spc="300" dirty="0" smtClean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설계</a:t>
              </a:r>
            </a:p>
          </p:txBody>
        </p:sp>
      </p:grpSp>
      <p:sp>
        <p:nvSpPr>
          <p:cNvPr id="5" name="타원 4"/>
          <p:cNvSpPr/>
          <p:nvPr/>
        </p:nvSpPr>
        <p:spPr>
          <a:xfrm>
            <a:off x="2954437" y="1811437"/>
            <a:ext cx="3235125" cy="323512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851454"/>
            <a:ext cx="914400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ge Italic" panose="03070502040507070304" pitchFamily="66" charset="0"/>
                <a:ea typeface="스웨거 TTF" panose="020B0600000101010101" pitchFamily="50" charset="-127"/>
              </a:rPr>
              <a:t>Fourth Industrial</a:t>
            </a:r>
            <a:endParaRPr lang="ko-KR" altLang="en-US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Rage Italic" panose="03070502040507070304" pitchFamily="66" charset="0"/>
              <a:ea typeface="스웨거 TTF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3976913"/>
            <a:ext cx="9144000" cy="29238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흥행에 영향을 미치는 요인 분석</a:t>
            </a:r>
          </a:p>
        </p:txBody>
      </p:sp>
    </p:spTree>
    <p:extLst>
      <p:ext uri="{BB962C8B-B14F-4D97-AF65-F5344CB8AC3E}">
        <p14:creationId xmlns:p14="http://schemas.microsoft.com/office/powerpoint/2010/main" val="11624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en-US" altLang="ko-KR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씨네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 &amp; </a:t>
            </a:r>
            <a:r>
              <a:rPr lang="ko-KR" altLang="en-US" b="1" spc="-15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네이버</a:t>
            </a: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영화</a:t>
            </a:r>
            <a:endParaRPr lang="en-US" altLang="ko-KR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sz="2600" spc="-150" dirty="0" smtClean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79508"/>
            <a:ext cx="9144000" cy="10156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5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Rvest</a:t>
            </a:r>
            <a:r>
              <a:rPr lang="ko-KR" altLang="en-US" sz="2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이용해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KOFIC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가져온 </a:t>
            </a:r>
            <a:r>
              <a:rPr lang="ko-KR" altLang="en-US" sz="2000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영화명으로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해당 사이트에서 </a:t>
            </a:r>
            <a:endParaRPr lang="en-US" altLang="ko-KR" sz="2000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영화의 네티즌 평점과 평론가 평점을 </a:t>
            </a:r>
            <a:r>
              <a:rPr lang="ko-KR" altLang="en-US" sz="2000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파싱한다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000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1" y="1636802"/>
            <a:ext cx="8297863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79" y="2869742"/>
            <a:ext cx="5808468" cy="1951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데이터셋</a:t>
            </a:r>
            <a:endParaRPr lang="ko-KR" altLang="en-US" sz="2600" spc="-150" dirty="0" smtClean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4" y="4601108"/>
            <a:ext cx="456247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-1" y="1242449"/>
            <a:ext cx="9144001" cy="5155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</a:t>
            </a:r>
            <a:r>
              <a:rPr lang="en-US" altLang="ko-KR" sz="2000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df</a:t>
            </a:r>
            <a:endParaRPr lang="ko-KR" altLang="en-US" sz="2000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37490"/>
            <a:ext cx="9144001" cy="5155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cast</a:t>
            </a:r>
            <a:endParaRPr lang="ko-KR" altLang="en-US" sz="2000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4" y="1694917"/>
            <a:ext cx="8732503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영화코드</a:t>
            </a:r>
            <a:endParaRPr lang="ko-KR" altLang="en-US" sz="2600" spc="-150" dirty="0" smtClean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03972"/>
            <a:ext cx="9144000" cy="13388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KOFIC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오픈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영화명으로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검색할 경우 그 단어가 들어간 모든 영화 데이터가 조회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Df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영화명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</a:t>
            </a:r>
            <a:r>
              <a:rPr lang="en-US" altLang="ko-KR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en-US" altLang="ko-KR" b="1" spc="-1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movieNm</a:t>
            </a:r>
            <a:r>
              <a:rPr lang="en-US" altLang="ko-KR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값이 같은지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Df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대표국적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</a:t>
            </a:r>
            <a:r>
              <a:rPr lang="en-US" altLang="ko-KR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en-US" altLang="ko-KR" b="1" spc="-1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repNationNm</a:t>
            </a:r>
            <a:r>
              <a:rPr lang="en-US" altLang="ko-KR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값이 같은지를 판단하고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코드를 추출한다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01" y="1591621"/>
            <a:ext cx="2860443" cy="326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35" y="1591732"/>
            <a:ext cx="3753142" cy="3269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1329267" y="1879600"/>
            <a:ext cx="1447800" cy="110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29267" y="2963334"/>
            <a:ext cx="1964266" cy="118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95505"/>
            <a:ext cx="9144000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영화에 출현한 배우들의 리스트 중 포스터에 이름이 올라가는 </a:t>
            </a:r>
            <a:r>
              <a:rPr lang="en-US" altLang="ko-KR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명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정도의 배우들을 추출</a:t>
            </a:r>
            <a:endParaRPr lang="en-US" altLang="ko-KR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영화에 출현한 배우들을 하나의 열로 분리 한 뒤 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영화에 출현한 배우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컬럼을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아니면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 변환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b="1" spc="-150" dirty="0" err="1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df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관객수와 결합하여 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회귀모델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만들어 스타파워를 측정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1659467"/>
            <a:ext cx="882015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0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2602"/>
            <a:ext cx="914400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영화의 대표장르와 복합장르로 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그룹화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한 뒤 관객수의 평균수치를 구한다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803159"/>
            <a:ext cx="49720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배급사 파워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778952"/>
            <a:ext cx="914400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스타와 마찬가지의 방법으로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데이터셋을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구성한 뒤 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회귀모델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통해 배급사 파워를 측정한다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05" y="1530554"/>
            <a:ext cx="7887230" cy="4092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5" y="1530554"/>
            <a:ext cx="7887230" cy="4092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20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비평가</a:t>
            </a:r>
            <a:r>
              <a:rPr lang="en-US" altLang="ko-KR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수용자의 평가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72741"/>
            <a:ext cx="9144000" cy="88870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revest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read_html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이용해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영화와 씨네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해당 영화의 네티즌 평점과 평론가 평점을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파싱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평점 별 관객수의 </a:t>
            </a:r>
            <a:r>
              <a:rPr lang="ko-KR" altLang="en-US" b="1" spc="-15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산점도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통해 어떠한 </a:t>
            </a:r>
            <a:r>
              <a:rPr lang="ko-KR" altLang="en-US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상관관계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있는지 조사한다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5" y="1469575"/>
            <a:ext cx="5435600" cy="3601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3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213" y="1570759"/>
            <a:ext cx="5810142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R-squard 0.53 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Adjusted 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R-squared 0.30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p-value 0.05 </a:t>
            </a: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이하</a:t>
            </a:r>
            <a:endParaRPr lang="ko-KR" altLang="en-US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4" y="1530554"/>
            <a:ext cx="4776588" cy="2836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30" y="2365587"/>
            <a:ext cx="4728305" cy="280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40678" y="5321579"/>
            <a:ext cx="8235961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이상의 영화에 출현한 배우들로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회귀모델을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생성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독립변수의 수가 늘어가 결정계수값은 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0.53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올라갔으나 수정된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결정계수는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0.3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낮은 수치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변수의 회귀계수 값을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스타파워로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정의해 상위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명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하위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명을 조사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1573" y="4406923"/>
            <a:ext cx="581014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관객수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~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 +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2 .. )</a:t>
            </a:r>
            <a:endParaRPr lang="ko-KR" altLang="en-US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5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60" y="1428953"/>
            <a:ext cx="5987976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" y="1428954"/>
            <a:ext cx="3210373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0" y="5362908"/>
            <a:ext cx="914400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드라마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코미디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장르의 영화가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100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편 이상 개봉했다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평균 관객수는 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판타지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전쟁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en-US" altLang="ko-KR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SF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 순으로 높게 나타났고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공포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스릴러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멜로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b="1" spc="-15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로멘스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 순으로 낮게 나타났다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9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1439094"/>
            <a:ext cx="5807655" cy="3562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" y="1439095"/>
            <a:ext cx="3359096" cy="3562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0" y="5233648"/>
            <a:ext cx="914400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복합 장르로는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코미디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드라마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장르의 영화가 가장 많이 개봉했다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평균 관객 수는 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</a:t>
            </a:r>
            <a:r>
              <a:rPr lang="en-US" altLang="ko-KR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드라마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드라마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</a:t>
            </a:r>
            <a:r>
              <a:rPr lang="en-US" altLang="ko-KR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b="1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순으로 높게 나타났고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스릴러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로맨스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코미디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사극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순으로 낮게 나타났다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6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133817" y="952499"/>
            <a:ext cx="2885243" cy="463155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489300"/>
            <a:ext cx="914400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6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INDEX</a:t>
            </a:r>
            <a:endParaRPr lang="ko-KR" altLang="en-US" sz="5400" b="1" spc="6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353924"/>
            <a:ext cx="9144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흥행에 영향을 미치는 요인 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77754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b="1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70169"/>
            <a:ext cx="914400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설명</a:t>
            </a:r>
          </a:p>
        </p:txBody>
      </p:sp>
      <p:sp>
        <p:nvSpPr>
          <p:cNvPr id="22" name="타원 21"/>
          <p:cNvSpPr/>
          <p:nvPr/>
        </p:nvSpPr>
        <p:spPr>
          <a:xfrm>
            <a:off x="3231516" y="1032511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37556" y="1032511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31516" y="5390335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37556" y="5390335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024310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b="1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16725"/>
            <a:ext cx="914400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" y="3745657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b="1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4138072"/>
            <a:ext cx="914400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" y="4512537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b="1" spc="3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" y="4904952"/>
            <a:ext cx="914400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 및 </a:t>
            </a:r>
            <a:r>
              <a:rPr lang="en-US" altLang="ko-KR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배급사 파워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78" y="1364068"/>
            <a:ext cx="7037832" cy="3957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40678" y="5389315"/>
            <a:ext cx="8235961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이상의 영화를 배급한 배급사로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회귀모델을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생성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결정계수와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수정된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결정계수의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값이 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0.1~0.2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사이의 값을 갖는 모델로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배급사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회귀모델은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스타의 회귀모델보다 더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적은 설명력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가진다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비평가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수용자의 </a:t>
            </a:r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평가 </a:t>
            </a:r>
            <a:r>
              <a:rPr lang="en-US" altLang="ko-KR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네이버</a:t>
            </a:r>
            <a:endParaRPr lang="ko-KR" altLang="en-US" sz="2600" spc="-15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" y="1469575"/>
            <a:ext cx="4419838" cy="301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05" y="1469576"/>
            <a:ext cx="4419838" cy="301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4973882"/>
            <a:ext cx="9144000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평점과 관객수의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산점도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그래프를 그려보니 </a:t>
            </a:r>
            <a:r>
              <a:rPr lang="ko-KR" altLang="en-US" b="1" spc="-15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우상향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하는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그래프를 가진다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평점과 관객수의 상관 관계는 </a:t>
            </a:r>
            <a:r>
              <a:rPr lang="en-US" altLang="ko-KR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0.31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정도의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양의 상관관계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가진다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endParaRPr lang="en-US" altLang="ko-KR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하지만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평점의 경우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평점을 올린 시기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중요한데 평균 평점을 가지고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하다보니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반영되지 않았다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endParaRPr lang="ko-KR" altLang="en-US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비평가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수용자의 </a:t>
            </a:r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평가 </a:t>
            </a: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en-US" altLang="ko-KR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씨네</a:t>
            </a:r>
            <a:r>
              <a:rPr lang="en-US" altLang="ko-KR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</a:t>
            </a:r>
            <a:endParaRPr lang="ko-KR" altLang="en-US" sz="2600" spc="-150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05" y="1469576"/>
            <a:ext cx="4419838" cy="301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2" y="1469575"/>
            <a:ext cx="4334133" cy="301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05" y="1475426"/>
            <a:ext cx="4419838" cy="30114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973882"/>
            <a:ext cx="9144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씨네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</a:t>
            </a: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평점의 경우 네이버 영화 평점의 그래프보다 기울기가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작은 </a:t>
            </a:r>
            <a:r>
              <a:rPr lang="ko-KR" altLang="en-US" b="1" spc="-150" dirty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것</a:t>
            </a: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볼 수 있다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하지만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평론가와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네티즌평점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모두 미세하나 </a:t>
            </a:r>
            <a:r>
              <a:rPr lang="ko-KR" altLang="en-US" b="1" spc="-1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양의 상관관계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가진다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3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향후 계획 및 </a:t>
            </a:r>
            <a:r>
              <a:rPr lang="en-US" altLang="ko-KR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  <a:endParaRPr lang="ko-KR" altLang="en-US" sz="1400" spc="-150" dirty="0" smtClean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향후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4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1821" y="2062262"/>
            <a:ext cx="5200149" cy="31393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평점의 경우 동명 영화 처리에 문제가 있는 것을 발견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 문제를 해결해야 더 정확한 결과가 나올 것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en-US" altLang="ko-KR" sz="24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회귀모델의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설명력을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어떻게하면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더 높일 수 있을까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  <a:p>
            <a:pPr algn="ctr"/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en-US" altLang="ko-KR" sz="24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평점에 함께 올라오는 코멘트를 처리해 어떤 단어가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많이 나오면 평점과 흥행에 좋은 영향을 미치는지 분석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7" y="2511596"/>
            <a:ext cx="2579317" cy="257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향후 계획 및 </a:t>
            </a:r>
            <a:r>
              <a:rPr lang="en-US" altLang="ko-KR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  <a:endParaRPr lang="ko-KR" altLang="en-US" sz="1400" spc="-150" dirty="0" smtClean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Q &amp; A</a:t>
            </a:r>
            <a:endParaRPr lang="ko-KR" altLang="en-US" sz="2600" spc="-150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4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7" y="2074982"/>
            <a:ext cx="3592743" cy="359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8900000">
            <a:off x="2772000" y="1628999"/>
            <a:ext cx="3600000" cy="360000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8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CHANUNE</a:t>
            </a:r>
            <a:endParaRPr lang="ko-KR" altLang="en-US" sz="800" spc="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54437" y="1811437"/>
            <a:ext cx="3235125" cy="323512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" y="2497975"/>
            <a:ext cx="9144000" cy="186204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  <a:ea typeface="스웨거 TTF" panose="020B0600000101010101" pitchFamily="50" charset="-127"/>
              </a:rPr>
              <a:t>Thank </a:t>
            </a:r>
            <a:r>
              <a:rPr lang="en-US" altLang="ko-KR" sz="1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  <a:ea typeface="스웨거 TTF" panose="020B0600000101010101" pitchFamily="50" charset="-127"/>
              </a:rPr>
              <a:t>you</a:t>
            </a:r>
            <a:endParaRPr lang="ko-KR" altLang="en-US" sz="115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주제 </a:t>
            </a:r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6035" y="2899766"/>
            <a:ext cx="2913766" cy="172354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뮤지컬 흥행 요인</a:t>
            </a:r>
            <a:endParaRPr lang="en-US" altLang="ko-KR" sz="28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5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티켓파워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4335">
            <a:off x="459277" y="3035245"/>
            <a:ext cx="2882990" cy="290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0"/>
          <a:stretch/>
        </p:blipFill>
        <p:spPr>
          <a:xfrm rot="1286122">
            <a:off x="1895546" y="3426862"/>
            <a:ext cx="3146311" cy="1689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0363">
            <a:off x="438422" y="1958691"/>
            <a:ext cx="3902268" cy="219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6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주제 </a:t>
            </a:r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267" y="3168173"/>
            <a:ext cx="3793066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영화계에도 배우들의</a:t>
            </a:r>
            <a:endParaRPr lang="en-US" altLang="ko-KR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티켓파워</a:t>
            </a:r>
            <a:r>
              <a:rPr lang="ko-KR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있지 않을까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15" y="2467262"/>
            <a:ext cx="2729978" cy="272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7" y="1828399"/>
            <a:ext cx="1113307" cy="11133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주제 </a:t>
            </a:r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574" y="2197861"/>
            <a:ext cx="9144000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8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스타파워</a:t>
            </a:r>
            <a:endParaRPr lang="ko-KR" altLang="en-US" sz="4800" b="1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864" y="3097264"/>
            <a:ext cx="7682936" cy="67710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스타가 사람들의 관심을 이끌어 낼 수 있는 힘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 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또는 그런 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영향력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국어사전</a:t>
            </a:r>
            <a:endParaRPr lang="en-US" altLang="ko-KR" sz="1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5130"/>
            <a:ext cx="9144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투자자와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 배급사들은 스타들의 면면에 따라 계약 여부를 결정한다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 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지방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 흥행 업자들에게 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 파워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 더욱 위력적이다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.” - &lt;&lt;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한국경제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&gt;&gt;</a:t>
            </a:r>
            <a:endParaRPr lang="ko-KR" altLang="en-US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주제 </a:t>
            </a:r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흥행 요인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52821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145854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546540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939573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관람연령등급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336433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733292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배급사 파워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133978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시기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527011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927697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320730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</a:t>
            </a:r>
            <a:r>
              <a:rPr lang="ko-KR" altLang="en-US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비평가</a:t>
            </a:r>
            <a:r>
              <a:rPr lang="en-US" altLang="ko-KR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수용자 평가</a:t>
            </a:r>
            <a:endParaRPr lang="ko-KR" altLang="en-US" sz="2400" b="1" spc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5983644"/>
            <a:ext cx="914400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흥행 요인 </a:t>
            </a:r>
            <a:r>
              <a:rPr lang="en-US" altLang="ko-KR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장병희 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04" y="2185179"/>
            <a:ext cx="2764171" cy="276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2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주제 </a:t>
            </a:r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흥행 요인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52821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145854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546540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939573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관람연령등급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336433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733292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배급사 파워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133978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시기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527011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927697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320730"/>
            <a:ext cx="9144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4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비평가</a:t>
            </a:r>
            <a:r>
              <a:rPr lang="en-US" altLang="ko-KR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수용자 평가</a:t>
            </a:r>
            <a:endParaRPr lang="ko-KR" altLang="en-US" sz="2400" b="1" spc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5983644"/>
            <a:ext cx="914400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흥행 요인 </a:t>
            </a:r>
            <a:r>
              <a:rPr lang="en-US" altLang="ko-KR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장병희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7" y="1834396"/>
            <a:ext cx="611519" cy="6115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6" y="2233335"/>
            <a:ext cx="611519" cy="6115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6" y="3431358"/>
            <a:ext cx="611519" cy="61151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6" y="5014970"/>
            <a:ext cx="611519" cy="6115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04" y="2185179"/>
            <a:ext cx="2764171" cy="276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0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5470" y="2304692"/>
            <a:ext cx="4777063" cy="88870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영화관 입장권 통합 전산망 오픈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국내 영화 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500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편의 관객수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배급사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감독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47708" y="4149847"/>
            <a:ext cx="3378366" cy="1702710"/>
            <a:chOff x="4947708" y="4149847"/>
            <a:chExt cx="3378366" cy="1702710"/>
          </a:xfrm>
        </p:grpSpPr>
        <p:pic>
          <p:nvPicPr>
            <p:cNvPr id="1028" name="Picture 4" descr="네이버 영화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" t="25671" r="-438" b="27275"/>
            <a:stretch/>
          </p:blipFill>
          <p:spPr bwMode="auto">
            <a:xfrm rot="665352">
              <a:off x="6394057" y="4943445"/>
              <a:ext cx="1932017" cy="9091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씨네21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23785">
              <a:off x="4947708" y="4149847"/>
              <a:ext cx="3202491" cy="10514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92964" y="4675590"/>
            <a:ext cx="4777063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씨네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 &amp; </a:t>
            </a:r>
            <a:r>
              <a:rPr lang="ko-KR" altLang="en-US" b="1" spc="-15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네이버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영화</a:t>
            </a:r>
            <a:endParaRPr lang="en-US" altLang="ko-KR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영화들의 네티즌</a:t>
            </a:r>
            <a:r>
              <a:rPr lang="en-US" altLang="ko-KR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평론가 평점</a:t>
            </a:r>
          </a:p>
        </p:txBody>
      </p:sp>
      <p:pic>
        <p:nvPicPr>
          <p:cNvPr id="1030" name="Picture 6" descr="kofic png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1" y="1681830"/>
            <a:ext cx="3406969" cy="2252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34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방법론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en-US" altLang="ko-KR" sz="2600" spc="-150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영화관 입장권 통합 전산망 오픈 </a:t>
            </a:r>
            <a:r>
              <a:rPr lang="en-US" altLang="ko-KR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</a:p>
          <a:p>
            <a:endParaRPr lang="ko-KR" altLang="en-US" sz="2600" spc="-150" dirty="0" smtClean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 smtClean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7606" y="2245816"/>
            <a:ext cx="4777063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KOFIC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사이트에서 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key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발급</a:t>
            </a:r>
            <a:endParaRPr lang="en-US" altLang="ko-KR" sz="2000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미리 다운 받은 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500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 영화의 이름으로</a:t>
            </a:r>
            <a:endParaRPr lang="en-US" altLang="ko-KR" sz="2000" b="1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영화 코드를 찾아 필요한 자료 조회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5" y="1699254"/>
            <a:ext cx="4563766" cy="290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18" y="4269707"/>
            <a:ext cx="6149621" cy="1654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983644"/>
            <a:ext cx="914400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http://www.kobis.or.kr/kobisopenapi/homepg/main/main.do</a:t>
            </a:r>
            <a:endParaRPr lang="ko-KR" altLang="en-US" sz="11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7213</TotalTime>
  <Words>739</Words>
  <Application>Microsoft Office PowerPoint</Application>
  <PresentationFormat>화면 슬라이드 쇼(4:3)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배달의민족 한나는 열한살</vt:lpstr>
      <vt:lpstr>스웨거 TTF</vt:lpstr>
      <vt:lpstr>Arial</vt:lpstr>
      <vt:lpstr>맑은 고딕</vt:lpstr>
      <vt:lpstr>나눔바른고딕</vt:lpstr>
      <vt:lpstr>Calibri</vt:lpstr>
      <vt:lpstr>배달의민족 한나</vt:lpstr>
      <vt:lpstr>Rage Italic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student</cp:lastModifiedBy>
  <cp:revision>329</cp:revision>
  <dcterms:created xsi:type="dcterms:W3CDTF">2016-10-31T18:44:21Z</dcterms:created>
  <dcterms:modified xsi:type="dcterms:W3CDTF">2020-03-11T01:11:32Z</dcterms:modified>
</cp:coreProperties>
</file>