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6" r:id="rId2"/>
    <p:sldId id="258" r:id="rId3"/>
    <p:sldId id="259" r:id="rId4"/>
    <p:sldId id="257" r:id="rId5"/>
    <p:sldId id="275" r:id="rId6"/>
    <p:sldId id="260" r:id="rId7"/>
    <p:sldId id="262" r:id="rId8"/>
    <p:sldId id="272" r:id="rId9"/>
    <p:sldId id="273" r:id="rId10"/>
    <p:sldId id="274" r:id="rId11"/>
    <p:sldId id="263" r:id="rId12"/>
    <p:sldId id="264" r:id="rId13"/>
    <p:sldId id="265" r:id="rId14"/>
    <p:sldId id="270" r:id="rId15"/>
    <p:sldId id="269" r:id="rId16"/>
    <p:sldId id="268" r:id="rId17"/>
    <p:sldId id="277"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645"/>
  </p:normalViewPr>
  <p:slideViewPr>
    <p:cSldViewPr snapToGrid="0">
      <p:cViewPr varScale="1">
        <p:scale>
          <a:sx n="100" d="100"/>
          <a:sy n="100" d="100"/>
        </p:scale>
        <p:origin x="176"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Throughput for different architectures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Sheet1!$G$1:$L$1</c:f>
              <c:strCache>
                <c:ptCount val="6"/>
                <c:pt idx="0">
                  <c:v>2 nodes</c:v>
                </c:pt>
                <c:pt idx="1">
                  <c:v>3 nodes</c:v>
                </c:pt>
                <c:pt idx="2">
                  <c:v>4 nodes</c:v>
                </c:pt>
                <c:pt idx="3">
                  <c:v>5 nodes</c:v>
                </c:pt>
                <c:pt idx="4">
                  <c:v>6 nodes</c:v>
                </c:pt>
                <c:pt idx="5">
                  <c:v>sequential</c:v>
                </c:pt>
              </c:strCache>
            </c:strRef>
          </c:cat>
          <c:val>
            <c:numRef>
              <c:f>Sheet1!$G$2:$L$2</c:f>
              <c:numCache>
                <c:formatCode>General</c:formatCode>
                <c:ptCount val="6"/>
                <c:pt idx="0">
                  <c:v>2.57</c:v>
                </c:pt>
                <c:pt idx="1">
                  <c:v>3.38</c:v>
                </c:pt>
                <c:pt idx="2">
                  <c:v>3.25</c:v>
                </c:pt>
                <c:pt idx="3">
                  <c:v>3.1</c:v>
                </c:pt>
                <c:pt idx="4">
                  <c:v>2.16</c:v>
                </c:pt>
                <c:pt idx="5">
                  <c:v>4.1900000000000004</c:v>
                </c:pt>
              </c:numCache>
            </c:numRef>
          </c:val>
          <c:extLst>
            <c:ext xmlns:c16="http://schemas.microsoft.com/office/drawing/2014/chart" uri="{C3380CC4-5D6E-409C-BE32-E72D297353CC}">
              <c16:uniqueId val="{00000000-C7CC-1540-8560-F2A87B380B13}"/>
            </c:ext>
          </c:extLst>
        </c:ser>
        <c:dLbls>
          <c:showLegendKey val="0"/>
          <c:showVal val="0"/>
          <c:showCatName val="0"/>
          <c:showSerName val="0"/>
          <c:showPercent val="0"/>
          <c:showBubbleSize val="0"/>
        </c:dLbls>
        <c:gapWidth val="219"/>
        <c:overlap val="-27"/>
        <c:axId val="279203904"/>
        <c:axId val="279157120"/>
      </c:barChart>
      <c:catAx>
        <c:axId val="279203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Different architectures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157120"/>
        <c:crosses val="autoZero"/>
        <c:auto val="1"/>
        <c:lblAlgn val="ctr"/>
        <c:lblOffset val="100"/>
        <c:noMultiLvlLbl val="0"/>
      </c:catAx>
      <c:valAx>
        <c:axId val="27915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Throughput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203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Network</a:t>
            </a:r>
            <a:r>
              <a:rPr lang="en-US" baseline="0"/>
              <a:t> payload/total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Sheet1!$A$1:$A$3</c:f>
              <c:strCache>
                <c:ptCount val="3"/>
                <c:pt idx="0">
                  <c:v>3 nodes</c:v>
                </c:pt>
                <c:pt idx="1">
                  <c:v>4 nodes</c:v>
                </c:pt>
                <c:pt idx="2">
                  <c:v>5 nodes</c:v>
                </c:pt>
              </c:strCache>
            </c:strRef>
          </c:cat>
          <c:val>
            <c:numRef>
              <c:f>Sheet1!$B$1:$B$3</c:f>
              <c:numCache>
                <c:formatCode>General</c:formatCode>
                <c:ptCount val="3"/>
                <c:pt idx="0">
                  <c:v>2.27</c:v>
                </c:pt>
                <c:pt idx="1">
                  <c:v>1.76</c:v>
                </c:pt>
                <c:pt idx="2">
                  <c:v>1.41</c:v>
                </c:pt>
              </c:numCache>
            </c:numRef>
          </c:val>
          <c:smooth val="0"/>
          <c:extLst>
            <c:ext xmlns:c16="http://schemas.microsoft.com/office/drawing/2014/chart" uri="{C3380CC4-5D6E-409C-BE32-E72D297353CC}">
              <c16:uniqueId val="{00000000-11E2-458F-8AAA-B834B21F4418}"/>
            </c:ext>
          </c:extLst>
        </c:ser>
        <c:dLbls>
          <c:showLegendKey val="0"/>
          <c:showVal val="0"/>
          <c:showCatName val="0"/>
          <c:showSerName val="0"/>
          <c:showPercent val="0"/>
          <c:showBubbleSize val="0"/>
        </c:dLbls>
        <c:smooth val="0"/>
        <c:axId val="264817295"/>
        <c:axId val="264824495"/>
      </c:lineChart>
      <c:catAx>
        <c:axId val="2648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824495"/>
        <c:crosses val="autoZero"/>
        <c:auto val="1"/>
        <c:lblAlgn val="ctr"/>
        <c:lblOffset val="100"/>
        <c:noMultiLvlLbl val="0"/>
      </c:catAx>
      <c:valAx>
        <c:axId val="26482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8172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DC6190-ED54-4471-A3A0-FA637A835D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148FF0-05BB-4B44-ADAB-0AFAC9F494F5}">
      <dgm:prSet/>
      <dgm:spPr/>
      <dgm:t>
        <a:bodyPr/>
        <a:lstStyle/>
        <a:p>
          <a:pPr>
            <a:lnSpc>
              <a:spcPct val="100000"/>
            </a:lnSpc>
          </a:pPr>
          <a:r>
            <a:rPr lang="en-US"/>
            <a:t>Problem statement</a:t>
          </a:r>
        </a:p>
      </dgm:t>
    </dgm:pt>
    <dgm:pt modelId="{1812C047-2107-402A-9D57-337A9DF3AEA6}" type="parTrans" cxnId="{F0714459-D355-46D9-BF8D-78B9C74348A2}">
      <dgm:prSet/>
      <dgm:spPr/>
      <dgm:t>
        <a:bodyPr/>
        <a:lstStyle/>
        <a:p>
          <a:endParaRPr lang="en-US"/>
        </a:p>
      </dgm:t>
    </dgm:pt>
    <dgm:pt modelId="{1696545D-8EF7-4D9B-98AA-F962041775BF}" type="sibTrans" cxnId="{F0714459-D355-46D9-BF8D-78B9C74348A2}">
      <dgm:prSet/>
      <dgm:spPr/>
      <dgm:t>
        <a:bodyPr/>
        <a:lstStyle/>
        <a:p>
          <a:endParaRPr lang="en-US"/>
        </a:p>
      </dgm:t>
    </dgm:pt>
    <dgm:pt modelId="{46E13A7F-275F-40FA-A232-1E62976E4143}">
      <dgm:prSet/>
      <dgm:spPr/>
      <dgm:t>
        <a:bodyPr/>
        <a:lstStyle/>
        <a:p>
          <a:pPr>
            <a:lnSpc>
              <a:spcPct val="100000"/>
            </a:lnSpc>
          </a:pPr>
          <a:r>
            <a:rPr lang="en-US"/>
            <a:t>Different systems</a:t>
          </a:r>
        </a:p>
      </dgm:t>
    </dgm:pt>
    <dgm:pt modelId="{C9263AAF-DDD3-42F4-9AB8-CB34CA1E70A3}" type="parTrans" cxnId="{6CA50F1F-F219-4E06-B17B-525943A2326D}">
      <dgm:prSet/>
      <dgm:spPr/>
      <dgm:t>
        <a:bodyPr/>
        <a:lstStyle/>
        <a:p>
          <a:endParaRPr lang="en-US"/>
        </a:p>
      </dgm:t>
    </dgm:pt>
    <dgm:pt modelId="{76A16AAA-5331-4D07-B4ED-1D1DC74C10DE}" type="sibTrans" cxnId="{6CA50F1F-F219-4E06-B17B-525943A2326D}">
      <dgm:prSet/>
      <dgm:spPr/>
      <dgm:t>
        <a:bodyPr/>
        <a:lstStyle/>
        <a:p>
          <a:endParaRPr lang="en-US"/>
        </a:p>
      </dgm:t>
    </dgm:pt>
    <dgm:pt modelId="{A277AD2E-E47D-44BC-A9FB-88DCA406F110}">
      <dgm:prSet/>
      <dgm:spPr/>
      <dgm:t>
        <a:bodyPr/>
        <a:lstStyle/>
        <a:p>
          <a:pPr>
            <a:lnSpc>
              <a:spcPct val="100000"/>
            </a:lnSpc>
          </a:pPr>
          <a:r>
            <a:rPr lang="en-US" dirty="0"/>
            <a:t>Key design choices</a:t>
          </a:r>
        </a:p>
      </dgm:t>
    </dgm:pt>
    <dgm:pt modelId="{46A0B139-B694-441C-8BCF-46E7BF564F60}" type="parTrans" cxnId="{5A79673D-E8A4-42F3-8AF9-E89BFF0DB516}">
      <dgm:prSet/>
      <dgm:spPr/>
      <dgm:t>
        <a:bodyPr/>
        <a:lstStyle/>
        <a:p>
          <a:endParaRPr lang="en-US"/>
        </a:p>
      </dgm:t>
    </dgm:pt>
    <dgm:pt modelId="{A020171C-22DF-49A4-B3D6-7891B55F884E}" type="sibTrans" cxnId="{5A79673D-E8A4-42F3-8AF9-E89BFF0DB516}">
      <dgm:prSet/>
      <dgm:spPr/>
      <dgm:t>
        <a:bodyPr/>
        <a:lstStyle/>
        <a:p>
          <a:endParaRPr lang="en-US"/>
        </a:p>
      </dgm:t>
    </dgm:pt>
    <dgm:pt modelId="{ED78E4AD-92EE-4575-8281-F82867D33DB4}">
      <dgm:prSet/>
      <dgm:spPr/>
      <dgm:t>
        <a:bodyPr/>
        <a:lstStyle/>
        <a:p>
          <a:pPr>
            <a:lnSpc>
              <a:spcPct val="100000"/>
            </a:lnSpc>
          </a:pPr>
          <a:r>
            <a:rPr lang="en-US"/>
            <a:t>Code showcase</a:t>
          </a:r>
        </a:p>
      </dgm:t>
    </dgm:pt>
    <dgm:pt modelId="{B9FE8431-182D-4676-9546-4B58FF759CE4}" type="parTrans" cxnId="{2049DBC6-85D9-4191-B208-AA0A46DF9D6B}">
      <dgm:prSet/>
      <dgm:spPr/>
      <dgm:t>
        <a:bodyPr/>
        <a:lstStyle/>
        <a:p>
          <a:endParaRPr lang="en-US"/>
        </a:p>
      </dgm:t>
    </dgm:pt>
    <dgm:pt modelId="{38A1360D-AFED-4F45-B567-CC90B877586A}" type="sibTrans" cxnId="{2049DBC6-85D9-4191-B208-AA0A46DF9D6B}">
      <dgm:prSet/>
      <dgm:spPr/>
      <dgm:t>
        <a:bodyPr/>
        <a:lstStyle/>
        <a:p>
          <a:endParaRPr lang="en-US"/>
        </a:p>
      </dgm:t>
    </dgm:pt>
    <dgm:pt modelId="{AFFCA06D-1A90-4BB9-93D9-CC62186EDFFA}">
      <dgm:prSet/>
      <dgm:spPr/>
      <dgm:t>
        <a:bodyPr/>
        <a:lstStyle/>
        <a:p>
          <a:pPr>
            <a:lnSpc>
              <a:spcPct val="100000"/>
            </a:lnSpc>
          </a:pPr>
          <a:r>
            <a:rPr lang="en-US"/>
            <a:t>Demo</a:t>
          </a:r>
        </a:p>
      </dgm:t>
    </dgm:pt>
    <dgm:pt modelId="{BA47BE1F-8E2B-40BD-B431-7D06581ACF7C}" type="parTrans" cxnId="{B9A09BAD-D7C4-4211-88A5-D344D3322187}">
      <dgm:prSet/>
      <dgm:spPr/>
      <dgm:t>
        <a:bodyPr/>
        <a:lstStyle/>
        <a:p>
          <a:endParaRPr lang="en-US"/>
        </a:p>
      </dgm:t>
    </dgm:pt>
    <dgm:pt modelId="{281263A7-D59E-492C-9C7C-60C4F4CE59C5}" type="sibTrans" cxnId="{B9A09BAD-D7C4-4211-88A5-D344D3322187}">
      <dgm:prSet/>
      <dgm:spPr/>
      <dgm:t>
        <a:bodyPr/>
        <a:lstStyle/>
        <a:p>
          <a:endParaRPr lang="en-US"/>
        </a:p>
      </dgm:t>
    </dgm:pt>
    <dgm:pt modelId="{01D6A6BE-B9E3-413D-AEB3-C3BE662ED2E2}">
      <dgm:prSet/>
      <dgm:spPr/>
      <dgm:t>
        <a:bodyPr/>
        <a:lstStyle/>
        <a:p>
          <a:pPr>
            <a:lnSpc>
              <a:spcPct val="100000"/>
            </a:lnSpc>
          </a:pPr>
          <a:r>
            <a:rPr lang="en-US"/>
            <a:t>Results </a:t>
          </a:r>
        </a:p>
      </dgm:t>
    </dgm:pt>
    <dgm:pt modelId="{4880F5CB-115C-4323-AE98-BC8E6D21528C}" type="parTrans" cxnId="{616749D9-155D-4463-9473-999C28C0A95B}">
      <dgm:prSet/>
      <dgm:spPr/>
      <dgm:t>
        <a:bodyPr/>
        <a:lstStyle/>
        <a:p>
          <a:endParaRPr lang="en-US"/>
        </a:p>
      </dgm:t>
    </dgm:pt>
    <dgm:pt modelId="{FE356959-F46B-4145-911F-36A91CBE1711}" type="sibTrans" cxnId="{616749D9-155D-4463-9473-999C28C0A95B}">
      <dgm:prSet/>
      <dgm:spPr/>
      <dgm:t>
        <a:bodyPr/>
        <a:lstStyle/>
        <a:p>
          <a:endParaRPr lang="en-US"/>
        </a:p>
      </dgm:t>
    </dgm:pt>
    <dgm:pt modelId="{A5011FC7-86B1-4FE9-BE00-17D624E0C068}">
      <dgm:prSet/>
      <dgm:spPr/>
      <dgm:t>
        <a:bodyPr/>
        <a:lstStyle/>
        <a:p>
          <a:pPr>
            <a:lnSpc>
              <a:spcPct val="100000"/>
            </a:lnSpc>
          </a:pPr>
          <a:r>
            <a:rPr lang="en-US"/>
            <a:t>Conclusion</a:t>
          </a:r>
        </a:p>
      </dgm:t>
    </dgm:pt>
    <dgm:pt modelId="{70C3A027-9854-4D17-ADE1-6219C0250F79}" type="parTrans" cxnId="{E2D292B5-DA0B-457A-AB92-CFBB7E63C6D5}">
      <dgm:prSet/>
      <dgm:spPr/>
      <dgm:t>
        <a:bodyPr/>
        <a:lstStyle/>
        <a:p>
          <a:endParaRPr lang="en-US"/>
        </a:p>
      </dgm:t>
    </dgm:pt>
    <dgm:pt modelId="{1AC0FA18-6ECF-4DD7-A992-7F5BB3E09736}" type="sibTrans" cxnId="{E2D292B5-DA0B-457A-AB92-CFBB7E63C6D5}">
      <dgm:prSet/>
      <dgm:spPr/>
      <dgm:t>
        <a:bodyPr/>
        <a:lstStyle/>
        <a:p>
          <a:endParaRPr lang="en-US"/>
        </a:p>
      </dgm:t>
    </dgm:pt>
    <dgm:pt modelId="{B3FEED8C-665B-442D-BC43-3051773E6551}" type="pres">
      <dgm:prSet presAssocID="{F5DC6190-ED54-4471-A3A0-FA637A835DA2}" presName="root" presStyleCnt="0">
        <dgm:presLayoutVars>
          <dgm:dir/>
          <dgm:resizeHandles val="exact"/>
        </dgm:presLayoutVars>
      </dgm:prSet>
      <dgm:spPr/>
    </dgm:pt>
    <dgm:pt modelId="{F8EA1210-1310-4AD6-87AF-39EDA6453DEE}" type="pres">
      <dgm:prSet presAssocID="{E8148FF0-05BB-4B44-ADAB-0AFAC9F494F5}" presName="compNode" presStyleCnt="0"/>
      <dgm:spPr/>
    </dgm:pt>
    <dgm:pt modelId="{E229A30C-3084-4858-9829-062822F11128}" type="pres">
      <dgm:prSet presAssocID="{E8148FF0-05BB-4B44-ADAB-0AFAC9F494F5}" presName="bgRect" presStyleLbl="bgShp" presStyleIdx="0" presStyleCnt="7"/>
      <dgm:spPr/>
    </dgm:pt>
    <dgm:pt modelId="{37EE1A00-9747-4317-9BA0-9ADAC16E94D1}" type="pres">
      <dgm:prSet presAssocID="{E8148FF0-05BB-4B44-ADAB-0AFAC9F494F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E0B7FB-8B02-48C6-B1B8-7EF9B67DF4B2}" type="pres">
      <dgm:prSet presAssocID="{E8148FF0-05BB-4B44-ADAB-0AFAC9F494F5}" presName="spaceRect" presStyleCnt="0"/>
      <dgm:spPr/>
    </dgm:pt>
    <dgm:pt modelId="{237DD27D-D5A1-4E6E-B4FD-CEC3E35DC9F3}" type="pres">
      <dgm:prSet presAssocID="{E8148FF0-05BB-4B44-ADAB-0AFAC9F494F5}" presName="parTx" presStyleLbl="revTx" presStyleIdx="0" presStyleCnt="7">
        <dgm:presLayoutVars>
          <dgm:chMax val="0"/>
          <dgm:chPref val="0"/>
        </dgm:presLayoutVars>
      </dgm:prSet>
      <dgm:spPr/>
    </dgm:pt>
    <dgm:pt modelId="{88900F6A-7A43-4AF4-9E8A-10AD5D553CB5}" type="pres">
      <dgm:prSet presAssocID="{1696545D-8EF7-4D9B-98AA-F962041775BF}" presName="sibTrans" presStyleCnt="0"/>
      <dgm:spPr/>
    </dgm:pt>
    <dgm:pt modelId="{B92BA2C1-9DF9-4721-9D5E-63A639F1F967}" type="pres">
      <dgm:prSet presAssocID="{46E13A7F-275F-40FA-A232-1E62976E4143}" presName="compNode" presStyleCnt="0"/>
      <dgm:spPr/>
    </dgm:pt>
    <dgm:pt modelId="{68E5B6BF-87BF-4BA8-946C-A1604A6976D6}" type="pres">
      <dgm:prSet presAssocID="{46E13A7F-275F-40FA-A232-1E62976E4143}" presName="bgRect" presStyleLbl="bgShp" presStyleIdx="1" presStyleCnt="7"/>
      <dgm:spPr/>
    </dgm:pt>
    <dgm:pt modelId="{5C7CD0D0-BC25-4E2F-B8AF-39A58FB4223C}" type="pres">
      <dgm:prSet presAssocID="{46E13A7F-275F-40FA-A232-1E62976E414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CB6AAF91-C4D8-4963-A17B-0AF77C870571}" type="pres">
      <dgm:prSet presAssocID="{46E13A7F-275F-40FA-A232-1E62976E4143}" presName="spaceRect" presStyleCnt="0"/>
      <dgm:spPr/>
    </dgm:pt>
    <dgm:pt modelId="{DFA67623-99FE-49F9-84AB-901AFB2140AD}" type="pres">
      <dgm:prSet presAssocID="{46E13A7F-275F-40FA-A232-1E62976E4143}" presName="parTx" presStyleLbl="revTx" presStyleIdx="1" presStyleCnt="7">
        <dgm:presLayoutVars>
          <dgm:chMax val="0"/>
          <dgm:chPref val="0"/>
        </dgm:presLayoutVars>
      </dgm:prSet>
      <dgm:spPr/>
    </dgm:pt>
    <dgm:pt modelId="{205AAD64-E556-463F-A860-FEE574F7F4C9}" type="pres">
      <dgm:prSet presAssocID="{76A16AAA-5331-4D07-B4ED-1D1DC74C10DE}" presName="sibTrans" presStyleCnt="0"/>
      <dgm:spPr/>
    </dgm:pt>
    <dgm:pt modelId="{C4A740DD-8E2B-470C-8C73-C7C2D6913E35}" type="pres">
      <dgm:prSet presAssocID="{A277AD2E-E47D-44BC-A9FB-88DCA406F110}" presName="compNode" presStyleCnt="0"/>
      <dgm:spPr/>
    </dgm:pt>
    <dgm:pt modelId="{33D50B34-02BE-4084-9BB4-DE5EBA8E878A}" type="pres">
      <dgm:prSet presAssocID="{A277AD2E-E47D-44BC-A9FB-88DCA406F110}" presName="bgRect" presStyleLbl="bgShp" presStyleIdx="2" presStyleCnt="7"/>
      <dgm:spPr/>
    </dgm:pt>
    <dgm:pt modelId="{2578CEC6-D6CA-4C3C-94E2-E4D9527A16B5}" type="pres">
      <dgm:prSet presAssocID="{A277AD2E-E47D-44BC-A9FB-88DCA406F11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59797543-6BAC-4209-9DB4-7DFE746FA8C3}" type="pres">
      <dgm:prSet presAssocID="{A277AD2E-E47D-44BC-A9FB-88DCA406F110}" presName="spaceRect" presStyleCnt="0"/>
      <dgm:spPr/>
    </dgm:pt>
    <dgm:pt modelId="{4F25881C-975C-487D-8AD1-94352326B5BD}" type="pres">
      <dgm:prSet presAssocID="{A277AD2E-E47D-44BC-A9FB-88DCA406F110}" presName="parTx" presStyleLbl="revTx" presStyleIdx="2" presStyleCnt="7">
        <dgm:presLayoutVars>
          <dgm:chMax val="0"/>
          <dgm:chPref val="0"/>
        </dgm:presLayoutVars>
      </dgm:prSet>
      <dgm:spPr/>
    </dgm:pt>
    <dgm:pt modelId="{2DDD27A8-1299-4BEF-A5F2-DF727AB1C981}" type="pres">
      <dgm:prSet presAssocID="{A020171C-22DF-49A4-B3D6-7891B55F884E}" presName="sibTrans" presStyleCnt="0"/>
      <dgm:spPr/>
    </dgm:pt>
    <dgm:pt modelId="{D2F31456-EE14-4A93-88B3-462F3E7C20CB}" type="pres">
      <dgm:prSet presAssocID="{ED78E4AD-92EE-4575-8281-F82867D33DB4}" presName="compNode" presStyleCnt="0"/>
      <dgm:spPr/>
    </dgm:pt>
    <dgm:pt modelId="{80434B04-75F7-4A70-929B-1D9EF941D38B}" type="pres">
      <dgm:prSet presAssocID="{ED78E4AD-92EE-4575-8281-F82867D33DB4}" presName="bgRect" presStyleLbl="bgShp" presStyleIdx="3" presStyleCnt="7"/>
      <dgm:spPr/>
    </dgm:pt>
    <dgm:pt modelId="{FA70D7AF-7BE7-40AB-86F5-ACA03181BBA7}" type="pres">
      <dgm:prSet presAssocID="{ED78E4AD-92EE-4575-8281-F82867D33DB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E19F5BF5-3BEC-46C6-905E-209392EBDF76}" type="pres">
      <dgm:prSet presAssocID="{ED78E4AD-92EE-4575-8281-F82867D33DB4}" presName="spaceRect" presStyleCnt="0"/>
      <dgm:spPr/>
    </dgm:pt>
    <dgm:pt modelId="{24861612-F026-4CE9-85CE-B3D9C6396E48}" type="pres">
      <dgm:prSet presAssocID="{ED78E4AD-92EE-4575-8281-F82867D33DB4}" presName="parTx" presStyleLbl="revTx" presStyleIdx="3" presStyleCnt="7">
        <dgm:presLayoutVars>
          <dgm:chMax val="0"/>
          <dgm:chPref val="0"/>
        </dgm:presLayoutVars>
      </dgm:prSet>
      <dgm:spPr/>
    </dgm:pt>
    <dgm:pt modelId="{D025C740-B332-4B69-B64E-A7CBA12700AF}" type="pres">
      <dgm:prSet presAssocID="{38A1360D-AFED-4F45-B567-CC90B877586A}" presName="sibTrans" presStyleCnt="0"/>
      <dgm:spPr/>
    </dgm:pt>
    <dgm:pt modelId="{30283F2B-260A-4371-9EC3-34BCE46E4CA6}" type="pres">
      <dgm:prSet presAssocID="{AFFCA06D-1A90-4BB9-93D9-CC62186EDFFA}" presName="compNode" presStyleCnt="0"/>
      <dgm:spPr/>
    </dgm:pt>
    <dgm:pt modelId="{5A5DEEB0-A8DB-46A5-84D9-640602DE223C}" type="pres">
      <dgm:prSet presAssocID="{AFFCA06D-1A90-4BB9-93D9-CC62186EDFFA}" presName="bgRect" presStyleLbl="bgShp" presStyleIdx="4" presStyleCnt="7"/>
      <dgm:spPr/>
    </dgm:pt>
    <dgm:pt modelId="{E3C68C1A-4B8F-49E9-9821-1B6FA678169A}" type="pres">
      <dgm:prSet presAssocID="{AFFCA06D-1A90-4BB9-93D9-CC62186EDFF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lay"/>
        </a:ext>
      </dgm:extLst>
    </dgm:pt>
    <dgm:pt modelId="{ECBE125A-E91D-4456-8D44-571C06001FE5}" type="pres">
      <dgm:prSet presAssocID="{AFFCA06D-1A90-4BB9-93D9-CC62186EDFFA}" presName="spaceRect" presStyleCnt="0"/>
      <dgm:spPr/>
    </dgm:pt>
    <dgm:pt modelId="{935454B2-0E31-456E-AE64-F3471B365B83}" type="pres">
      <dgm:prSet presAssocID="{AFFCA06D-1A90-4BB9-93D9-CC62186EDFFA}" presName="parTx" presStyleLbl="revTx" presStyleIdx="4" presStyleCnt="7">
        <dgm:presLayoutVars>
          <dgm:chMax val="0"/>
          <dgm:chPref val="0"/>
        </dgm:presLayoutVars>
      </dgm:prSet>
      <dgm:spPr/>
    </dgm:pt>
    <dgm:pt modelId="{A7CC80D9-8975-4AD6-AAE9-A2181AF19547}" type="pres">
      <dgm:prSet presAssocID="{281263A7-D59E-492C-9C7C-60C4F4CE59C5}" presName="sibTrans" presStyleCnt="0"/>
      <dgm:spPr/>
    </dgm:pt>
    <dgm:pt modelId="{28A0F832-E155-44A8-A5D6-56BE30C1E287}" type="pres">
      <dgm:prSet presAssocID="{01D6A6BE-B9E3-413D-AEB3-C3BE662ED2E2}" presName="compNode" presStyleCnt="0"/>
      <dgm:spPr/>
    </dgm:pt>
    <dgm:pt modelId="{1EC58E64-DC50-4388-8FAC-AAAC3911EC36}" type="pres">
      <dgm:prSet presAssocID="{01D6A6BE-B9E3-413D-AEB3-C3BE662ED2E2}" presName="bgRect" presStyleLbl="bgShp" presStyleIdx="5" presStyleCnt="7"/>
      <dgm:spPr/>
    </dgm:pt>
    <dgm:pt modelId="{DACDB246-C8C5-4EDE-8F2E-EAFF4E040BCD}" type="pres">
      <dgm:prSet presAssocID="{01D6A6BE-B9E3-413D-AEB3-C3BE662ED2E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chart"/>
        </a:ext>
      </dgm:extLst>
    </dgm:pt>
    <dgm:pt modelId="{43230C8E-9930-4CBF-90E2-7F2887890DA5}" type="pres">
      <dgm:prSet presAssocID="{01D6A6BE-B9E3-413D-AEB3-C3BE662ED2E2}" presName="spaceRect" presStyleCnt="0"/>
      <dgm:spPr/>
    </dgm:pt>
    <dgm:pt modelId="{B4C3222B-CDA7-4CB8-8D47-3632448126ED}" type="pres">
      <dgm:prSet presAssocID="{01D6A6BE-B9E3-413D-AEB3-C3BE662ED2E2}" presName="parTx" presStyleLbl="revTx" presStyleIdx="5" presStyleCnt="7">
        <dgm:presLayoutVars>
          <dgm:chMax val="0"/>
          <dgm:chPref val="0"/>
        </dgm:presLayoutVars>
      </dgm:prSet>
      <dgm:spPr/>
    </dgm:pt>
    <dgm:pt modelId="{FD61EF14-7E21-4A14-9B6D-777FEDDC4565}" type="pres">
      <dgm:prSet presAssocID="{FE356959-F46B-4145-911F-36A91CBE1711}" presName="sibTrans" presStyleCnt="0"/>
      <dgm:spPr/>
    </dgm:pt>
    <dgm:pt modelId="{ABDF66D5-1E26-484E-905C-241F3215FC64}" type="pres">
      <dgm:prSet presAssocID="{A5011FC7-86B1-4FE9-BE00-17D624E0C068}" presName="compNode" presStyleCnt="0"/>
      <dgm:spPr/>
    </dgm:pt>
    <dgm:pt modelId="{3CCA64DC-C5D5-4B5B-B868-59E8E7B464EB}" type="pres">
      <dgm:prSet presAssocID="{A5011FC7-86B1-4FE9-BE00-17D624E0C068}" presName="bgRect" presStyleLbl="bgShp" presStyleIdx="6" presStyleCnt="7"/>
      <dgm:spPr/>
    </dgm:pt>
    <dgm:pt modelId="{A8168E6B-0BFE-4428-BFD5-B8220648E4DA}" type="pres">
      <dgm:prSet presAssocID="{A5011FC7-86B1-4FE9-BE00-17D624E0C06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avel"/>
        </a:ext>
      </dgm:extLst>
    </dgm:pt>
    <dgm:pt modelId="{BB927EC1-C7E8-4820-A3BB-525A1A128E09}" type="pres">
      <dgm:prSet presAssocID="{A5011FC7-86B1-4FE9-BE00-17D624E0C068}" presName="spaceRect" presStyleCnt="0"/>
      <dgm:spPr/>
    </dgm:pt>
    <dgm:pt modelId="{162D34A9-D41D-4C4B-9146-A12F923FDE54}" type="pres">
      <dgm:prSet presAssocID="{A5011FC7-86B1-4FE9-BE00-17D624E0C068}" presName="parTx" presStyleLbl="revTx" presStyleIdx="6" presStyleCnt="7">
        <dgm:presLayoutVars>
          <dgm:chMax val="0"/>
          <dgm:chPref val="0"/>
        </dgm:presLayoutVars>
      </dgm:prSet>
      <dgm:spPr/>
    </dgm:pt>
  </dgm:ptLst>
  <dgm:cxnLst>
    <dgm:cxn modelId="{6CA50F1F-F219-4E06-B17B-525943A2326D}" srcId="{F5DC6190-ED54-4471-A3A0-FA637A835DA2}" destId="{46E13A7F-275F-40FA-A232-1E62976E4143}" srcOrd="1" destOrd="0" parTransId="{C9263AAF-DDD3-42F4-9AB8-CB34CA1E70A3}" sibTransId="{76A16AAA-5331-4D07-B4ED-1D1DC74C10DE}"/>
    <dgm:cxn modelId="{5A79673D-E8A4-42F3-8AF9-E89BFF0DB516}" srcId="{F5DC6190-ED54-4471-A3A0-FA637A835DA2}" destId="{A277AD2E-E47D-44BC-A9FB-88DCA406F110}" srcOrd="2" destOrd="0" parTransId="{46A0B139-B694-441C-8BCF-46E7BF564F60}" sibTransId="{A020171C-22DF-49A4-B3D6-7891B55F884E}"/>
    <dgm:cxn modelId="{92D34F47-212B-436F-B77B-DCA420D6BAF0}" type="presOf" srcId="{E8148FF0-05BB-4B44-ADAB-0AFAC9F494F5}" destId="{237DD27D-D5A1-4E6E-B4FD-CEC3E35DC9F3}" srcOrd="0" destOrd="0" presId="urn:microsoft.com/office/officeart/2018/2/layout/IconVerticalSolidList"/>
    <dgm:cxn modelId="{F0714459-D355-46D9-BF8D-78B9C74348A2}" srcId="{F5DC6190-ED54-4471-A3A0-FA637A835DA2}" destId="{E8148FF0-05BB-4B44-ADAB-0AFAC9F494F5}" srcOrd="0" destOrd="0" parTransId="{1812C047-2107-402A-9D57-337A9DF3AEA6}" sibTransId="{1696545D-8EF7-4D9B-98AA-F962041775BF}"/>
    <dgm:cxn modelId="{C5E8C065-504D-4734-8183-1A524DDC53F5}" type="presOf" srcId="{A277AD2E-E47D-44BC-A9FB-88DCA406F110}" destId="{4F25881C-975C-487D-8AD1-94352326B5BD}" srcOrd="0" destOrd="0" presId="urn:microsoft.com/office/officeart/2018/2/layout/IconVerticalSolidList"/>
    <dgm:cxn modelId="{73CD7586-6B94-4C7E-8F20-1932F38CFA02}" type="presOf" srcId="{AFFCA06D-1A90-4BB9-93D9-CC62186EDFFA}" destId="{935454B2-0E31-456E-AE64-F3471B365B83}" srcOrd="0" destOrd="0" presId="urn:microsoft.com/office/officeart/2018/2/layout/IconVerticalSolidList"/>
    <dgm:cxn modelId="{B7E0F38D-2540-4F1E-BF94-ACB0D1B8CC43}" type="presOf" srcId="{ED78E4AD-92EE-4575-8281-F82867D33DB4}" destId="{24861612-F026-4CE9-85CE-B3D9C6396E48}" srcOrd="0" destOrd="0" presId="urn:microsoft.com/office/officeart/2018/2/layout/IconVerticalSolidList"/>
    <dgm:cxn modelId="{B9A09BAD-D7C4-4211-88A5-D344D3322187}" srcId="{F5DC6190-ED54-4471-A3A0-FA637A835DA2}" destId="{AFFCA06D-1A90-4BB9-93D9-CC62186EDFFA}" srcOrd="4" destOrd="0" parTransId="{BA47BE1F-8E2B-40BD-B431-7D06581ACF7C}" sibTransId="{281263A7-D59E-492C-9C7C-60C4F4CE59C5}"/>
    <dgm:cxn modelId="{E124A1B4-7385-4941-9FE1-DDD34B4DC533}" type="presOf" srcId="{46E13A7F-275F-40FA-A232-1E62976E4143}" destId="{DFA67623-99FE-49F9-84AB-901AFB2140AD}" srcOrd="0" destOrd="0" presId="urn:microsoft.com/office/officeart/2018/2/layout/IconVerticalSolidList"/>
    <dgm:cxn modelId="{E2D292B5-DA0B-457A-AB92-CFBB7E63C6D5}" srcId="{F5DC6190-ED54-4471-A3A0-FA637A835DA2}" destId="{A5011FC7-86B1-4FE9-BE00-17D624E0C068}" srcOrd="6" destOrd="0" parTransId="{70C3A027-9854-4D17-ADE1-6219C0250F79}" sibTransId="{1AC0FA18-6ECF-4DD7-A992-7F5BB3E09736}"/>
    <dgm:cxn modelId="{2049DBC6-85D9-4191-B208-AA0A46DF9D6B}" srcId="{F5DC6190-ED54-4471-A3A0-FA637A835DA2}" destId="{ED78E4AD-92EE-4575-8281-F82867D33DB4}" srcOrd="3" destOrd="0" parTransId="{B9FE8431-182D-4676-9546-4B58FF759CE4}" sibTransId="{38A1360D-AFED-4F45-B567-CC90B877586A}"/>
    <dgm:cxn modelId="{F0F13CCB-DA1C-49DB-A22B-76267E2BD5C7}" type="presOf" srcId="{01D6A6BE-B9E3-413D-AEB3-C3BE662ED2E2}" destId="{B4C3222B-CDA7-4CB8-8D47-3632448126ED}" srcOrd="0" destOrd="0" presId="urn:microsoft.com/office/officeart/2018/2/layout/IconVerticalSolidList"/>
    <dgm:cxn modelId="{616749D9-155D-4463-9473-999C28C0A95B}" srcId="{F5DC6190-ED54-4471-A3A0-FA637A835DA2}" destId="{01D6A6BE-B9E3-413D-AEB3-C3BE662ED2E2}" srcOrd="5" destOrd="0" parTransId="{4880F5CB-115C-4323-AE98-BC8E6D21528C}" sibTransId="{FE356959-F46B-4145-911F-36A91CBE1711}"/>
    <dgm:cxn modelId="{2B3CB9E4-0A14-4B67-B7E2-115861650358}" type="presOf" srcId="{A5011FC7-86B1-4FE9-BE00-17D624E0C068}" destId="{162D34A9-D41D-4C4B-9146-A12F923FDE54}" srcOrd="0" destOrd="0" presId="urn:microsoft.com/office/officeart/2018/2/layout/IconVerticalSolidList"/>
    <dgm:cxn modelId="{847CFEFD-DC8A-4236-A8DE-797B3017FDD3}" type="presOf" srcId="{F5DC6190-ED54-4471-A3A0-FA637A835DA2}" destId="{B3FEED8C-665B-442D-BC43-3051773E6551}" srcOrd="0" destOrd="0" presId="urn:microsoft.com/office/officeart/2018/2/layout/IconVerticalSolidList"/>
    <dgm:cxn modelId="{EA9DAE3C-40B4-4516-93A7-05D539C61441}" type="presParOf" srcId="{B3FEED8C-665B-442D-BC43-3051773E6551}" destId="{F8EA1210-1310-4AD6-87AF-39EDA6453DEE}" srcOrd="0" destOrd="0" presId="urn:microsoft.com/office/officeart/2018/2/layout/IconVerticalSolidList"/>
    <dgm:cxn modelId="{C0244642-F954-4E9C-BD05-27B4B6BE25A3}" type="presParOf" srcId="{F8EA1210-1310-4AD6-87AF-39EDA6453DEE}" destId="{E229A30C-3084-4858-9829-062822F11128}" srcOrd="0" destOrd="0" presId="urn:microsoft.com/office/officeart/2018/2/layout/IconVerticalSolidList"/>
    <dgm:cxn modelId="{77FD17C5-D828-427F-846E-34811E673CB8}" type="presParOf" srcId="{F8EA1210-1310-4AD6-87AF-39EDA6453DEE}" destId="{37EE1A00-9747-4317-9BA0-9ADAC16E94D1}" srcOrd="1" destOrd="0" presId="urn:microsoft.com/office/officeart/2018/2/layout/IconVerticalSolidList"/>
    <dgm:cxn modelId="{BB5AB936-5A15-4DB0-AF52-3A1DFA240FA0}" type="presParOf" srcId="{F8EA1210-1310-4AD6-87AF-39EDA6453DEE}" destId="{6DE0B7FB-8B02-48C6-B1B8-7EF9B67DF4B2}" srcOrd="2" destOrd="0" presId="urn:microsoft.com/office/officeart/2018/2/layout/IconVerticalSolidList"/>
    <dgm:cxn modelId="{A9437526-F68B-40F6-BD25-6309EB64174F}" type="presParOf" srcId="{F8EA1210-1310-4AD6-87AF-39EDA6453DEE}" destId="{237DD27D-D5A1-4E6E-B4FD-CEC3E35DC9F3}" srcOrd="3" destOrd="0" presId="urn:microsoft.com/office/officeart/2018/2/layout/IconVerticalSolidList"/>
    <dgm:cxn modelId="{2DD97AA8-3D7C-4AD7-85A9-720C7B552C28}" type="presParOf" srcId="{B3FEED8C-665B-442D-BC43-3051773E6551}" destId="{88900F6A-7A43-4AF4-9E8A-10AD5D553CB5}" srcOrd="1" destOrd="0" presId="urn:microsoft.com/office/officeart/2018/2/layout/IconVerticalSolidList"/>
    <dgm:cxn modelId="{A9EB234A-D673-4C66-9664-3943655D3F83}" type="presParOf" srcId="{B3FEED8C-665B-442D-BC43-3051773E6551}" destId="{B92BA2C1-9DF9-4721-9D5E-63A639F1F967}" srcOrd="2" destOrd="0" presId="urn:microsoft.com/office/officeart/2018/2/layout/IconVerticalSolidList"/>
    <dgm:cxn modelId="{9C80A2AC-C777-4C2F-8569-2C2D7BF6E9C7}" type="presParOf" srcId="{B92BA2C1-9DF9-4721-9D5E-63A639F1F967}" destId="{68E5B6BF-87BF-4BA8-946C-A1604A6976D6}" srcOrd="0" destOrd="0" presId="urn:microsoft.com/office/officeart/2018/2/layout/IconVerticalSolidList"/>
    <dgm:cxn modelId="{D0C0C308-9A39-4670-B832-5D82A4BE34F6}" type="presParOf" srcId="{B92BA2C1-9DF9-4721-9D5E-63A639F1F967}" destId="{5C7CD0D0-BC25-4E2F-B8AF-39A58FB4223C}" srcOrd="1" destOrd="0" presId="urn:microsoft.com/office/officeart/2018/2/layout/IconVerticalSolidList"/>
    <dgm:cxn modelId="{FC3717EE-D387-4ECA-AE09-4FDDB6A6DD90}" type="presParOf" srcId="{B92BA2C1-9DF9-4721-9D5E-63A639F1F967}" destId="{CB6AAF91-C4D8-4963-A17B-0AF77C870571}" srcOrd="2" destOrd="0" presId="urn:microsoft.com/office/officeart/2018/2/layout/IconVerticalSolidList"/>
    <dgm:cxn modelId="{BB775544-C5ED-4BF0-AE76-BE0C79E105FE}" type="presParOf" srcId="{B92BA2C1-9DF9-4721-9D5E-63A639F1F967}" destId="{DFA67623-99FE-49F9-84AB-901AFB2140AD}" srcOrd="3" destOrd="0" presId="urn:microsoft.com/office/officeart/2018/2/layout/IconVerticalSolidList"/>
    <dgm:cxn modelId="{56C039FF-5AF1-49D7-AEC8-DDDF9B696B54}" type="presParOf" srcId="{B3FEED8C-665B-442D-BC43-3051773E6551}" destId="{205AAD64-E556-463F-A860-FEE574F7F4C9}" srcOrd="3" destOrd="0" presId="urn:microsoft.com/office/officeart/2018/2/layout/IconVerticalSolidList"/>
    <dgm:cxn modelId="{15A551DE-32B8-4982-90D0-CCC1C333DB50}" type="presParOf" srcId="{B3FEED8C-665B-442D-BC43-3051773E6551}" destId="{C4A740DD-8E2B-470C-8C73-C7C2D6913E35}" srcOrd="4" destOrd="0" presId="urn:microsoft.com/office/officeart/2018/2/layout/IconVerticalSolidList"/>
    <dgm:cxn modelId="{C480E4A2-3260-4F10-9A15-7FA5D186C9E6}" type="presParOf" srcId="{C4A740DD-8E2B-470C-8C73-C7C2D6913E35}" destId="{33D50B34-02BE-4084-9BB4-DE5EBA8E878A}" srcOrd="0" destOrd="0" presId="urn:microsoft.com/office/officeart/2018/2/layout/IconVerticalSolidList"/>
    <dgm:cxn modelId="{20FD25B4-D42B-45F7-9697-0C6C4BD2BEB2}" type="presParOf" srcId="{C4A740DD-8E2B-470C-8C73-C7C2D6913E35}" destId="{2578CEC6-D6CA-4C3C-94E2-E4D9527A16B5}" srcOrd="1" destOrd="0" presId="urn:microsoft.com/office/officeart/2018/2/layout/IconVerticalSolidList"/>
    <dgm:cxn modelId="{A6FA4DE5-86DB-442B-9C2D-66B90ADF9122}" type="presParOf" srcId="{C4A740DD-8E2B-470C-8C73-C7C2D6913E35}" destId="{59797543-6BAC-4209-9DB4-7DFE746FA8C3}" srcOrd="2" destOrd="0" presId="urn:microsoft.com/office/officeart/2018/2/layout/IconVerticalSolidList"/>
    <dgm:cxn modelId="{FCE3C22C-D757-46DC-9E47-D3D9A099DCD8}" type="presParOf" srcId="{C4A740DD-8E2B-470C-8C73-C7C2D6913E35}" destId="{4F25881C-975C-487D-8AD1-94352326B5BD}" srcOrd="3" destOrd="0" presId="urn:microsoft.com/office/officeart/2018/2/layout/IconVerticalSolidList"/>
    <dgm:cxn modelId="{7584B160-AE95-4E24-873A-5A17A9EC8BD8}" type="presParOf" srcId="{B3FEED8C-665B-442D-BC43-3051773E6551}" destId="{2DDD27A8-1299-4BEF-A5F2-DF727AB1C981}" srcOrd="5" destOrd="0" presId="urn:microsoft.com/office/officeart/2018/2/layout/IconVerticalSolidList"/>
    <dgm:cxn modelId="{FDD273B5-188C-487C-9825-2E6F78E0CF8A}" type="presParOf" srcId="{B3FEED8C-665B-442D-BC43-3051773E6551}" destId="{D2F31456-EE14-4A93-88B3-462F3E7C20CB}" srcOrd="6" destOrd="0" presId="urn:microsoft.com/office/officeart/2018/2/layout/IconVerticalSolidList"/>
    <dgm:cxn modelId="{54736C3F-8CBA-4927-8CD9-718093A6088D}" type="presParOf" srcId="{D2F31456-EE14-4A93-88B3-462F3E7C20CB}" destId="{80434B04-75F7-4A70-929B-1D9EF941D38B}" srcOrd="0" destOrd="0" presId="urn:microsoft.com/office/officeart/2018/2/layout/IconVerticalSolidList"/>
    <dgm:cxn modelId="{CB71A906-DF06-4BC1-8AFE-9B96AAB190D0}" type="presParOf" srcId="{D2F31456-EE14-4A93-88B3-462F3E7C20CB}" destId="{FA70D7AF-7BE7-40AB-86F5-ACA03181BBA7}" srcOrd="1" destOrd="0" presId="urn:microsoft.com/office/officeart/2018/2/layout/IconVerticalSolidList"/>
    <dgm:cxn modelId="{2FDA9992-D065-411C-BE35-06EDB4193629}" type="presParOf" srcId="{D2F31456-EE14-4A93-88B3-462F3E7C20CB}" destId="{E19F5BF5-3BEC-46C6-905E-209392EBDF76}" srcOrd="2" destOrd="0" presId="urn:microsoft.com/office/officeart/2018/2/layout/IconVerticalSolidList"/>
    <dgm:cxn modelId="{A1261F45-6A71-406C-89C1-E1A023BF4BDC}" type="presParOf" srcId="{D2F31456-EE14-4A93-88B3-462F3E7C20CB}" destId="{24861612-F026-4CE9-85CE-B3D9C6396E48}" srcOrd="3" destOrd="0" presId="urn:microsoft.com/office/officeart/2018/2/layout/IconVerticalSolidList"/>
    <dgm:cxn modelId="{5ECC67AC-AF1B-4B23-A1F9-2E6670B9E15B}" type="presParOf" srcId="{B3FEED8C-665B-442D-BC43-3051773E6551}" destId="{D025C740-B332-4B69-B64E-A7CBA12700AF}" srcOrd="7" destOrd="0" presId="urn:microsoft.com/office/officeart/2018/2/layout/IconVerticalSolidList"/>
    <dgm:cxn modelId="{D3AFA0C1-6F18-496B-AE0B-B314DE3A5ED0}" type="presParOf" srcId="{B3FEED8C-665B-442D-BC43-3051773E6551}" destId="{30283F2B-260A-4371-9EC3-34BCE46E4CA6}" srcOrd="8" destOrd="0" presId="urn:microsoft.com/office/officeart/2018/2/layout/IconVerticalSolidList"/>
    <dgm:cxn modelId="{5843C010-5F2F-4810-91FF-238E10670D19}" type="presParOf" srcId="{30283F2B-260A-4371-9EC3-34BCE46E4CA6}" destId="{5A5DEEB0-A8DB-46A5-84D9-640602DE223C}" srcOrd="0" destOrd="0" presId="urn:microsoft.com/office/officeart/2018/2/layout/IconVerticalSolidList"/>
    <dgm:cxn modelId="{73EAA4C6-F3C5-4487-963D-9068BA82390A}" type="presParOf" srcId="{30283F2B-260A-4371-9EC3-34BCE46E4CA6}" destId="{E3C68C1A-4B8F-49E9-9821-1B6FA678169A}" srcOrd="1" destOrd="0" presId="urn:microsoft.com/office/officeart/2018/2/layout/IconVerticalSolidList"/>
    <dgm:cxn modelId="{80BE2A1B-C9E8-43DD-8605-345530274B9A}" type="presParOf" srcId="{30283F2B-260A-4371-9EC3-34BCE46E4CA6}" destId="{ECBE125A-E91D-4456-8D44-571C06001FE5}" srcOrd="2" destOrd="0" presId="urn:microsoft.com/office/officeart/2018/2/layout/IconVerticalSolidList"/>
    <dgm:cxn modelId="{5ABA6D90-0AD9-4DFA-99C0-820085D912EC}" type="presParOf" srcId="{30283F2B-260A-4371-9EC3-34BCE46E4CA6}" destId="{935454B2-0E31-456E-AE64-F3471B365B83}" srcOrd="3" destOrd="0" presId="urn:microsoft.com/office/officeart/2018/2/layout/IconVerticalSolidList"/>
    <dgm:cxn modelId="{5A75A3C4-E28E-4EF5-92AA-E5EAD6B8027E}" type="presParOf" srcId="{B3FEED8C-665B-442D-BC43-3051773E6551}" destId="{A7CC80D9-8975-4AD6-AAE9-A2181AF19547}" srcOrd="9" destOrd="0" presId="urn:microsoft.com/office/officeart/2018/2/layout/IconVerticalSolidList"/>
    <dgm:cxn modelId="{712B54BE-9C03-49C6-8A7E-ED8A13734DDA}" type="presParOf" srcId="{B3FEED8C-665B-442D-BC43-3051773E6551}" destId="{28A0F832-E155-44A8-A5D6-56BE30C1E287}" srcOrd="10" destOrd="0" presId="urn:microsoft.com/office/officeart/2018/2/layout/IconVerticalSolidList"/>
    <dgm:cxn modelId="{D60DF722-C114-405B-8489-8D7308E4A591}" type="presParOf" srcId="{28A0F832-E155-44A8-A5D6-56BE30C1E287}" destId="{1EC58E64-DC50-4388-8FAC-AAAC3911EC36}" srcOrd="0" destOrd="0" presId="urn:microsoft.com/office/officeart/2018/2/layout/IconVerticalSolidList"/>
    <dgm:cxn modelId="{42531DE4-0AE8-46A0-B107-2BB90C877E52}" type="presParOf" srcId="{28A0F832-E155-44A8-A5D6-56BE30C1E287}" destId="{DACDB246-C8C5-4EDE-8F2E-EAFF4E040BCD}" srcOrd="1" destOrd="0" presId="urn:microsoft.com/office/officeart/2018/2/layout/IconVerticalSolidList"/>
    <dgm:cxn modelId="{063EF091-957F-4A2D-A618-85CD52D85DAC}" type="presParOf" srcId="{28A0F832-E155-44A8-A5D6-56BE30C1E287}" destId="{43230C8E-9930-4CBF-90E2-7F2887890DA5}" srcOrd="2" destOrd="0" presId="urn:microsoft.com/office/officeart/2018/2/layout/IconVerticalSolidList"/>
    <dgm:cxn modelId="{8A0364D5-ABDD-4EF9-A337-257E31908A71}" type="presParOf" srcId="{28A0F832-E155-44A8-A5D6-56BE30C1E287}" destId="{B4C3222B-CDA7-4CB8-8D47-3632448126ED}" srcOrd="3" destOrd="0" presId="urn:microsoft.com/office/officeart/2018/2/layout/IconVerticalSolidList"/>
    <dgm:cxn modelId="{3AA6E9BB-7F96-463A-AD15-F9D0EDA17A8E}" type="presParOf" srcId="{B3FEED8C-665B-442D-BC43-3051773E6551}" destId="{FD61EF14-7E21-4A14-9B6D-777FEDDC4565}" srcOrd="11" destOrd="0" presId="urn:microsoft.com/office/officeart/2018/2/layout/IconVerticalSolidList"/>
    <dgm:cxn modelId="{8DFB13B2-389C-4D41-9711-B759BD8D91EA}" type="presParOf" srcId="{B3FEED8C-665B-442D-BC43-3051773E6551}" destId="{ABDF66D5-1E26-484E-905C-241F3215FC64}" srcOrd="12" destOrd="0" presId="urn:microsoft.com/office/officeart/2018/2/layout/IconVerticalSolidList"/>
    <dgm:cxn modelId="{50F63A97-3994-4B3D-8E50-48946ED2A154}" type="presParOf" srcId="{ABDF66D5-1E26-484E-905C-241F3215FC64}" destId="{3CCA64DC-C5D5-4B5B-B868-59E8E7B464EB}" srcOrd="0" destOrd="0" presId="urn:microsoft.com/office/officeart/2018/2/layout/IconVerticalSolidList"/>
    <dgm:cxn modelId="{552DABAD-925F-489F-86C6-FC19E85DA1BC}" type="presParOf" srcId="{ABDF66D5-1E26-484E-905C-241F3215FC64}" destId="{A8168E6B-0BFE-4428-BFD5-B8220648E4DA}" srcOrd="1" destOrd="0" presId="urn:microsoft.com/office/officeart/2018/2/layout/IconVerticalSolidList"/>
    <dgm:cxn modelId="{58364A04-C528-4535-82EF-2EEE37542BA5}" type="presParOf" srcId="{ABDF66D5-1E26-484E-905C-241F3215FC64}" destId="{BB927EC1-C7E8-4820-A3BB-525A1A128E09}" srcOrd="2" destOrd="0" presId="urn:microsoft.com/office/officeart/2018/2/layout/IconVerticalSolidList"/>
    <dgm:cxn modelId="{10E55235-D524-406E-9AF4-F7ABBEA88C1F}" type="presParOf" srcId="{ABDF66D5-1E26-484E-905C-241F3215FC64}" destId="{162D34A9-D41D-4C4B-9146-A12F923FDE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0878A-A1D8-7643-9D3A-368F017E1407}" type="doc">
      <dgm:prSet loTypeId="urn:microsoft.com/office/officeart/2005/8/layout/process2" loCatId="" qsTypeId="urn:microsoft.com/office/officeart/2005/8/quickstyle/simple1" qsCatId="simple" csTypeId="urn:microsoft.com/office/officeart/2005/8/colors/accent1_2" csCatId="accent1" phldr="1"/>
      <dgm:spPr/>
    </dgm:pt>
    <dgm:pt modelId="{784AA7D8-2177-4847-AC13-FE0E656DB226}">
      <dgm:prSet phldrT="[Text]"/>
      <dgm:spPr/>
      <dgm:t>
        <a:bodyPr/>
        <a:lstStyle/>
        <a:p>
          <a:r>
            <a:rPr lang="en-US" dirty="0"/>
            <a:t>Multiple layers needed as a rational use case for distributed inference</a:t>
          </a:r>
        </a:p>
      </dgm:t>
    </dgm:pt>
    <dgm:pt modelId="{397EF74B-4488-0D45-ABD2-BBD7B26515C9}" type="parTrans" cxnId="{9188056A-A626-D94B-B9FC-F97B03B597E8}">
      <dgm:prSet/>
      <dgm:spPr/>
      <dgm:t>
        <a:bodyPr/>
        <a:lstStyle/>
        <a:p>
          <a:endParaRPr lang="en-US"/>
        </a:p>
      </dgm:t>
    </dgm:pt>
    <dgm:pt modelId="{A9FFAEB8-C700-3B47-A48C-0F507073AB08}" type="sibTrans" cxnId="{9188056A-A626-D94B-B9FC-F97B03B597E8}">
      <dgm:prSet/>
      <dgm:spPr/>
      <dgm:t>
        <a:bodyPr/>
        <a:lstStyle/>
        <a:p>
          <a:endParaRPr lang="en-US"/>
        </a:p>
      </dgm:t>
    </dgm:pt>
    <dgm:pt modelId="{73AB8A23-7C24-4B4F-9951-7645D8B933D5}">
      <dgm:prSet phldrT="[Text]"/>
      <dgm:spPr/>
      <dgm:t>
        <a:bodyPr/>
        <a:lstStyle/>
        <a:p>
          <a:r>
            <a:rPr lang="en-US" dirty="0"/>
            <a:t>Long trajectories needed to fit the model</a:t>
          </a:r>
        </a:p>
      </dgm:t>
    </dgm:pt>
    <dgm:pt modelId="{E82B8DEA-BAD3-684D-9285-36A6EDE28134}" type="parTrans" cxnId="{BF58E71E-183E-1D49-A0D5-E79B96751197}">
      <dgm:prSet/>
      <dgm:spPr/>
      <dgm:t>
        <a:bodyPr/>
        <a:lstStyle/>
        <a:p>
          <a:endParaRPr lang="en-US"/>
        </a:p>
      </dgm:t>
    </dgm:pt>
    <dgm:pt modelId="{63776646-0CB9-3B44-B344-38F560A3DCB9}" type="sibTrans" cxnId="{BF58E71E-183E-1D49-A0D5-E79B96751197}">
      <dgm:prSet/>
      <dgm:spPr/>
      <dgm:t>
        <a:bodyPr/>
        <a:lstStyle/>
        <a:p>
          <a:endParaRPr lang="en-US"/>
        </a:p>
      </dgm:t>
    </dgm:pt>
    <dgm:pt modelId="{E27DCDFC-6046-9D43-93F0-1AC4AE2CEE25}">
      <dgm:prSet phldrT="[Text]"/>
      <dgm:spPr/>
      <dgm:t>
        <a:bodyPr/>
        <a:lstStyle/>
        <a:p>
          <a:r>
            <a:rPr lang="en-US" dirty="0"/>
            <a:t>Smaller grid size and bigger number of cells C that represent the map</a:t>
          </a:r>
        </a:p>
      </dgm:t>
    </dgm:pt>
    <dgm:pt modelId="{9EDED177-3C79-F749-9355-98AF064081FE}" type="parTrans" cxnId="{28AF84E2-694B-2B4C-923A-F79F5E2AD173}">
      <dgm:prSet/>
      <dgm:spPr/>
      <dgm:t>
        <a:bodyPr/>
        <a:lstStyle/>
        <a:p>
          <a:endParaRPr lang="en-US"/>
        </a:p>
      </dgm:t>
    </dgm:pt>
    <dgm:pt modelId="{B0C74131-2ABE-0A4A-9113-1112E192F9D5}" type="sibTrans" cxnId="{28AF84E2-694B-2B4C-923A-F79F5E2AD173}">
      <dgm:prSet/>
      <dgm:spPr/>
      <dgm:t>
        <a:bodyPr/>
        <a:lstStyle/>
        <a:p>
          <a:endParaRPr lang="en-US"/>
        </a:p>
      </dgm:t>
    </dgm:pt>
    <dgm:pt modelId="{B95F17E5-2AF0-3749-9587-B3B875F1DA52}">
      <dgm:prSet/>
      <dgm:spPr/>
      <dgm:t>
        <a:bodyPr/>
        <a:lstStyle/>
        <a:p>
          <a:r>
            <a:rPr lang="en-US" dirty="0"/>
            <a:t>Huge input matrix where each position is represented by one-hot encoded vector of size C</a:t>
          </a:r>
        </a:p>
      </dgm:t>
    </dgm:pt>
    <dgm:pt modelId="{FE7DF532-A4E3-844F-AF61-780F58B802CE}" type="parTrans" cxnId="{02AE470D-9911-3E4B-9CA8-0ECDACED76B9}">
      <dgm:prSet/>
      <dgm:spPr/>
      <dgm:t>
        <a:bodyPr/>
        <a:lstStyle/>
        <a:p>
          <a:endParaRPr lang="en-US"/>
        </a:p>
      </dgm:t>
    </dgm:pt>
    <dgm:pt modelId="{AA8E99A5-7A79-8F41-A736-C4802D6B0395}" type="sibTrans" cxnId="{02AE470D-9911-3E4B-9CA8-0ECDACED76B9}">
      <dgm:prSet/>
      <dgm:spPr/>
      <dgm:t>
        <a:bodyPr/>
        <a:lstStyle/>
        <a:p>
          <a:endParaRPr lang="en-US"/>
        </a:p>
      </dgm:t>
    </dgm:pt>
    <dgm:pt modelId="{90C814F6-953C-C145-97F7-88D4C4E09EB9}" type="pres">
      <dgm:prSet presAssocID="{1080878A-A1D8-7643-9D3A-368F017E1407}" presName="linearFlow" presStyleCnt="0">
        <dgm:presLayoutVars>
          <dgm:resizeHandles val="exact"/>
        </dgm:presLayoutVars>
      </dgm:prSet>
      <dgm:spPr/>
    </dgm:pt>
    <dgm:pt modelId="{54D93BBB-2E0C-DA40-9948-4F6F1F9F5D6C}" type="pres">
      <dgm:prSet presAssocID="{784AA7D8-2177-4847-AC13-FE0E656DB226}" presName="node" presStyleLbl="node1" presStyleIdx="0" presStyleCnt="4" custScaleX="337837">
        <dgm:presLayoutVars>
          <dgm:bulletEnabled val="1"/>
        </dgm:presLayoutVars>
      </dgm:prSet>
      <dgm:spPr/>
    </dgm:pt>
    <dgm:pt modelId="{F722A1B8-FE48-D746-BA47-002E0207210D}" type="pres">
      <dgm:prSet presAssocID="{A9FFAEB8-C700-3B47-A48C-0F507073AB08}" presName="sibTrans" presStyleLbl="sibTrans2D1" presStyleIdx="0" presStyleCnt="3"/>
      <dgm:spPr/>
    </dgm:pt>
    <dgm:pt modelId="{A8C5D2D8-E890-444B-8183-C4BB0F9C2AB9}" type="pres">
      <dgm:prSet presAssocID="{A9FFAEB8-C700-3B47-A48C-0F507073AB08}" presName="connectorText" presStyleLbl="sibTrans2D1" presStyleIdx="0" presStyleCnt="3"/>
      <dgm:spPr/>
    </dgm:pt>
    <dgm:pt modelId="{8E1302F7-FD03-C54C-B041-4E470BF8FA4F}" type="pres">
      <dgm:prSet presAssocID="{73AB8A23-7C24-4B4F-9951-7645D8B933D5}" presName="node" presStyleLbl="node1" presStyleIdx="1" presStyleCnt="4" custScaleX="337837">
        <dgm:presLayoutVars>
          <dgm:bulletEnabled val="1"/>
        </dgm:presLayoutVars>
      </dgm:prSet>
      <dgm:spPr/>
    </dgm:pt>
    <dgm:pt modelId="{9FCA9513-C5F9-1843-856D-273DC5825D96}" type="pres">
      <dgm:prSet presAssocID="{63776646-0CB9-3B44-B344-38F560A3DCB9}" presName="sibTrans" presStyleLbl="sibTrans2D1" presStyleIdx="1" presStyleCnt="3"/>
      <dgm:spPr/>
    </dgm:pt>
    <dgm:pt modelId="{83AD9516-4EAD-5940-B982-0C2508B58DD9}" type="pres">
      <dgm:prSet presAssocID="{63776646-0CB9-3B44-B344-38F560A3DCB9}" presName="connectorText" presStyleLbl="sibTrans2D1" presStyleIdx="1" presStyleCnt="3"/>
      <dgm:spPr/>
    </dgm:pt>
    <dgm:pt modelId="{8816ACA4-6485-4842-A981-94D1E7A00300}" type="pres">
      <dgm:prSet presAssocID="{E27DCDFC-6046-9D43-93F0-1AC4AE2CEE25}" presName="node" presStyleLbl="node1" presStyleIdx="2" presStyleCnt="4" custScaleX="339891">
        <dgm:presLayoutVars>
          <dgm:bulletEnabled val="1"/>
        </dgm:presLayoutVars>
      </dgm:prSet>
      <dgm:spPr/>
    </dgm:pt>
    <dgm:pt modelId="{BCD98FFD-A07D-A849-BAD7-59122B7C6AC4}" type="pres">
      <dgm:prSet presAssocID="{B0C74131-2ABE-0A4A-9113-1112E192F9D5}" presName="sibTrans" presStyleLbl="sibTrans2D1" presStyleIdx="2" presStyleCnt="3"/>
      <dgm:spPr/>
    </dgm:pt>
    <dgm:pt modelId="{D4EB6CD5-9635-6944-8E8E-972D7B350AB1}" type="pres">
      <dgm:prSet presAssocID="{B0C74131-2ABE-0A4A-9113-1112E192F9D5}" presName="connectorText" presStyleLbl="sibTrans2D1" presStyleIdx="2" presStyleCnt="3"/>
      <dgm:spPr/>
    </dgm:pt>
    <dgm:pt modelId="{4DE33E96-1C77-5841-B9EE-054C503758D1}" type="pres">
      <dgm:prSet presAssocID="{B95F17E5-2AF0-3749-9587-B3B875F1DA52}" presName="node" presStyleLbl="node1" presStyleIdx="3" presStyleCnt="4" custScaleX="339891">
        <dgm:presLayoutVars>
          <dgm:bulletEnabled val="1"/>
        </dgm:presLayoutVars>
      </dgm:prSet>
      <dgm:spPr/>
    </dgm:pt>
  </dgm:ptLst>
  <dgm:cxnLst>
    <dgm:cxn modelId="{02AE470D-9911-3E4B-9CA8-0ECDACED76B9}" srcId="{1080878A-A1D8-7643-9D3A-368F017E1407}" destId="{B95F17E5-2AF0-3749-9587-B3B875F1DA52}" srcOrd="3" destOrd="0" parTransId="{FE7DF532-A4E3-844F-AF61-780F58B802CE}" sibTransId="{AA8E99A5-7A79-8F41-A736-C4802D6B0395}"/>
    <dgm:cxn modelId="{8F00A40E-2A8A-5041-9FAA-693840240F45}" type="presOf" srcId="{1080878A-A1D8-7643-9D3A-368F017E1407}" destId="{90C814F6-953C-C145-97F7-88D4C4E09EB9}" srcOrd="0" destOrd="0" presId="urn:microsoft.com/office/officeart/2005/8/layout/process2"/>
    <dgm:cxn modelId="{D0AF4E16-659F-1046-AD3F-A790D7FDFB6D}" type="presOf" srcId="{A9FFAEB8-C700-3B47-A48C-0F507073AB08}" destId="{F722A1B8-FE48-D746-BA47-002E0207210D}" srcOrd="0" destOrd="0" presId="urn:microsoft.com/office/officeart/2005/8/layout/process2"/>
    <dgm:cxn modelId="{7A503019-6730-BA42-8E4A-49E8F5BCC2C7}" type="presOf" srcId="{E27DCDFC-6046-9D43-93F0-1AC4AE2CEE25}" destId="{8816ACA4-6485-4842-A981-94D1E7A00300}" srcOrd="0" destOrd="0" presId="urn:microsoft.com/office/officeart/2005/8/layout/process2"/>
    <dgm:cxn modelId="{BF58E71E-183E-1D49-A0D5-E79B96751197}" srcId="{1080878A-A1D8-7643-9D3A-368F017E1407}" destId="{73AB8A23-7C24-4B4F-9951-7645D8B933D5}" srcOrd="1" destOrd="0" parTransId="{E82B8DEA-BAD3-684D-9285-36A6EDE28134}" sibTransId="{63776646-0CB9-3B44-B344-38F560A3DCB9}"/>
    <dgm:cxn modelId="{D4A6102B-7329-5F41-AEA5-6E81D03FFADB}" type="presOf" srcId="{63776646-0CB9-3B44-B344-38F560A3DCB9}" destId="{9FCA9513-C5F9-1843-856D-273DC5825D96}" srcOrd="0" destOrd="0" presId="urn:microsoft.com/office/officeart/2005/8/layout/process2"/>
    <dgm:cxn modelId="{8D49F32B-6C02-624D-BAA9-A08C86A770F5}" type="presOf" srcId="{B95F17E5-2AF0-3749-9587-B3B875F1DA52}" destId="{4DE33E96-1C77-5841-B9EE-054C503758D1}" srcOrd="0" destOrd="0" presId="urn:microsoft.com/office/officeart/2005/8/layout/process2"/>
    <dgm:cxn modelId="{35D14542-B658-AF48-B9F8-0943E614A719}" type="presOf" srcId="{A9FFAEB8-C700-3B47-A48C-0F507073AB08}" destId="{A8C5D2D8-E890-444B-8183-C4BB0F9C2AB9}" srcOrd="1" destOrd="0" presId="urn:microsoft.com/office/officeart/2005/8/layout/process2"/>
    <dgm:cxn modelId="{29584C51-A43B-F947-85A0-399162EA19A8}" type="presOf" srcId="{63776646-0CB9-3B44-B344-38F560A3DCB9}" destId="{83AD9516-4EAD-5940-B982-0C2508B58DD9}" srcOrd="1" destOrd="0" presId="urn:microsoft.com/office/officeart/2005/8/layout/process2"/>
    <dgm:cxn modelId="{20543552-3356-D849-AD65-9251273C9FEC}" type="presOf" srcId="{73AB8A23-7C24-4B4F-9951-7645D8B933D5}" destId="{8E1302F7-FD03-C54C-B041-4E470BF8FA4F}" srcOrd="0" destOrd="0" presId="urn:microsoft.com/office/officeart/2005/8/layout/process2"/>
    <dgm:cxn modelId="{9188056A-A626-D94B-B9FC-F97B03B597E8}" srcId="{1080878A-A1D8-7643-9D3A-368F017E1407}" destId="{784AA7D8-2177-4847-AC13-FE0E656DB226}" srcOrd="0" destOrd="0" parTransId="{397EF74B-4488-0D45-ABD2-BBD7B26515C9}" sibTransId="{A9FFAEB8-C700-3B47-A48C-0F507073AB08}"/>
    <dgm:cxn modelId="{89468578-2B31-464B-89F9-5F072989DD19}" type="presOf" srcId="{784AA7D8-2177-4847-AC13-FE0E656DB226}" destId="{54D93BBB-2E0C-DA40-9948-4F6F1F9F5D6C}" srcOrd="0" destOrd="0" presId="urn:microsoft.com/office/officeart/2005/8/layout/process2"/>
    <dgm:cxn modelId="{52456A8C-6BE1-D04E-9C1C-5DD151723DCA}" type="presOf" srcId="{B0C74131-2ABE-0A4A-9113-1112E192F9D5}" destId="{D4EB6CD5-9635-6944-8E8E-972D7B350AB1}" srcOrd="1" destOrd="0" presId="urn:microsoft.com/office/officeart/2005/8/layout/process2"/>
    <dgm:cxn modelId="{28AF84E2-694B-2B4C-923A-F79F5E2AD173}" srcId="{1080878A-A1D8-7643-9D3A-368F017E1407}" destId="{E27DCDFC-6046-9D43-93F0-1AC4AE2CEE25}" srcOrd="2" destOrd="0" parTransId="{9EDED177-3C79-F749-9355-98AF064081FE}" sibTransId="{B0C74131-2ABE-0A4A-9113-1112E192F9D5}"/>
    <dgm:cxn modelId="{5A782CF7-F8F0-5947-9AA5-912FEBBE0F4D}" type="presOf" srcId="{B0C74131-2ABE-0A4A-9113-1112E192F9D5}" destId="{BCD98FFD-A07D-A849-BAD7-59122B7C6AC4}" srcOrd="0" destOrd="0" presId="urn:microsoft.com/office/officeart/2005/8/layout/process2"/>
    <dgm:cxn modelId="{EBE60FC3-743B-934B-91B7-A54B2F9A7D66}" type="presParOf" srcId="{90C814F6-953C-C145-97F7-88D4C4E09EB9}" destId="{54D93BBB-2E0C-DA40-9948-4F6F1F9F5D6C}" srcOrd="0" destOrd="0" presId="urn:microsoft.com/office/officeart/2005/8/layout/process2"/>
    <dgm:cxn modelId="{C212C187-1414-D946-9C64-6DA5103C855C}" type="presParOf" srcId="{90C814F6-953C-C145-97F7-88D4C4E09EB9}" destId="{F722A1B8-FE48-D746-BA47-002E0207210D}" srcOrd="1" destOrd="0" presId="urn:microsoft.com/office/officeart/2005/8/layout/process2"/>
    <dgm:cxn modelId="{CD5F8B5B-90A2-6D47-88B4-35AC288B2F1C}" type="presParOf" srcId="{F722A1B8-FE48-D746-BA47-002E0207210D}" destId="{A8C5D2D8-E890-444B-8183-C4BB0F9C2AB9}" srcOrd="0" destOrd="0" presId="urn:microsoft.com/office/officeart/2005/8/layout/process2"/>
    <dgm:cxn modelId="{6D250312-9DE5-F241-A2B5-B399A55DA03C}" type="presParOf" srcId="{90C814F6-953C-C145-97F7-88D4C4E09EB9}" destId="{8E1302F7-FD03-C54C-B041-4E470BF8FA4F}" srcOrd="2" destOrd="0" presId="urn:microsoft.com/office/officeart/2005/8/layout/process2"/>
    <dgm:cxn modelId="{3AB7438E-7D83-7243-AF08-F5C17A6CA434}" type="presParOf" srcId="{90C814F6-953C-C145-97F7-88D4C4E09EB9}" destId="{9FCA9513-C5F9-1843-856D-273DC5825D96}" srcOrd="3" destOrd="0" presId="urn:microsoft.com/office/officeart/2005/8/layout/process2"/>
    <dgm:cxn modelId="{B0C1978A-3282-DB49-8875-6272A950C12F}" type="presParOf" srcId="{9FCA9513-C5F9-1843-856D-273DC5825D96}" destId="{83AD9516-4EAD-5940-B982-0C2508B58DD9}" srcOrd="0" destOrd="0" presId="urn:microsoft.com/office/officeart/2005/8/layout/process2"/>
    <dgm:cxn modelId="{E089EBF7-68B5-B54D-99C3-0A4C3986A1F2}" type="presParOf" srcId="{90C814F6-953C-C145-97F7-88D4C4E09EB9}" destId="{8816ACA4-6485-4842-A981-94D1E7A00300}" srcOrd="4" destOrd="0" presId="urn:microsoft.com/office/officeart/2005/8/layout/process2"/>
    <dgm:cxn modelId="{407ECBF5-AD5C-5749-9091-FDDC06F815A1}" type="presParOf" srcId="{90C814F6-953C-C145-97F7-88D4C4E09EB9}" destId="{BCD98FFD-A07D-A849-BAD7-59122B7C6AC4}" srcOrd="5" destOrd="0" presId="urn:microsoft.com/office/officeart/2005/8/layout/process2"/>
    <dgm:cxn modelId="{14692AF4-C868-8347-9145-D1477AF88C67}" type="presParOf" srcId="{BCD98FFD-A07D-A849-BAD7-59122B7C6AC4}" destId="{D4EB6CD5-9635-6944-8E8E-972D7B350AB1}" srcOrd="0" destOrd="0" presId="urn:microsoft.com/office/officeart/2005/8/layout/process2"/>
    <dgm:cxn modelId="{8425795F-091D-8249-8DDE-B12FB6E7358E}" type="presParOf" srcId="{90C814F6-953C-C145-97F7-88D4C4E09EB9}" destId="{4DE33E96-1C77-5841-B9EE-054C503758D1}"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9A30C-3084-4858-9829-062822F11128}">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E1A00-9747-4317-9BA0-9ADAC16E94D1}">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DD27D-D5A1-4E6E-B4FD-CEC3E35DC9F3}">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Problem statement</a:t>
          </a:r>
        </a:p>
      </dsp:txBody>
      <dsp:txXfrm>
        <a:off x="591168" y="371"/>
        <a:ext cx="9924431" cy="511834"/>
      </dsp:txXfrm>
    </dsp:sp>
    <dsp:sp modelId="{68E5B6BF-87BF-4BA8-946C-A1604A6976D6}">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CD0D0-BC25-4E2F-B8AF-39A58FB4223C}">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A67623-99FE-49F9-84AB-901AFB2140AD}">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Different systems</a:t>
          </a:r>
        </a:p>
      </dsp:txBody>
      <dsp:txXfrm>
        <a:off x="591168" y="640165"/>
        <a:ext cx="9924431" cy="511834"/>
      </dsp:txXfrm>
    </dsp:sp>
    <dsp:sp modelId="{33D50B34-02BE-4084-9BB4-DE5EBA8E878A}">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8CEC6-D6CA-4C3C-94E2-E4D9527A16B5}">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5881C-975C-487D-8AD1-94352326B5BD}">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Key design choices</a:t>
          </a:r>
        </a:p>
      </dsp:txBody>
      <dsp:txXfrm>
        <a:off x="591168" y="1279958"/>
        <a:ext cx="9924431" cy="511834"/>
      </dsp:txXfrm>
    </dsp:sp>
    <dsp:sp modelId="{80434B04-75F7-4A70-929B-1D9EF941D38B}">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0D7AF-7BE7-40AB-86F5-ACA03181BBA7}">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61612-F026-4CE9-85CE-B3D9C6396E48}">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Code showcase</a:t>
          </a:r>
        </a:p>
      </dsp:txBody>
      <dsp:txXfrm>
        <a:off x="591168" y="1919751"/>
        <a:ext cx="9924431" cy="511834"/>
      </dsp:txXfrm>
    </dsp:sp>
    <dsp:sp modelId="{5A5DEEB0-A8DB-46A5-84D9-640602DE223C}">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68C1A-4B8F-49E9-9821-1B6FA678169A}">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454B2-0E31-456E-AE64-F3471B365B83}">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Demo</a:t>
          </a:r>
        </a:p>
      </dsp:txBody>
      <dsp:txXfrm>
        <a:off x="591168" y="2559544"/>
        <a:ext cx="9924431" cy="511834"/>
      </dsp:txXfrm>
    </dsp:sp>
    <dsp:sp modelId="{1EC58E64-DC50-4388-8FAC-AAAC3911EC36}">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DB246-C8C5-4EDE-8F2E-EAFF4E040BCD}">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3222B-CDA7-4CB8-8D47-3632448126ED}">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Results </a:t>
          </a:r>
        </a:p>
      </dsp:txBody>
      <dsp:txXfrm>
        <a:off x="591168" y="3199338"/>
        <a:ext cx="9924431" cy="511834"/>
      </dsp:txXfrm>
    </dsp:sp>
    <dsp:sp modelId="{3CCA64DC-C5D5-4B5B-B868-59E8E7B464EB}">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68E6B-0BFE-4428-BFD5-B8220648E4DA}">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D34A9-D41D-4C4B-9146-A12F923FDE54}">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591168" y="3839131"/>
        <a:ext cx="9924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93BBB-2E0C-DA40-9948-4F6F1F9F5D6C}">
      <dsp:nvSpPr>
        <dsp:cNvPr id="0" name=""/>
        <dsp:cNvSpPr/>
      </dsp:nvSpPr>
      <dsp:spPr>
        <a:xfrm>
          <a:off x="16112" y="2924"/>
          <a:ext cx="5300401" cy="543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Multiple layers needed as a rational use case for distributed inference</a:t>
          </a:r>
        </a:p>
      </dsp:txBody>
      <dsp:txXfrm>
        <a:off x="32034" y="18846"/>
        <a:ext cx="5268557" cy="511784"/>
      </dsp:txXfrm>
    </dsp:sp>
    <dsp:sp modelId="{F722A1B8-FE48-D746-BA47-002E0207210D}">
      <dsp:nvSpPr>
        <dsp:cNvPr id="0" name=""/>
        <dsp:cNvSpPr/>
      </dsp:nvSpPr>
      <dsp:spPr>
        <a:xfrm rot="5400000">
          <a:off x="2564383" y="560143"/>
          <a:ext cx="203860" cy="24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92923" y="580529"/>
        <a:ext cx="146780" cy="142702"/>
      </dsp:txXfrm>
    </dsp:sp>
    <dsp:sp modelId="{8E1302F7-FD03-C54C-B041-4E470BF8FA4F}">
      <dsp:nvSpPr>
        <dsp:cNvPr id="0" name=""/>
        <dsp:cNvSpPr/>
      </dsp:nvSpPr>
      <dsp:spPr>
        <a:xfrm>
          <a:off x="16112" y="818367"/>
          <a:ext cx="5300401" cy="543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Long trajectories needed to fit the model</a:t>
          </a:r>
        </a:p>
      </dsp:txBody>
      <dsp:txXfrm>
        <a:off x="32034" y="834289"/>
        <a:ext cx="5268557" cy="511784"/>
      </dsp:txXfrm>
    </dsp:sp>
    <dsp:sp modelId="{9FCA9513-C5F9-1843-856D-273DC5825D96}">
      <dsp:nvSpPr>
        <dsp:cNvPr id="0" name=""/>
        <dsp:cNvSpPr/>
      </dsp:nvSpPr>
      <dsp:spPr>
        <a:xfrm rot="5400000">
          <a:off x="2564383" y="1375586"/>
          <a:ext cx="203860" cy="24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92923" y="1395972"/>
        <a:ext cx="146780" cy="142702"/>
      </dsp:txXfrm>
    </dsp:sp>
    <dsp:sp modelId="{8816ACA4-6485-4842-A981-94D1E7A00300}">
      <dsp:nvSpPr>
        <dsp:cNvPr id="0" name=""/>
        <dsp:cNvSpPr/>
      </dsp:nvSpPr>
      <dsp:spPr>
        <a:xfrm>
          <a:off x="0" y="1633810"/>
          <a:ext cx="5332627" cy="543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Smaller grid size and bigger number of cells C that represent the map</a:t>
          </a:r>
        </a:p>
      </dsp:txBody>
      <dsp:txXfrm>
        <a:off x="15922" y="1649732"/>
        <a:ext cx="5300783" cy="511784"/>
      </dsp:txXfrm>
    </dsp:sp>
    <dsp:sp modelId="{BCD98FFD-A07D-A849-BAD7-59122B7C6AC4}">
      <dsp:nvSpPr>
        <dsp:cNvPr id="0" name=""/>
        <dsp:cNvSpPr/>
      </dsp:nvSpPr>
      <dsp:spPr>
        <a:xfrm rot="5400000">
          <a:off x="2564383" y="2191029"/>
          <a:ext cx="203860" cy="24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92923" y="2211415"/>
        <a:ext cx="146780" cy="142702"/>
      </dsp:txXfrm>
    </dsp:sp>
    <dsp:sp modelId="{4DE33E96-1C77-5841-B9EE-054C503758D1}">
      <dsp:nvSpPr>
        <dsp:cNvPr id="0" name=""/>
        <dsp:cNvSpPr/>
      </dsp:nvSpPr>
      <dsp:spPr>
        <a:xfrm>
          <a:off x="0" y="2449253"/>
          <a:ext cx="5332627" cy="5436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Huge input matrix where each position is represented by one-hot encoded vector of size C</a:t>
          </a:r>
        </a:p>
      </dsp:txBody>
      <dsp:txXfrm>
        <a:off x="15922" y="2465175"/>
        <a:ext cx="5300783" cy="5117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03732-C604-7041-A3D9-3FC2FD393192}"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CD6E3-A9FD-1942-823B-0D6205636F89}" type="slidenum">
              <a:rPr lang="en-US" smtClean="0"/>
              <a:t>‹#›</a:t>
            </a:fld>
            <a:endParaRPr lang="en-US"/>
          </a:p>
        </p:txBody>
      </p:sp>
    </p:spTree>
    <p:extLst>
      <p:ext uri="{BB962C8B-B14F-4D97-AF65-F5344CB8AC3E}">
        <p14:creationId xmlns:p14="http://schemas.microsoft.com/office/powerpoint/2010/main" val="202048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4fc6dac8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4fc6dac8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4fc6dac8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4fc6dac8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4a7c49df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4a7c49df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749A-0D2F-AD1D-F9F5-AB1F8BB8C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8F98F-A6C2-1FB2-77E2-8D188D69A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41757-7373-8F3A-30B7-33BC1E56542E}"/>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5" name="Footer Placeholder 4">
            <a:extLst>
              <a:ext uri="{FF2B5EF4-FFF2-40B4-BE49-F238E27FC236}">
                <a16:creationId xmlns:a16="http://schemas.microsoft.com/office/drawing/2014/main" id="{03EC9E9C-B544-EA45-FCF5-6F0885FED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3F50A-F7D1-4400-374D-8AE55F40E6AC}"/>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259133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0B76-8695-C40A-6C18-512D7788EB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8FA49C-2AEB-01C8-E24B-5A912585F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AE35C-F7B2-BD3B-C667-62ACD7CF2BC8}"/>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5" name="Footer Placeholder 4">
            <a:extLst>
              <a:ext uri="{FF2B5EF4-FFF2-40B4-BE49-F238E27FC236}">
                <a16:creationId xmlns:a16="http://schemas.microsoft.com/office/drawing/2014/main" id="{0BBC9C30-D61D-EC9A-F614-C917DB86F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8203-7559-BF5B-E1AD-473B181552F6}"/>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22406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79BB1-8689-721F-E752-9322CA7EDB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FEE79-3F8D-4439-4D1B-4AA4DC9E0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4F7C6-6173-A8BD-6BAF-EDB9B13F5ABC}"/>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5" name="Footer Placeholder 4">
            <a:extLst>
              <a:ext uri="{FF2B5EF4-FFF2-40B4-BE49-F238E27FC236}">
                <a16:creationId xmlns:a16="http://schemas.microsoft.com/office/drawing/2014/main" id="{0BF52436-03DE-05BE-C382-AE431A04F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079D9-360A-96DF-92C7-DCFC4956CB0B}"/>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3494968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494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FD3A-83FD-6C3D-DE51-24A3D299D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FAAF2-DA8B-33F6-CF37-A63CC7783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319C3-5322-DB2E-A636-DAD9E32A4C6A}"/>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5" name="Footer Placeholder 4">
            <a:extLst>
              <a:ext uri="{FF2B5EF4-FFF2-40B4-BE49-F238E27FC236}">
                <a16:creationId xmlns:a16="http://schemas.microsoft.com/office/drawing/2014/main" id="{EFAA35C3-C1F8-00EF-48E4-160A16BCB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32C6B-2EC8-5D94-8DEF-39CF2281C362}"/>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265639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F11F-1074-30FC-78CF-C2708EE89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538BA3-1056-4D76-923E-10B55A687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37259-90A7-3F0C-2709-F57F2F912708}"/>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5" name="Footer Placeholder 4">
            <a:extLst>
              <a:ext uri="{FF2B5EF4-FFF2-40B4-BE49-F238E27FC236}">
                <a16:creationId xmlns:a16="http://schemas.microsoft.com/office/drawing/2014/main" id="{B6BA0DE9-CBB4-2E39-7FA4-5F550843B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8FB1D-B612-CCF3-BB62-91E96B58F851}"/>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90718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D183-3A96-3EE8-09D5-B8C98692E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4C791-6873-9A81-4708-A92E57800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416807-6C8C-4F45-E3D4-77E4CB12D8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44D2D-247B-6F4E-4451-FCDC7D0DDC21}"/>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6" name="Footer Placeholder 5">
            <a:extLst>
              <a:ext uri="{FF2B5EF4-FFF2-40B4-BE49-F238E27FC236}">
                <a16:creationId xmlns:a16="http://schemas.microsoft.com/office/drawing/2014/main" id="{7B7C7E62-222F-E8CB-DF47-6F98F379E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ECDF3-43AF-2315-AE1B-E41D25247776}"/>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216770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C71-F289-07FF-0EF1-1BA1487EE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E8AA8C-578B-4849-CF69-B9A3FF878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4D401-CD4E-3978-4DF0-6B4D219EE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B79441-8AC0-A9BD-9D1F-5C258676F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39A7C-30D5-4D6E-AC2B-3D3039896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8C01D-7E98-284D-F15C-1139C4F1ED64}"/>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8" name="Footer Placeholder 7">
            <a:extLst>
              <a:ext uri="{FF2B5EF4-FFF2-40B4-BE49-F238E27FC236}">
                <a16:creationId xmlns:a16="http://schemas.microsoft.com/office/drawing/2014/main" id="{E3E7B630-9F8B-102B-5C40-1B156E2825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86296-8F1A-F362-A729-4771934DB455}"/>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36360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9BBD-E883-8BF6-7773-F3891279C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2CD5C-01A8-5F2B-4C68-175E9816BE47}"/>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4" name="Footer Placeholder 3">
            <a:extLst>
              <a:ext uri="{FF2B5EF4-FFF2-40B4-BE49-F238E27FC236}">
                <a16:creationId xmlns:a16="http://schemas.microsoft.com/office/drawing/2014/main" id="{F76761FA-9B55-F89B-7C25-C2BAFA06D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5112D2-51EB-0D8C-E96F-944FCAE625A4}"/>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138712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E83B1-B0B1-A4AF-D826-2883BF81EE4A}"/>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3" name="Footer Placeholder 2">
            <a:extLst>
              <a:ext uri="{FF2B5EF4-FFF2-40B4-BE49-F238E27FC236}">
                <a16:creationId xmlns:a16="http://schemas.microsoft.com/office/drawing/2014/main" id="{8DDE714B-B456-89ED-CFF7-2A9399FA78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BFEE2E-0970-7CEE-AD49-474562876134}"/>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88242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6B93-52B1-C3F6-1811-47F059DD8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CA636-0BF6-4220-A9DF-00DE0A32B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627836-0F6C-0D60-0460-2EDED9445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1C04B-CEE3-C357-56C9-4850B0B1F364}"/>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6" name="Footer Placeholder 5">
            <a:extLst>
              <a:ext uri="{FF2B5EF4-FFF2-40B4-BE49-F238E27FC236}">
                <a16:creationId xmlns:a16="http://schemas.microsoft.com/office/drawing/2014/main" id="{27E3E135-D3C2-C593-57FE-524AC9A6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D8AA8-2B73-3770-08A0-46874314FF92}"/>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318791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6224-BDFB-84E9-ACFA-DB97E97F7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B0FA5-1940-9EEF-03CC-D6DE6A565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805FFE-7CB2-8034-6485-AD1C087E2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40415-1C04-E93F-C42B-B43C9DF4B42A}"/>
              </a:ext>
            </a:extLst>
          </p:cNvPr>
          <p:cNvSpPr>
            <a:spLocks noGrp="1"/>
          </p:cNvSpPr>
          <p:nvPr>
            <p:ph type="dt" sz="half" idx="10"/>
          </p:nvPr>
        </p:nvSpPr>
        <p:spPr/>
        <p:txBody>
          <a:bodyPr/>
          <a:lstStyle/>
          <a:p>
            <a:fld id="{C2C7A0DB-A2DA-4047-91A8-62D4A046279D}" type="datetimeFigureOut">
              <a:rPr lang="en-US" smtClean="0"/>
              <a:t>5/16/23</a:t>
            </a:fld>
            <a:endParaRPr lang="en-US"/>
          </a:p>
        </p:txBody>
      </p:sp>
      <p:sp>
        <p:nvSpPr>
          <p:cNvPr id="6" name="Footer Placeholder 5">
            <a:extLst>
              <a:ext uri="{FF2B5EF4-FFF2-40B4-BE49-F238E27FC236}">
                <a16:creationId xmlns:a16="http://schemas.microsoft.com/office/drawing/2014/main" id="{73754D41-8911-59B1-673A-1B7B55CB2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47CD7-BB97-3D63-61F2-437EC32CB8A7}"/>
              </a:ext>
            </a:extLst>
          </p:cNvPr>
          <p:cNvSpPr>
            <a:spLocks noGrp="1"/>
          </p:cNvSpPr>
          <p:nvPr>
            <p:ph type="sldNum" sz="quarter" idx="12"/>
          </p:nvPr>
        </p:nvSpPr>
        <p:spPr/>
        <p:txBody>
          <a:bodyPr/>
          <a:lstStyle/>
          <a:p>
            <a:fld id="{9E5D7D31-9274-2342-BE4A-C16F3625CF67}" type="slidenum">
              <a:rPr lang="en-US" smtClean="0"/>
              <a:t>‹#›</a:t>
            </a:fld>
            <a:endParaRPr lang="en-US"/>
          </a:p>
        </p:txBody>
      </p:sp>
    </p:spTree>
    <p:extLst>
      <p:ext uri="{BB962C8B-B14F-4D97-AF65-F5344CB8AC3E}">
        <p14:creationId xmlns:p14="http://schemas.microsoft.com/office/powerpoint/2010/main" val="153523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39F26-D091-DF59-3418-343ADBA61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EF9B1D-8576-6A58-875D-F4BBD9285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6CB80-3231-234F-BEF5-889E3FC46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7A0DB-A2DA-4047-91A8-62D4A046279D}" type="datetimeFigureOut">
              <a:rPr lang="en-US" smtClean="0"/>
              <a:t>5/16/23</a:t>
            </a:fld>
            <a:endParaRPr lang="en-US"/>
          </a:p>
        </p:txBody>
      </p:sp>
      <p:sp>
        <p:nvSpPr>
          <p:cNvPr id="5" name="Footer Placeholder 4">
            <a:extLst>
              <a:ext uri="{FF2B5EF4-FFF2-40B4-BE49-F238E27FC236}">
                <a16:creationId xmlns:a16="http://schemas.microsoft.com/office/drawing/2014/main" id="{70FFC8F7-EF3B-3976-27C5-DD9CB1237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7877B7-BDC1-96BA-2977-0345D9DD6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D7D31-9274-2342-BE4A-C16F3625CF67}" type="slidenum">
              <a:rPr lang="en-US" smtClean="0"/>
              <a:t>‹#›</a:t>
            </a:fld>
            <a:endParaRPr lang="en-US"/>
          </a:p>
        </p:txBody>
      </p:sp>
    </p:spTree>
    <p:extLst>
      <p:ext uri="{BB962C8B-B14F-4D97-AF65-F5344CB8AC3E}">
        <p14:creationId xmlns:p14="http://schemas.microsoft.com/office/powerpoint/2010/main" val="92066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1"/>
              </a:solidFill>
              <a:latin typeface="Calibri"/>
              <a:ea typeface="Calibri"/>
              <a:cs typeface="Calibri"/>
              <a:sym typeface="Calibri"/>
            </a:endParaRPr>
          </a:p>
        </p:txBody>
      </p:sp>
      <p:pic>
        <p:nvPicPr>
          <p:cNvPr id="105" name="Google Shape;105;p1"/>
          <p:cNvPicPr preferRelativeResize="0"/>
          <p:nvPr/>
        </p:nvPicPr>
        <p:blipFill rotWithShape="1">
          <a:blip r:embed="rId3">
            <a:alphaModFix/>
          </a:blip>
          <a:srcRect l="1723" r="-1" b="-2"/>
          <a:stretch/>
        </p:blipFill>
        <p:spPr>
          <a:xfrm>
            <a:off x="3523488" y="10"/>
            <a:ext cx="8668512" cy="6857990"/>
          </a:xfrm>
          <a:prstGeom prst="rect">
            <a:avLst/>
          </a:prstGeom>
          <a:noFill/>
          <a:ln>
            <a:noFill/>
          </a:ln>
        </p:spPr>
      </p:pic>
      <p:sp>
        <p:nvSpPr>
          <p:cNvPr id="106" name="Google Shape;106;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1"/>
              </a:solidFill>
              <a:latin typeface="Calibri"/>
              <a:ea typeface="Calibri"/>
              <a:cs typeface="Calibri"/>
              <a:sym typeface="Calibri"/>
            </a:endParaRPr>
          </a:p>
        </p:txBody>
      </p:sp>
      <p:sp>
        <p:nvSpPr>
          <p:cNvPr id="107" name="Google Shape;107;p1"/>
          <p:cNvSpPr txBox="1">
            <a:spLocks noGrp="1"/>
          </p:cNvSpPr>
          <p:nvPr>
            <p:ph type="ctrTitle"/>
          </p:nvPr>
        </p:nvSpPr>
        <p:spPr>
          <a:xfrm>
            <a:off x="249375" y="1122375"/>
            <a:ext cx="7844700" cy="3204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dirty="0">
                <a:solidFill>
                  <a:schemeClr val="bg1"/>
                </a:solidFill>
              </a:rPr>
              <a:t>Distributed Deep Learning Inference for Trajectory Predictions</a:t>
            </a:r>
            <a:endParaRPr dirty="0">
              <a:solidFill>
                <a:schemeClr val="bg1"/>
              </a:solidFill>
            </a:endParaRPr>
          </a:p>
        </p:txBody>
      </p:sp>
      <p:sp>
        <p:nvSpPr>
          <p:cNvPr id="108" name="Google Shape;108;p1"/>
          <p:cNvSpPr txBox="1">
            <a:spLocks noGrp="1"/>
          </p:cNvSpPr>
          <p:nvPr>
            <p:ph type="subTitle" idx="1"/>
          </p:nvPr>
        </p:nvSpPr>
        <p:spPr>
          <a:xfrm>
            <a:off x="477980" y="4872922"/>
            <a:ext cx="4023359" cy="120814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800"/>
              <a:buNone/>
            </a:pPr>
            <a:r>
              <a:rPr lang="en-US" sz="1200" dirty="0">
                <a:solidFill>
                  <a:schemeClr val="bg1"/>
                </a:solidFill>
              </a:rPr>
              <a:t>Presented by:</a:t>
            </a:r>
            <a:endParaRPr sz="2800" dirty="0">
              <a:solidFill>
                <a:schemeClr val="bg1"/>
              </a:solidFill>
            </a:endParaRPr>
          </a:p>
          <a:p>
            <a:pPr marL="0" lvl="0" indent="0" algn="l" rtl="0">
              <a:lnSpc>
                <a:spcPct val="90000"/>
              </a:lnSpc>
              <a:spcBef>
                <a:spcPts val="1000"/>
              </a:spcBef>
              <a:spcAft>
                <a:spcPts val="0"/>
              </a:spcAft>
              <a:buClr>
                <a:schemeClr val="lt1"/>
              </a:buClr>
              <a:buSzPts val="800"/>
              <a:buNone/>
            </a:pPr>
            <a:r>
              <a:rPr lang="en-US" sz="1200" dirty="0">
                <a:solidFill>
                  <a:schemeClr val="bg1"/>
                </a:solidFill>
              </a:rPr>
              <a:t>Wissam Sleiman</a:t>
            </a:r>
            <a:endParaRPr sz="2800" dirty="0">
              <a:solidFill>
                <a:schemeClr val="bg1"/>
              </a:solidFill>
            </a:endParaRPr>
          </a:p>
          <a:p>
            <a:pPr marL="0" lvl="0" indent="0" algn="l" rtl="0">
              <a:lnSpc>
                <a:spcPct val="90000"/>
              </a:lnSpc>
              <a:spcBef>
                <a:spcPts val="1000"/>
              </a:spcBef>
              <a:spcAft>
                <a:spcPts val="0"/>
              </a:spcAft>
              <a:buClr>
                <a:schemeClr val="lt1"/>
              </a:buClr>
              <a:buSzPts val="800"/>
              <a:buNone/>
            </a:pPr>
            <a:r>
              <a:rPr lang="en-US" sz="1200" dirty="0" err="1">
                <a:solidFill>
                  <a:schemeClr val="bg1"/>
                </a:solidFill>
              </a:rPr>
              <a:t>Tze</a:t>
            </a:r>
            <a:r>
              <a:rPr lang="en-US" sz="1200" dirty="0">
                <a:solidFill>
                  <a:schemeClr val="bg1"/>
                </a:solidFill>
              </a:rPr>
              <a:t> Henn</a:t>
            </a:r>
            <a:endParaRPr sz="2800" dirty="0">
              <a:solidFill>
                <a:schemeClr val="bg1"/>
              </a:solidFill>
            </a:endParaRPr>
          </a:p>
          <a:p>
            <a:pPr marL="0" lvl="0" indent="0" algn="l" rtl="0">
              <a:lnSpc>
                <a:spcPct val="90000"/>
              </a:lnSpc>
              <a:spcBef>
                <a:spcPts val="1000"/>
              </a:spcBef>
              <a:spcAft>
                <a:spcPts val="0"/>
              </a:spcAft>
              <a:buClr>
                <a:schemeClr val="lt1"/>
              </a:buClr>
              <a:buSzPts val="800"/>
              <a:buNone/>
            </a:pPr>
            <a:r>
              <a:rPr lang="en-US" sz="1200" dirty="0">
                <a:solidFill>
                  <a:schemeClr val="bg1"/>
                </a:solidFill>
              </a:rPr>
              <a:t>Kalyani </a:t>
            </a:r>
            <a:r>
              <a:rPr lang="en-US" sz="1200" dirty="0" err="1">
                <a:solidFill>
                  <a:schemeClr val="bg1"/>
                </a:solidFill>
              </a:rPr>
              <a:t>Vinayagam</a:t>
            </a:r>
            <a:r>
              <a:rPr lang="en-US" sz="1200" dirty="0">
                <a:solidFill>
                  <a:schemeClr val="bg1"/>
                </a:solidFill>
              </a:rPr>
              <a:t> </a:t>
            </a:r>
            <a:r>
              <a:rPr lang="en-US" sz="1200" dirty="0" err="1">
                <a:solidFill>
                  <a:schemeClr val="bg1"/>
                </a:solidFill>
              </a:rPr>
              <a:t>Sivasundari</a:t>
            </a:r>
            <a:endParaRPr sz="2800" dirty="0">
              <a:solidFill>
                <a:schemeClr val="bg1"/>
              </a:solidFill>
            </a:endParaRPr>
          </a:p>
          <a:p>
            <a:pPr marL="0" lvl="0" indent="0" algn="l" rtl="0">
              <a:lnSpc>
                <a:spcPct val="90000"/>
              </a:lnSpc>
              <a:spcBef>
                <a:spcPts val="1000"/>
              </a:spcBef>
              <a:spcAft>
                <a:spcPts val="0"/>
              </a:spcAft>
              <a:buClr>
                <a:schemeClr val="lt1"/>
              </a:buClr>
              <a:buSzPts val="800"/>
              <a:buNone/>
            </a:pPr>
            <a:r>
              <a:rPr lang="en-US" sz="1200" dirty="0">
                <a:solidFill>
                  <a:schemeClr val="bg1"/>
                </a:solidFill>
              </a:rPr>
              <a:t>Ashish </a:t>
            </a:r>
            <a:r>
              <a:rPr lang="en-US" sz="1200" dirty="0" err="1">
                <a:solidFill>
                  <a:schemeClr val="bg1"/>
                </a:solidFill>
              </a:rPr>
              <a:t>Telukunta</a:t>
            </a:r>
            <a:endParaRPr sz="2800" dirty="0">
              <a:solidFill>
                <a:schemeClr val="bg1"/>
              </a:solidFill>
            </a:endParaRPr>
          </a:p>
        </p:txBody>
      </p:sp>
      <p:sp>
        <p:nvSpPr>
          <p:cNvPr id="109" name="Google Shape;109;p1"/>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bg1"/>
              </a:solidFill>
              <a:latin typeface="Calibri"/>
              <a:ea typeface="Calibri"/>
              <a:cs typeface="Calibri"/>
              <a:sym typeface="Calibri"/>
            </a:endParaRPr>
          </a:p>
        </p:txBody>
      </p:sp>
      <p:sp>
        <p:nvSpPr>
          <p:cNvPr id="110" name="Google Shape;110;p1"/>
          <p:cNvSpPr/>
          <p:nvPr/>
        </p:nvSpPr>
        <p:spPr>
          <a:xfrm>
            <a:off x="481029" y="4546920"/>
            <a:ext cx="397764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bg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p:nvPr/>
        </p:nvSpPr>
        <p:spPr>
          <a:xfrm>
            <a:off x="415600" y="2567"/>
            <a:ext cx="11360800" cy="763600"/>
          </a:xfrm>
          <a:prstGeom prst="rect">
            <a:avLst/>
          </a:prstGeom>
          <a:noFill/>
          <a:ln>
            <a:noFill/>
          </a:ln>
        </p:spPr>
        <p:txBody>
          <a:bodyPr spcFirstLastPara="1" wrap="square" lIns="121900" tIns="121900" rIns="121900" bIns="121900" anchor="t" anchorCtr="0">
            <a:noAutofit/>
          </a:bodyPr>
          <a:lstStyle/>
          <a:p>
            <a:pPr algn="ctr"/>
            <a:r>
              <a:rPr lang="en-US" sz="4400" dirty="0"/>
              <a:t>Key design choices</a:t>
            </a:r>
          </a:p>
          <a:p>
            <a:pPr algn="ctr"/>
            <a:r>
              <a:rPr lang="en-US" sz="4400" dirty="0"/>
              <a:t>-</a:t>
            </a:r>
            <a:r>
              <a:rPr lang="en" sz="4400" dirty="0"/>
              <a:t>Transparency</a:t>
            </a:r>
            <a:endParaRPr sz="4400" dirty="0">
              <a:solidFill>
                <a:srgbClr val="000000"/>
              </a:solidFill>
            </a:endParaRPr>
          </a:p>
        </p:txBody>
      </p:sp>
      <p:sp>
        <p:nvSpPr>
          <p:cNvPr id="112" name="Google Shape;112;p22"/>
          <p:cNvSpPr txBox="1"/>
          <p:nvPr/>
        </p:nvSpPr>
        <p:spPr>
          <a:xfrm>
            <a:off x="415600" y="1536633"/>
            <a:ext cx="10552000" cy="4555200"/>
          </a:xfrm>
          <a:prstGeom prst="rect">
            <a:avLst/>
          </a:prstGeom>
          <a:noFill/>
          <a:ln>
            <a:noFill/>
          </a:ln>
        </p:spPr>
        <p:txBody>
          <a:bodyPr spcFirstLastPara="1" wrap="square" lIns="121900" tIns="121900" rIns="121900" bIns="121900" anchor="t" anchorCtr="0">
            <a:normAutofit/>
          </a:bodyPr>
          <a:lstStyle/>
          <a:p>
            <a:pPr marL="609596" lvl="1" algn="just">
              <a:lnSpc>
                <a:spcPct val="115000"/>
              </a:lnSpc>
              <a:buClr>
                <a:srgbClr val="595959"/>
              </a:buClr>
              <a:buSzPts val="1800"/>
            </a:pPr>
            <a:r>
              <a:rPr lang="en" sz="2400" dirty="0">
                <a:solidFill>
                  <a:srgbClr val="595959"/>
                </a:solidFill>
              </a:rPr>
              <a:t>The user data is uploaded and then directed to the master node that deals    with the partitioning, node configuration and inference by itself.</a:t>
            </a:r>
            <a:endParaRPr sz="2400" dirty="0">
              <a:solidFill>
                <a:srgbClr val="595959"/>
              </a:solidFill>
            </a:endParaRPr>
          </a:p>
          <a:p>
            <a:pPr marL="609585" algn="just">
              <a:lnSpc>
                <a:spcPct val="115000"/>
              </a:lnSpc>
              <a:spcBef>
                <a:spcPts val="1600"/>
              </a:spcBef>
            </a:pPr>
            <a:r>
              <a:rPr lang="en" sz="2400" dirty="0">
                <a:solidFill>
                  <a:srgbClr val="595959"/>
                </a:solidFill>
              </a:rPr>
              <a:t>No input from the user is needed for the well functioning of the master and worker nodes. The nodes layer is hidden from the user and we therefore consider our system transparent</a:t>
            </a:r>
            <a:endParaRPr sz="2400" dirty="0">
              <a:solidFill>
                <a:srgbClr val="595959"/>
              </a:solidFill>
            </a:endParaRPr>
          </a:p>
          <a:p>
            <a:pPr marL="609585" algn="just">
              <a:lnSpc>
                <a:spcPct val="115000"/>
              </a:lnSpc>
              <a:spcBef>
                <a:spcPts val="1600"/>
              </a:spcBef>
              <a:spcAft>
                <a:spcPts val="1600"/>
              </a:spcAft>
            </a:pPr>
            <a:r>
              <a:rPr lang="en" sz="2400" dirty="0">
                <a:solidFill>
                  <a:srgbClr val="595959"/>
                </a:solidFill>
              </a:rPr>
              <a:t>The only user input needed are the initial model, data input and number of nodes</a:t>
            </a:r>
            <a:endParaRPr sz="2400" dirty="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2FEE-6101-1FC7-7E2E-BE703F9D8EB4}"/>
              </a:ext>
            </a:extLst>
          </p:cNvPr>
          <p:cNvSpPr>
            <a:spLocks noGrp="1"/>
          </p:cNvSpPr>
          <p:nvPr>
            <p:ph type="title"/>
          </p:nvPr>
        </p:nvSpPr>
        <p:spPr/>
        <p:txBody>
          <a:bodyPr/>
          <a:lstStyle/>
          <a:p>
            <a:r>
              <a:rPr lang="en-US" dirty="0"/>
              <a:t>Code main components (master side)</a:t>
            </a:r>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E79463C6-8F95-AD24-F577-A1AF17B4722E}"/>
              </a:ext>
            </a:extLst>
          </p:cNvPr>
          <p:cNvPicPr>
            <a:picLocks noGrp="1" noChangeAspect="1"/>
          </p:cNvPicPr>
          <p:nvPr>
            <p:ph idx="1"/>
          </p:nvPr>
        </p:nvPicPr>
        <p:blipFill>
          <a:blip r:embed="rId2"/>
          <a:stretch>
            <a:fillRect/>
          </a:stretch>
        </p:blipFill>
        <p:spPr>
          <a:xfrm>
            <a:off x="6347495" y="1803250"/>
            <a:ext cx="5734050" cy="3538207"/>
          </a:xfrm>
        </p:spPr>
      </p:pic>
      <p:pic>
        <p:nvPicPr>
          <p:cNvPr id="7" name="Picture 6" descr="A picture containing text, screenshot, font&#10;&#10;Description automatically generated">
            <a:extLst>
              <a:ext uri="{FF2B5EF4-FFF2-40B4-BE49-F238E27FC236}">
                <a16:creationId xmlns:a16="http://schemas.microsoft.com/office/drawing/2014/main" id="{AEDA9B3A-43E1-741F-736E-8AA4D9905F4B}"/>
              </a:ext>
            </a:extLst>
          </p:cNvPr>
          <p:cNvPicPr>
            <a:picLocks noChangeAspect="1"/>
          </p:cNvPicPr>
          <p:nvPr/>
        </p:nvPicPr>
        <p:blipFill>
          <a:blip r:embed="rId3"/>
          <a:stretch>
            <a:fillRect/>
          </a:stretch>
        </p:blipFill>
        <p:spPr>
          <a:xfrm>
            <a:off x="267618" y="2140937"/>
            <a:ext cx="6347495" cy="3313082"/>
          </a:xfrm>
          <a:prstGeom prst="rect">
            <a:avLst/>
          </a:prstGeom>
        </p:spPr>
      </p:pic>
    </p:spTree>
    <p:extLst>
      <p:ext uri="{BB962C8B-B14F-4D97-AF65-F5344CB8AC3E}">
        <p14:creationId xmlns:p14="http://schemas.microsoft.com/office/powerpoint/2010/main" val="291611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DAA3-70C4-3553-6021-6207971C0DBD}"/>
              </a:ext>
            </a:extLst>
          </p:cNvPr>
          <p:cNvSpPr>
            <a:spLocks noGrp="1"/>
          </p:cNvSpPr>
          <p:nvPr>
            <p:ph type="title"/>
          </p:nvPr>
        </p:nvSpPr>
        <p:spPr/>
        <p:txBody>
          <a:bodyPr/>
          <a:lstStyle/>
          <a:p>
            <a:r>
              <a:rPr lang="en-US" dirty="0"/>
              <a:t>Code main components (worker side)</a:t>
            </a:r>
          </a:p>
        </p:txBody>
      </p:sp>
      <p:pic>
        <p:nvPicPr>
          <p:cNvPr id="5" name="Content Placeholder 4" descr="A picture containing text, screenshot, font&#10;&#10;Description automatically generated">
            <a:extLst>
              <a:ext uri="{FF2B5EF4-FFF2-40B4-BE49-F238E27FC236}">
                <a16:creationId xmlns:a16="http://schemas.microsoft.com/office/drawing/2014/main" id="{9FF556CA-452B-1840-FDD7-C5FFE215DA6A}"/>
              </a:ext>
            </a:extLst>
          </p:cNvPr>
          <p:cNvPicPr>
            <a:picLocks noGrp="1" noChangeAspect="1"/>
          </p:cNvPicPr>
          <p:nvPr>
            <p:ph idx="1"/>
          </p:nvPr>
        </p:nvPicPr>
        <p:blipFill>
          <a:blip r:embed="rId2"/>
          <a:stretch>
            <a:fillRect/>
          </a:stretch>
        </p:blipFill>
        <p:spPr>
          <a:xfrm>
            <a:off x="0" y="1909803"/>
            <a:ext cx="6181923" cy="3362285"/>
          </a:xfrm>
        </p:spPr>
      </p:pic>
      <p:pic>
        <p:nvPicPr>
          <p:cNvPr id="9" name="Picture 8" descr="A picture containing text, screenshot, font&#10;&#10;Description automatically generated">
            <a:extLst>
              <a:ext uri="{FF2B5EF4-FFF2-40B4-BE49-F238E27FC236}">
                <a16:creationId xmlns:a16="http://schemas.microsoft.com/office/drawing/2014/main" id="{F7DD3A0F-B963-FBEF-81B9-9813DB634FB0}"/>
              </a:ext>
            </a:extLst>
          </p:cNvPr>
          <p:cNvPicPr>
            <a:picLocks noChangeAspect="1"/>
          </p:cNvPicPr>
          <p:nvPr/>
        </p:nvPicPr>
        <p:blipFill>
          <a:blip r:embed="rId3"/>
          <a:stretch>
            <a:fillRect/>
          </a:stretch>
        </p:blipFill>
        <p:spPr>
          <a:xfrm>
            <a:off x="5832307" y="1909802"/>
            <a:ext cx="6363160" cy="2676485"/>
          </a:xfrm>
          <a:prstGeom prst="rect">
            <a:avLst/>
          </a:prstGeom>
        </p:spPr>
      </p:pic>
    </p:spTree>
    <p:extLst>
      <p:ext uri="{BB962C8B-B14F-4D97-AF65-F5344CB8AC3E}">
        <p14:creationId xmlns:p14="http://schemas.microsoft.com/office/powerpoint/2010/main" val="395272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E4EC-CFEF-D6B3-2FF5-A9DC4BB20E2F}"/>
              </a:ext>
            </a:extLst>
          </p:cNvPr>
          <p:cNvSpPr>
            <a:spLocks noGrp="1"/>
          </p:cNvSpPr>
          <p:nvPr>
            <p:ph type="title"/>
          </p:nvPr>
        </p:nvSpPr>
        <p:spPr/>
        <p:txBody>
          <a:bodyPr/>
          <a:lstStyle/>
          <a:p>
            <a:r>
              <a:rPr lang="en-US" dirty="0"/>
              <a:t>Code main components (worker side)</a:t>
            </a:r>
          </a:p>
        </p:txBody>
      </p:sp>
      <p:sp>
        <p:nvSpPr>
          <p:cNvPr id="3" name="Content Placeholder 2">
            <a:extLst>
              <a:ext uri="{FF2B5EF4-FFF2-40B4-BE49-F238E27FC236}">
                <a16:creationId xmlns:a16="http://schemas.microsoft.com/office/drawing/2014/main" id="{4D22A9E2-6BFC-E81E-F1A1-266DF6F3AFA5}"/>
              </a:ext>
            </a:extLst>
          </p:cNvPr>
          <p:cNvSpPr>
            <a:spLocks noGrp="1"/>
          </p:cNvSpPr>
          <p:nvPr>
            <p:ph idx="1"/>
          </p:nvPr>
        </p:nvSpPr>
        <p:spPr/>
        <p:txBody>
          <a:bodyPr/>
          <a:lstStyle/>
          <a:p>
            <a:endParaRPr lang="en-US"/>
          </a:p>
        </p:txBody>
      </p:sp>
      <p:pic>
        <p:nvPicPr>
          <p:cNvPr id="4" name="Picture 3" descr="A screenshot of a computer code&#10;&#10;Description automatically generated with medium confidence">
            <a:extLst>
              <a:ext uri="{FF2B5EF4-FFF2-40B4-BE49-F238E27FC236}">
                <a16:creationId xmlns:a16="http://schemas.microsoft.com/office/drawing/2014/main" id="{91ED35FB-6DFD-BD47-743E-180C0C2D33DC}"/>
              </a:ext>
            </a:extLst>
          </p:cNvPr>
          <p:cNvPicPr>
            <a:picLocks noChangeAspect="1"/>
          </p:cNvPicPr>
          <p:nvPr/>
        </p:nvPicPr>
        <p:blipFill>
          <a:blip r:embed="rId2"/>
          <a:stretch>
            <a:fillRect/>
          </a:stretch>
        </p:blipFill>
        <p:spPr>
          <a:xfrm>
            <a:off x="180975" y="1825625"/>
            <a:ext cx="5772396" cy="5008563"/>
          </a:xfrm>
          <a:prstGeom prst="rect">
            <a:avLst/>
          </a:prstGeom>
        </p:spPr>
      </p:pic>
      <p:pic>
        <p:nvPicPr>
          <p:cNvPr id="5" name="Picture 4" descr="A screenshot of a computer code&#10;&#10;Description automatically generated with medium confidence">
            <a:extLst>
              <a:ext uri="{FF2B5EF4-FFF2-40B4-BE49-F238E27FC236}">
                <a16:creationId xmlns:a16="http://schemas.microsoft.com/office/drawing/2014/main" id="{B48D66D8-3809-6B8F-7EFE-C0C09C98C342}"/>
              </a:ext>
            </a:extLst>
          </p:cNvPr>
          <p:cNvPicPr>
            <a:picLocks noChangeAspect="1"/>
          </p:cNvPicPr>
          <p:nvPr/>
        </p:nvPicPr>
        <p:blipFill>
          <a:blip r:embed="rId3"/>
          <a:stretch>
            <a:fillRect/>
          </a:stretch>
        </p:blipFill>
        <p:spPr>
          <a:xfrm>
            <a:off x="6238631" y="1544363"/>
            <a:ext cx="5548067" cy="5432700"/>
          </a:xfrm>
          <a:prstGeom prst="rect">
            <a:avLst/>
          </a:prstGeom>
        </p:spPr>
      </p:pic>
    </p:spTree>
    <p:extLst>
      <p:ext uri="{BB962C8B-B14F-4D97-AF65-F5344CB8AC3E}">
        <p14:creationId xmlns:p14="http://schemas.microsoft.com/office/powerpoint/2010/main" val="90053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3FD8-9D9C-569D-9160-1DA3E4018D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9EC321-28CD-4BBB-7CEE-3D761A3FC28F}"/>
              </a:ext>
            </a:extLst>
          </p:cNvPr>
          <p:cNvSpPr>
            <a:spLocks noGrp="1"/>
          </p:cNvSpPr>
          <p:nvPr>
            <p:ph idx="1"/>
          </p:nvPr>
        </p:nvSpPr>
        <p:spPr>
          <a:xfrm>
            <a:off x="838200" y="2506662"/>
            <a:ext cx="10515600" cy="4351338"/>
          </a:xfrm>
        </p:spPr>
        <p:txBody>
          <a:bodyPr>
            <a:normAutofit/>
          </a:bodyPr>
          <a:lstStyle/>
          <a:p>
            <a:pPr marL="0" indent="0" algn="ctr">
              <a:buNone/>
            </a:pPr>
            <a:r>
              <a:rPr lang="en-US" sz="15000" dirty="0"/>
              <a:t>DEMO</a:t>
            </a:r>
          </a:p>
        </p:txBody>
      </p:sp>
    </p:spTree>
    <p:extLst>
      <p:ext uri="{BB962C8B-B14F-4D97-AF65-F5344CB8AC3E}">
        <p14:creationId xmlns:p14="http://schemas.microsoft.com/office/powerpoint/2010/main" val="46650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9F7D-3B23-5C7A-FA55-F06E0DE97133}"/>
              </a:ext>
            </a:extLst>
          </p:cNvPr>
          <p:cNvSpPr>
            <a:spLocks noGrp="1"/>
          </p:cNvSpPr>
          <p:nvPr>
            <p:ph type="title"/>
          </p:nvPr>
        </p:nvSpPr>
        <p:spPr/>
        <p:txBody>
          <a:bodyPr/>
          <a:lstStyle/>
          <a:p>
            <a:r>
              <a:rPr lang="en-US" dirty="0"/>
              <a:t>Results </a:t>
            </a:r>
          </a:p>
        </p:txBody>
      </p:sp>
      <p:graphicFrame>
        <p:nvGraphicFramePr>
          <p:cNvPr id="13" name="Chart 12">
            <a:extLst>
              <a:ext uri="{FF2B5EF4-FFF2-40B4-BE49-F238E27FC236}">
                <a16:creationId xmlns:a16="http://schemas.microsoft.com/office/drawing/2014/main" id="{56176BD9-E753-CE91-099D-F04C3637FFE0}"/>
              </a:ext>
            </a:extLst>
          </p:cNvPr>
          <p:cNvGraphicFramePr>
            <a:graphicFrameLocks/>
          </p:cNvGraphicFramePr>
          <p:nvPr>
            <p:extLst>
              <p:ext uri="{D42A27DB-BD31-4B8C-83A1-F6EECF244321}">
                <p14:modId xmlns:p14="http://schemas.microsoft.com/office/powerpoint/2010/main" val="2799880133"/>
              </p:ext>
            </p:extLst>
          </p:nvPr>
        </p:nvGraphicFramePr>
        <p:xfrm>
          <a:off x="1706136" y="1267106"/>
          <a:ext cx="4572000" cy="279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15">
            <a:extLst>
              <a:ext uri="{FF2B5EF4-FFF2-40B4-BE49-F238E27FC236}">
                <a16:creationId xmlns:a16="http://schemas.microsoft.com/office/drawing/2014/main" id="{FF02856C-E94B-BCBC-EE8F-D2E2240F16D3}"/>
              </a:ext>
            </a:extLst>
          </p:cNvPr>
          <p:cNvGraphicFramePr>
            <a:graphicFrameLocks noGrp="1"/>
          </p:cNvGraphicFramePr>
          <p:nvPr>
            <p:extLst>
              <p:ext uri="{D42A27DB-BD31-4B8C-83A1-F6EECF244321}">
                <p14:modId xmlns:p14="http://schemas.microsoft.com/office/powerpoint/2010/main" val="948849972"/>
              </p:ext>
            </p:extLst>
          </p:nvPr>
        </p:nvGraphicFramePr>
        <p:xfrm>
          <a:off x="1706136" y="4346355"/>
          <a:ext cx="8779728" cy="2146520"/>
        </p:xfrm>
        <a:graphic>
          <a:graphicData uri="http://schemas.openxmlformats.org/drawingml/2006/table">
            <a:tbl>
              <a:tblPr firstRow="1" firstCol="1" bandRow="1">
                <a:tableStyleId>{5C22544A-7EE6-4342-B048-85BDC9FD1C3A}</a:tableStyleId>
              </a:tblPr>
              <a:tblGrid>
                <a:gridCol w="1213080">
                  <a:extLst>
                    <a:ext uri="{9D8B030D-6E8A-4147-A177-3AD203B41FA5}">
                      <a16:colId xmlns:a16="http://schemas.microsoft.com/office/drawing/2014/main" val="1039589587"/>
                    </a:ext>
                  </a:extLst>
                </a:gridCol>
                <a:gridCol w="1213080">
                  <a:extLst>
                    <a:ext uri="{9D8B030D-6E8A-4147-A177-3AD203B41FA5}">
                      <a16:colId xmlns:a16="http://schemas.microsoft.com/office/drawing/2014/main" val="4239845725"/>
                    </a:ext>
                  </a:extLst>
                </a:gridCol>
                <a:gridCol w="1213080">
                  <a:extLst>
                    <a:ext uri="{9D8B030D-6E8A-4147-A177-3AD203B41FA5}">
                      <a16:colId xmlns:a16="http://schemas.microsoft.com/office/drawing/2014/main" val="2171310000"/>
                    </a:ext>
                  </a:extLst>
                </a:gridCol>
                <a:gridCol w="1213080">
                  <a:extLst>
                    <a:ext uri="{9D8B030D-6E8A-4147-A177-3AD203B41FA5}">
                      <a16:colId xmlns:a16="http://schemas.microsoft.com/office/drawing/2014/main" val="2196662965"/>
                    </a:ext>
                  </a:extLst>
                </a:gridCol>
                <a:gridCol w="1357164">
                  <a:extLst>
                    <a:ext uri="{9D8B030D-6E8A-4147-A177-3AD203B41FA5}">
                      <a16:colId xmlns:a16="http://schemas.microsoft.com/office/drawing/2014/main" val="780597908"/>
                    </a:ext>
                  </a:extLst>
                </a:gridCol>
                <a:gridCol w="1357164">
                  <a:extLst>
                    <a:ext uri="{9D8B030D-6E8A-4147-A177-3AD203B41FA5}">
                      <a16:colId xmlns:a16="http://schemas.microsoft.com/office/drawing/2014/main" val="2125247461"/>
                    </a:ext>
                  </a:extLst>
                </a:gridCol>
                <a:gridCol w="1213080">
                  <a:extLst>
                    <a:ext uri="{9D8B030D-6E8A-4147-A177-3AD203B41FA5}">
                      <a16:colId xmlns:a16="http://schemas.microsoft.com/office/drawing/2014/main" val="751486088"/>
                    </a:ext>
                  </a:extLst>
                </a:gridCol>
              </a:tblGrid>
              <a:tr h="842436">
                <a:tc>
                  <a:txBody>
                    <a:bodyPr/>
                    <a:lstStyle/>
                    <a:p>
                      <a:pPr algn="l" fontAlgn="ctr"/>
                      <a:r>
                        <a:rPr lang="en-US" sz="1200" u="none" strike="noStrike">
                          <a:effectLst/>
                        </a:rPr>
                        <a:t>Architecture: 3 nodes</a:t>
                      </a:r>
                      <a:endParaRPr lang="en-US" sz="1200" b="0" i="0" u="none" strike="noStrike">
                        <a:solidFill>
                          <a:srgbClr val="000000"/>
                        </a:solidFill>
                        <a:effectLst/>
                        <a:latin typeface="Times New Roman" panose="02020603050405020304" pitchFamily="18" charset="0"/>
                      </a:endParaRPr>
                    </a:p>
                  </a:txBody>
                  <a:tcPr marL="9525" marR="9525" marT="63500" marB="63500" anchor="ctr"/>
                </a:tc>
                <a:tc>
                  <a:txBody>
                    <a:bodyPr/>
                    <a:lstStyle/>
                    <a:p>
                      <a:pPr algn="l" fontAlgn="ctr"/>
                      <a:r>
                        <a:rPr lang="en-US" sz="1200" u="none" strike="noStrike">
                          <a:effectLst/>
                        </a:rPr>
                        <a:t>Energy consumption (J)</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(de)serialization</a:t>
                      </a:r>
                    </a:p>
                    <a:p>
                      <a:pPr algn="ctr" fontAlgn="ctr"/>
                      <a:r>
                        <a:rPr lang="en-US" sz="1200" u="none" strike="noStrike" dirty="0">
                          <a:effectLst/>
                        </a:rPr>
                        <a:t>Overhead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Network payload (Mb)</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Inference Time (s)</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Communication overhead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 Latency (s)</a:t>
                      </a:r>
                      <a:endParaRPr lang="en-US" sz="12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357503462"/>
                  </a:ext>
                </a:extLst>
              </a:tr>
              <a:tr h="308916">
                <a:tc>
                  <a:txBody>
                    <a:bodyPr/>
                    <a:lstStyle/>
                    <a:p>
                      <a:pPr algn="l" fontAlgn="ctr"/>
                      <a:r>
                        <a:rPr lang="en-US" sz="1200" u="none" strike="noStrike">
                          <a:effectLst/>
                        </a:rPr>
                        <a:t>Dispatcher</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4.70E-05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dirty="0">
                          <a:effectLst/>
                        </a:rPr>
                        <a:t>18.1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573.79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a:r>
                        <a:rPr lang="en-US" sz="1200" dirty="0"/>
                        <a:t>50.71</a:t>
                      </a:r>
                    </a:p>
                  </a:txBody>
                  <a:tcPr marL="9525" marR="9525" marT="9525" marB="0" anchor="ctr"/>
                </a:tc>
                <a:tc>
                  <a:txBody>
                    <a:bodyPr/>
                    <a:lstStyle/>
                    <a:p>
                      <a:pPr algn="r" fontAlgn="b"/>
                      <a:r>
                        <a:rPr lang="en-US" sz="1200" u="none" strike="noStrike" dirty="0">
                          <a:effectLst/>
                        </a:rPr>
                        <a:t>68.81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3157495"/>
                  </a:ext>
                </a:extLst>
              </a:tr>
              <a:tr h="248792">
                <a:tc>
                  <a:txBody>
                    <a:bodyPr/>
                    <a:lstStyle/>
                    <a:p>
                      <a:pPr algn="l" fontAlgn="ctr"/>
                      <a:r>
                        <a:rPr lang="en-US" sz="1200" u="none" strike="noStrike">
                          <a:effectLst/>
                        </a:rPr>
                        <a:t>Node 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2.45E-06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29.85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37.2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dirty="0">
                          <a:effectLst/>
                        </a:rPr>
                        <a:t>31.49</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31.61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6521883"/>
                  </a:ext>
                </a:extLst>
              </a:tr>
              <a:tr h="248792">
                <a:tc>
                  <a:txBody>
                    <a:bodyPr/>
                    <a:lstStyle/>
                    <a:p>
                      <a:pPr algn="l" fontAlgn="ctr"/>
                      <a:r>
                        <a:rPr lang="en-US" sz="1200" u="none" strike="noStrike">
                          <a:effectLst/>
                        </a:rPr>
                        <a:t>Node 2</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4.10E-07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0.219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30.81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37.781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3063051"/>
                  </a:ext>
                </a:extLst>
              </a:tr>
              <a:tr h="248792">
                <a:tc>
                  <a:txBody>
                    <a:bodyPr/>
                    <a:lstStyle/>
                    <a:p>
                      <a:pPr algn="l" fontAlgn="ctr"/>
                      <a:r>
                        <a:rPr lang="en-US" sz="1200" u="none" strike="noStrike">
                          <a:effectLst/>
                        </a:rPr>
                        <a:t>Node 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1.36E-06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42.91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16.57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24.96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0.94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43.85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0278290"/>
                  </a:ext>
                </a:extLst>
              </a:tr>
              <a:tr h="248792">
                <a:tc>
                  <a:txBody>
                    <a:bodyPr/>
                    <a:lstStyle/>
                    <a:p>
                      <a:pPr algn="l" fontAlgn="ctr"/>
                      <a:r>
                        <a:rPr lang="en-US" sz="1200" u="none" strike="noStrike">
                          <a:effectLst/>
                        </a:rPr>
                        <a:t>Total</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5.12E-05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61.349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625.21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92.97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120.921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182.27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2227725"/>
                  </a:ext>
                </a:extLst>
              </a:tr>
            </a:tbl>
          </a:graphicData>
        </a:graphic>
      </p:graphicFrame>
      <p:graphicFrame>
        <p:nvGraphicFramePr>
          <p:cNvPr id="3" name="Chart 2">
            <a:extLst>
              <a:ext uri="{FF2B5EF4-FFF2-40B4-BE49-F238E27FC236}">
                <a16:creationId xmlns:a16="http://schemas.microsoft.com/office/drawing/2014/main" id="{D48864AC-D7BA-171C-E9FA-CB58266E594F}"/>
              </a:ext>
            </a:extLst>
          </p:cNvPr>
          <p:cNvGraphicFramePr>
            <a:graphicFrameLocks/>
          </p:cNvGraphicFramePr>
          <p:nvPr>
            <p:extLst>
              <p:ext uri="{D42A27DB-BD31-4B8C-83A1-F6EECF244321}">
                <p14:modId xmlns:p14="http://schemas.microsoft.com/office/powerpoint/2010/main" val="270200045"/>
              </p:ext>
            </p:extLst>
          </p:nvPr>
        </p:nvGraphicFramePr>
        <p:xfrm>
          <a:off x="6728082" y="1140044"/>
          <a:ext cx="5019418" cy="29210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195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D2DC34F-4537-9FF3-9BDD-23AE4EB8D6C2}"/>
              </a:ext>
            </a:extLst>
          </p:cNvPr>
          <p:cNvGraphicFramePr>
            <a:graphicFrameLocks noGrp="1"/>
          </p:cNvGraphicFramePr>
          <p:nvPr>
            <p:extLst>
              <p:ext uri="{D42A27DB-BD31-4B8C-83A1-F6EECF244321}">
                <p14:modId xmlns:p14="http://schemas.microsoft.com/office/powerpoint/2010/main" val="3054868420"/>
              </p:ext>
            </p:extLst>
          </p:nvPr>
        </p:nvGraphicFramePr>
        <p:xfrm>
          <a:off x="280512" y="1723291"/>
          <a:ext cx="7342419" cy="2007472"/>
        </p:xfrm>
        <a:graphic>
          <a:graphicData uri="http://schemas.openxmlformats.org/drawingml/2006/table">
            <a:tbl>
              <a:tblPr firstRow="1" firstCol="1" bandRow="1">
                <a:tableStyleId>{5C22544A-7EE6-4342-B048-85BDC9FD1C3A}</a:tableStyleId>
              </a:tblPr>
              <a:tblGrid>
                <a:gridCol w="1099675">
                  <a:extLst>
                    <a:ext uri="{9D8B030D-6E8A-4147-A177-3AD203B41FA5}">
                      <a16:colId xmlns:a16="http://schemas.microsoft.com/office/drawing/2014/main" val="440843968"/>
                    </a:ext>
                  </a:extLst>
                </a:gridCol>
                <a:gridCol w="888228">
                  <a:extLst>
                    <a:ext uri="{9D8B030D-6E8A-4147-A177-3AD203B41FA5}">
                      <a16:colId xmlns:a16="http://schemas.microsoft.com/office/drawing/2014/main" val="3312386849"/>
                    </a:ext>
                  </a:extLst>
                </a:gridCol>
                <a:gridCol w="1055566">
                  <a:extLst>
                    <a:ext uri="{9D8B030D-6E8A-4147-A177-3AD203B41FA5}">
                      <a16:colId xmlns:a16="http://schemas.microsoft.com/office/drawing/2014/main" val="1155372077"/>
                    </a:ext>
                  </a:extLst>
                </a:gridCol>
                <a:gridCol w="1014490">
                  <a:extLst>
                    <a:ext uri="{9D8B030D-6E8A-4147-A177-3AD203B41FA5}">
                      <a16:colId xmlns:a16="http://schemas.microsoft.com/office/drawing/2014/main" val="2159429822"/>
                    </a:ext>
                  </a:extLst>
                </a:gridCol>
                <a:gridCol w="1134985">
                  <a:extLst>
                    <a:ext uri="{9D8B030D-6E8A-4147-A177-3AD203B41FA5}">
                      <a16:colId xmlns:a16="http://schemas.microsoft.com/office/drawing/2014/main" val="1218199817"/>
                    </a:ext>
                  </a:extLst>
                </a:gridCol>
                <a:gridCol w="1205713">
                  <a:extLst>
                    <a:ext uri="{9D8B030D-6E8A-4147-A177-3AD203B41FA5}">
                      <a16:colId xmlns:a16="http://schemas.microsoft.com/office/drawing/2014/main" val="1846881782"/>
                    </a:ext>
                  </a:extLst>
                </a:gridCol>
                <a:gridCol w="943762">
                  <a:extLst>
                    <a:ext uri="{9D8B030D-6E8A-4147-A177-3AD203B41FA5}">
                      <a16:colId xmlns:a16="http://schemas.microsoft.com/office/drawing/2014/main" val="4064106546"/>
                    </a:ext>
                  </a:extLst>
                </a:gridCol>
              </a:tblGrid>
              <a:tr h="700767">
                <a:tc>
                  <a:txBody>
                    <a:bodyPr/>
                    <a:lstStyle/>
                    <a:p>
                      <a:pPr algn="l" fontAlgn="ctr"/>
                      <a:r>
                        <a:rPr lang="en-US" sz="1200" u="none" strike="noStrike">
                          <a:effectLst/>
                        </a:rPr>
                        <a:t>Architecture: 4 nodes</a:t>
                      </a:r>
                      <a:endParaRPr lang="en-US" sz="1200" b="0" i="0" u="none" strike="noStrike">
                        <a:solidFill>
                          <a:srgbClr val="000000"/>
                        </a:solidFill>
                        <a:effectLst/>
                        <a:latin typeface="Times New Roman" panose="02020603050405020304" pitchFamily="18" charset="0"/>
                      </a:endParaRPr>
                    </a:p>
                  </a:txBody>
                  <a:tcPr marL="9525" marR="9525" marT="63500" marB="63500" anchor="ctr"/>
                </a:tc>
                <a:tc>
                  <a:txBody>
                    <a:bodyPr/>
                    <a:lstStyle/>
                    <a:p>
                      <a:pPr algn="l" fontAlgn="ctr"/>
                      <a:r>
                        <a:rPr lang="en-US" sz="1200" u="none" strike="noStrike">
                          <a:effectLst/>
                        </a:rPr>
                        <a:t>Energy consumption (J)</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(de)serialization Overhead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Network payload (Mb)</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Inference Time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Communication overhead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 Latency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26648070"/>
                  </a:ext>
                </a:extLst>
              </a:tr>
              <a:tr h="271935">
                <a:tc>
                  <a:txBody>
                    <a:bodyPr/>
                    <a:lstStyle/>
                    <a:p>
                      <a:pPr algn="l" fontAlgn="ctr"/>
                      <a:r>
                        <a:rPr lang="en-US" sz="1200" u="none" strike="noStrike">
                          <a:effectLst/>
                        </a:rPr>
                        <a:t>Dispatcher</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4.53E-05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13.28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552.72</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a:t>
                      </a:r>
                      <a:r>
                        <a:rPr lang="en-US" sz="700" u="none" strike="noStrike">
                          <a:effectLst/>
                        </a:rPr>
                        <a:t>       </a:t>
                      </a:r>
                      <a:r>
                        <a:rPr lang="en-US" sz="1200" u="none" strike="noStrike">
                          <a:effectLst/>
                        </a:rPr>
                        <a:t> </a:t>
                      </a:r>
                      <a:endParaRPr lang="en-US" sz="1200" b="0" i="0" u="none" strike="noStrike">
                        <a:solidFill>
                          <a:srgbClr val="000000"/>
                        </a:solidFill>
                        <a:effectLst/>
                        <a:latin typeface="Times New Roman" panose="02020603050405020304" pitchFamily="18" charset="0"/>
                      </a:endParaRPr>
                    </a:p>
                  </a:txBody>
                  <a:tcPr marL="342900" marR="9525" marT="9525" marB="0" anchor="ctr"/>
                </a:tc>
                <a:tc>
                  <a:txBody>
                    <a:bodyPr/>
                    <a:lstStyle/>
                    <a:p>
                      <a:pPr algn="r"/>
                      <a:r>
                        <a:rPr lang="en-US" sz="1200" dirty="0"/>
                        <a:t>55.72</a:t>
                      </a:r>
                    </a:p>
                  </a:txBody>
                  <a:tcPr marL="9525" marR="9525" marT="9525" marB="0" anchor="ctr"/>
                </a:tc>
                <a:tc>
                  <a:txBody>
                    <a:bodyPr/>
                    <a:lstStyle/>
                    <a:p>
                      <a:pPr algn="r" fontAlgn="b"/>
                      <a:r>
                        <a:rPr lang="en-US" sz="1200" b="0" i="0" u="none" strike="noStrike" dirty="0">
                          <a:solidFill>
                            <a:srgbClr val="000000"/>
                          </a:solidFill>
                          <a:effectLst/>
                          <a:latin typeface="Calibri" panose="020F0502020204030204" pitchFamily="34" charset="0"/>
                        </a:rPr>
                        <a:t>69</a:t>
                      </a:r>
                    </a:p>
                  </a:txBody>
                  <a:tcPr marL="9525" marR="9525" marT="9525" marB="0" anchor="b"/>
                </a:tc>
                <a:extLst>
                  <a:ext uri="{0D108BD9-81ED-4DB2-BD59-A6C34878D82A}">
                    <a16:rowId xmlns:a16="http://schemas.microsoft.com/office/drawing/2014/main" val="1293226084"/>
                  </a:ext>
                </a:extLst>
              </a:tr>
              <a:tr h="206954">
                <a:tc>
                  <a:txBody>
                    <a:bodyPr/>
                    <a:lstStyle/>
                    <a:p>
                      <a:pPr algn="l" fontAlgn="ctr"/>
                      <a:r>
                        <a:rPr lang="en-US" sz="1200" u="none" strike="noStrike">
                          <a:effectLst/>
                        </a:rPr>
                        <a:t>Node1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2.44E-06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0.13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29.74</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38.39</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dirty="0">
                          <a:effectLst/>
                        </a:rPr>
                        <a:t>30.48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30.61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4590"/>
                  </a:ext>
                </a:extLst>
              </a:tr>
              <a:tr h="206954">
                <a:tc>
                  <a:txBody>
                    <a:bodyPr/>
                    <a:lstStyle/>
                    <a:p>
                      <a:pPr algn="l" fontAlgn="ctr"/>
                      <a:r>
                        <a:rPr lang="en-US" sz="1200" u="none" strike="noStrike">
                          <a:effectLst/>
                        </a:rPr>
                        <a:t>Node2</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3.96E-07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0.2008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4.84</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33.128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35.6712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35.872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9126864"/>
                  </a:ext>
                </a:extLst>
              </a:tr>
              <a:tr h="206954">
                <a:tc>
                  <a:txBody>
                    <a:bodyPr/>
                    <a:lstStyle/>
                    <a:p>
                      <a:pPr algn="l" fontAlgn="ctr"/>
                      <a:r>
                        <a:rPr lang="en-US" sz="1200" u="none" strike="noStrike">
                          <a:effectLst/>
                        </a:rPr>
                        <a:t>Node 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3.93E-07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0.238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30</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38.762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1489525"/>
                  </a:ext>
                </a:extLst>
              </a:tr>
              <a:tr h="206954">
                <a:tc>
                  <a:txBody>
                    <a:bodyPr/>
                    <a:lstStyle/>
                    <a:p>
                      <a:pPr algn="l" fontAlgn="ctr"/>
                      <a:r>
                        <a:rPr lang="en-US" sz="1200" u="none" strike="noStrike" dirty="0">
                          <a:effectLst/>
                        </a:rPr>
                        <a:t>Node 4</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1.34E-06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42.63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16.3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26.75</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dirty="0">
                          <a:effectLst/>
                        </a:rPr>
                        <a:t>0.62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43.25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651239"/>
                  </a:ext>
                </a:extLst>
              </a:tr>
              <a:tr h="206954">
                <a:tc>
                  <a:txBody>
                    <a:bodyPr/>
                    <a:lstStyle/>
                    <a:p>
                      <a:pPr algn="l" fontAlgn="ctr"/>
                      <a:r>
                        <a:rPr lang="en-US" sz="1200" u="none" strike="noStrike">
                          <a:effectLst/>
                        </a:rPr>
                        <a:t>Total</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4.98E-05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56.4788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dirty="0">
                          <a:effectLst/>
                        </a:rPr>
                        <a:t>608.4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127.268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161.2532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217.732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530003"/>
                  </a:ext>
                </a:extLst>
              </a:tr>
            </a:tbl>
          </a:graphicData>
        </a:graphic>
      </p:graphicFrame>
      <p:graphicFrame>
        <p:nvGraphicFramePr>
          <p:cNvPr id="5" name="Table 4">
            <a:extLst>
              <a:ext uri="{FF2B5EF4-FFF2-40B4-BE49-F238E27FC236}">
                <a16:creationId xmlns:a16="http://schemas.microsoft.com/office/drawing/2014/main" id="{9AB63BDB-3F3B-E663-354E-54500132B2BB}"/>
              </a:ext>
            </a:extLst>
          </p:cNvPr>
          <p:cNvGraphicFramePr>
            <a:graphicFrameLocks noGrp="1"/>
          </p:cNvGraphicFramePr>
          <p:nvPr>
            <p:extLst>
              <p:ext uri="{D42A27DB-BD31-4B8C-83A1-F6EECF244321}">
                <p14:modId xmlns:p14="http://schemas.microsoft.com/office/powerpoint/2010/main" val="2226833404"/>
              </p:ext>
            </p:extLst>
          </p:nvPr>
        </p:nvGraphicFramePr>
        <p:xfrm>
          <a:off x="280513" y="4308231"/>
          <a:ext cx="7342418" cy="2155569"/>
        </p:xfrm>
        <a:graphic>
          <a:graphicData uri="http://schemas.openxmlformats.org/drawingml/2006/table">
            <a:tbl>
              <a:tblPr firstRow="1" firstCol="1" bandRow="1">
                <a:tableStyleId>{5C22544A-7EE6-4342-B048-85BDC9FD1C3A}</a:tableStyleId>
              </a:tblPr>
              <a:tblGrid>
                <a:gridCol w="1116658">
                  <a:extLst>
                    <a:ext uri="{9D8B030D-6E8A-4147-A177-3AD203B41FA5}">
                      <a16:colId xmlns:a16="http://schemas.microsoft.com/office/drawing/2014/main" val="1114191425"/>
                    </a:ext>
                  </a:extLst>
                </a:gridCol>
                <a:gridCol w="906414">
                  <a:extLst>
                    <a:ext uri="{9D8B030D-6E8A-4147-A177-3AD203B41FA5}">
                      <a16:colId xmlns:a16="http://schemas.microsoft.com/office/drawing/2014/main" val="1974084050"/>
                    </a:ext>
                  </a:extLst>
                </a:gridCol>
                <a:gridCol w="1089808">
                  <a:extLst>
                    <a:ext uri="{9D8B030D-6E8A-4147-A177-3AD203B41FA5}">
                      <a16:colId xmlns:a16="http://schemas.microsoft.com/office/drawing/2014/main" val="3060724939"/>
                    </a:ext>
                  </a:extLst>
                </a:gridCol>
                <a:gridCol w="998111">
                  <a:extLst>
                    <a:ext uri="{9D8B030D-6E8A-4147-A177-3AD203B41FA5}">
                      <a16:colId xmlns:a16="http://schemas.microsoft.com/office/drawing/2014/main" val="3980864517"/>
                    </a:ext>
                  </a:extLst>
                </a:gridCol>
                <a:gridCol w="1116658">
                  <a:extLst>
                    <a:ext uri="{9D8B030D-6E8A-4147-A177-3AD203B41FA5}">
                      <a16:colId xmlns:a16="http://schemas.microsoft.com/office/drawing/2014/main" val="232312051"/>
                    </a:ext>
                  </a:extLst>
                </a:gridCol>
                <a:gridCol w="1116658">
                  <a:extLst>
                    <a:ext uri="{9D8B030D-6E8A-4147-A177-3AD203B41FA5}">
                      <a16:colId xmlns:a16="http://schemas.microsoft.com/office/drawing/2014/main" val="2307556410"/>
                    </a:ext>
                  </a:extLst>
                </a:gridCol>
                <a:gridCol w="998111">
                  <a:extLst>
                    <a:ext uri="{9D8B030D-6E8A-4147-A177-3AD203B41FA5}">
                      <a16:colId xmlns:a16="http://schemas.microsoft.com/office/drawing/2014/main" val="2346079138"/>
                    </a:ext>
                  </a:extLst>
                </a:gridCol>
              </a:tblGrid>
              <a:tr h="585616">
                <a:tc>
                  <a:txBody>
                    <a:bodyPr/>
                    <a:lstStyle/>
                    <a:p>
                      <a:pPr algn="l" fontAlgn="ctr"/>
                      <a:r>
                        <a:rPr lang="en-US" sz="1200" u="none" strike="noStrike">
                          <a:effectLst/>
                        </a:rPr>
                        <a:t>Architecture: 5 nodes</a:t>
                      </a:r>
                      <a:endParaRPr lang="en-US" sz="1200" b="0" i="0" u="none" strike="noStrike">
                        <a:solidFill>
                          <a:srgbClr val="000000"/>
                        </a:solidFill>
                        <a:effectLst/>
                        <a:latin typeface="Times New Roman" panose="02020603050405020304" pitchFamily="18" charset="0"/>
                      </a:endParaRPr>
                    </a:p>
                  </a:txBody>
                  <a:tcPr marL="9525" marR="9525" marT="63500" marB="63500" anchor="ctr"/>
                </a:tc>
                <a:tc>
                  <a:txBody>
                    <a:bodyPr/>
                    <a:lstStyle/>
                    <a:p>
                      <a:pPr algn="ctr" fontAlgn="ctr"/>
                      <a:r>
                        <a:rPr lang="en-US" sz="1200" u="none" strike="noStrike">
                          <a:effectLst/>
                        </a:rPr>
                        <a:t>Energy consumption (J)</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(de)serialization Overhead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Network payload (Mb)</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Inference Time (s)</a:t>
                      </a:r>
                    </a:p>
                    <a:p>
                      <a:pPr algn="ctr" fontAlgn="ct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Communication overhead (s)</a:t>
                      </a:r>
                      <a:endParaRPr lang="en-US" sz="1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200" u="none" strike="noStrike" dirty="0">
                          <a:effectLst/>
                        </a:rPr>
                        <a:t> Latency (s)</a:t>
                      </a:r>
                    </a:p>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5351682"/>
                  </a:ext>
                </a:extLst>
              </a:tr>
              <a:tr h="224279">
                <a:tc>
                  <a:txBody>
                    <a:bodyPr/>
                    <a:lstStyle/>
                    <a:p>
                      <a:pPr algn="l" fontAlgn="ctr"/>
                      <a:r>
                        <a:rPr lang="en-US" sz="1200" u="none" strike="noStrike">
                          <a:effectLst/>
                        </a:rPr>
                        <a:t>Dispatcher</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4.36E-05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13.64</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532.11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a:t>
                      </a:r>
                      <a:r>
                        <a:rPr lang="en-US" sz="700" u="none" strike="noStrike" dirty="0">
                          <a:effectLst/>
                        </a:rPr>
                        <a:t>       </a:t>
                      </a:r>
                      <a:r>
                        <a:rPr lang="en-US" sz="1200" u="none" strike="noStrike" dirty="0">
                          <a:effectLst/>
                        </a:rPr>
                        <a:t> </a:t>
                      </a:r>
                      <a:endParaRPr lang="en-US" sz="1200" b="0" i="0" u="none" strike="noStrike" dirty="0">
                        <a:solidFill>
                          <a:srgbClr val="000000"/>
                        </a:solidFill>
                        <a:effectLst/>
                        <a:latin typeface="Times New Roman" panose="02020603050405020304" pitchFamily="18" charset="0"/>
                      </a:endParaRPr>
                    </a:p>
                  </a:txBody>
                  <a:tcPr marL="342900" marR="9525" marT="9525" marB="0" anchor="ctr"/>
                </a:tc>
                <a:tc>
                  <a:txBody>
                    <a:bodyPr/>
                    <a:lstStyle/>
                    <a:p>
                      <a:pPr algn="r" fontAlgn="ctr"/>
                      <a:r>
                        <a:rPr lang="en-US" sz="1200" u="none" strike="noStrike">
                          <a:effectLst/>
                        </a:rPr>
                        <a:t>55.99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69.63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221202"/>
                  </a:ext>
                </a:extLst>
              </a:tr>
              <a:tr h="224279">
                <a:tc>
                  <a:txBody>
                    <a:bodyPr/>
                    <a:lstStyle/>
                    <a:p>
                      <a:pPr algn="l" fontAlgn="ctr"/>
                      <a:r>
                        <a:rPr lang="en-US" sz="1200" u="none" strike="noStrike">
                          <a:effectLst/>
                        </a:rPr>
                        <a:t>Node1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2.44E-06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0.5</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29.73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46.913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22.217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22.717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721340"/>
                  </a:ext>
                </a:extLst>
              </a:tr>
              <a:tr h="224279">
                <a:tc>
                  <a:txBody>
                    <a:bodyPr/>
                    <a:lstStyle/>
                    <a:p>
                      <a:pPr algn="l" fontAlgn="ctr"/>
                      <a:r>
                        <a:rPr lang="en-US" sz="1200" u="none" strike="noStrike">
                          <a:effectLst/>
                        </a:rPr>
                        <a:t>Node2</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3.95E-07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0.228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4.82</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33.875</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35.527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35.755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049552"/>
                  </a:ext>
                </a:extLst>
              </a:tr>
              <a:tr h="224279">
                <a:tc>
                  <a:txBody>
                    <a:bodyPr/>
                    <a:lstStyle/>
                    <a:p>
                      <a:pPr algn="l" fontAlgn="ctr"/>
                      <a:r>
                        <a:rPr lang="en-US" sz="1200" u="none" strike="noStrike">
                          <a:effectLst/>
                        </a:rPr>
                        <a:t>Node 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3.92E-07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0.226</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4.78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35.07</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34.334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34.56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2108172"/>
                  </a:ext>
                </a:extLst>
              </a:tr>
              <a:tr h="224279">
                <a:tc>
                  <a:txBody>
                    <a:bodyPr/>
                    <a:lstStyle/>
                    <a:p>
                      <a:pPr algn="l" fontAlgn="ctr"/>
                      <a:r>
                        <a:rPr lang="en-US" sz="1200" u="none" strike="noStrike">
                          <a:effectLst/>
                        </a:rPr>
                        <a:t>Node 4</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3.78E-07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0.233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4.61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36.58</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32.817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33.05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4485669"/>
                  </a:ext>
                </a:extLst>
              </a:tr>
              <a:tr h="224279">
                <a:tc>
                  <a:txBody>
                    <a:bodyPr/>
                    <a:lstStyle/>
                    <a:p>
                      <a:pPr algn="l" fontAlgn="ctr"/>
                      <a:r>
                        <a:rPr lang="en-US" sz="1200" u="none" strike="noStrike">
                          <a:effectLst/>
                        </a:rPr>
                        <a:t>Node 5</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1.31E-06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45.81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15.96</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27.5</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dirty="0">
                          <a:effectLst/>
                        </a:rPr>
                        <a:t>0.32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46.13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005890"/>
                  </a:ext>
                </a:extLst>
              </a:tr>
              <a:tr h="224279">
                <a:tc>
                  <a:txBody>
                    <a:bodyPr/>
                    <a:lstStyle/>
                    <a:p>
                      <a:pPr algn="l" fontAlgn="ctr"/>
                      <a:r>
                        <a:rPr lang="en-US" sz="1200" u="none" strike="noStrike">
                          <a:effectLst/>
                        </a:rPr>
                        <a:t>Total</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4.36E-05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60.637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592.01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175.938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dirty="0">
                          <a:effectLst/>
                        </a:rPr>
                        <a:t>181.205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241.842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925466"/>
                  </a:ext>
                </a:extLst>
              </a:tr>
            </a:tbl>
          </a:graphicData>
        </a:graphic>
      </p:graphicFrame>
      <p:sp>
        <p:nvSpPr>
          <p:cNvPr id="7" name="TextBox 6">
            <a:extLst>
              <a:ext uri="{FF2B5EF4-FFF2-40B4-BE49-F238E27FC236}">
                <a16:creationId xmlns:a16="http://schemas.microsoft.com/office/drawing/2014/main" id="{2A123E56-4BF7-5F6E-A1CD-F57BE1B26304}"/>
              </a:ext>
            </a:extLst>
          </p:cNvPr>
          <p:cNvSpPr txBox="1"/>
          <p:nvPr/>
        </p:nvSpPr>
        <p:spPr>
          <a:xfrm>
            <a:off x="878541" y="197039"/>
            <a:ext cx="6096000" cy="769441"/>
          </a:xfrm>
          <a:prstGeom prst="rect">
            <a:avLst/>
          </a:prstGeom>
          <a:noFill/>
        </p:spPr>
        <p:txBody>
          <a:bodyPr wrap="square">
            <a:spAutoFit/>
          </a:bodyPr>
          <a:lstStyle/>
          <a:p>
            <a:r>
              <a:rPr lang="en-US" sz="4400" dirty="0"/>
              <a:t>Results and Conclusions</a:t>
            </a:r>
          </a:p>
        </p:txBody>
      </p:sp>
      <p:sp>
        <p:nvSpPr>
          <p:cNvPr id="9" name="TextBox 8">
            <a:extLst>
              <a:ext uri="{FF2B5EF4-FFF2-40B4-BE49-F238E27FC236}">
                <a16:creationId xmlns:a16="http://schemas.microsoft.com/office/drawing/2014/main" id="{2AD80AEA-2D48-3D38-0935-543BD8D5933C}"/>
              </a:ext>
            </a:extLst>
          </p:cNvPr>
          <p:cNvSpPr txBox="1"/>
          <p:nvPr/>
        </p:nvSpPr>
        <p:spPr>
          <a:xfrm>
            <a:off x="7622931" y="3431068"/>
            <a:ext cx="4897315" cy="1754326"/>
          </a:xfrm>
          <a:prstGeom prst="rect">
            <a:avLst/>
          </a:prstGeom>
          <a:noFill/>
        </p:spPr>
        <p:txBody>
          <a:bodyPr wrap="square">
            <a:spAutoFit/>
          </a:bodyPr>
          <a:lstStyle/>
          <a:p>
            <a:pPr marL="285750" indent="-285750">
              <a:buFont typeface="Arial" panose="020B0604020202020204" pitchFamily="34" charset="0"/>
              <a:buChar char="•"/>
            </a:pPr>
            <a:r>
              <a:rPr lang="en-US" dirty="0"/>
              <a:t>Distributed inference advantages highly depend on the input data size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case of big data transfer, more nodes result in more communication burden after a certain node number </a:t>
            </a:r>
          </a:p>
        </p:txBody>
      </p:sp>
    </p:spTree>
    <p:extLst>
      <p:ext uri="{BB962C8B-B14F-4D97-AF65-F5344CB8AC3E}">
        <p14:creationId xmlns:p14="http://schemas.microsoft.com/office/powerpoint/2010/main" val="216996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2BEA-22CA-C0FC-5E8A-E2A6A01265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47165F-E087-EB13-421E-5AED1BC14522}"/>
              </a:ext>
            </a:extLst>
          </p:cNvPr>
          <p:cNvSpPr>
            <a:spLocks noGrp="1"/>
          </p:cNvSpPr>
          <p:nvPr>
            <p:ph idx="1"/>
          </p:nvPr>
        </p:nvSpPr>
        <p:spPr>
          <a:xfrm>
            <a:off x="838200" y="2713392"/>
            <a:ext cx="10515600" cy="4351338"/>
          </a:xfrm>
        </p:spPr>
        <p:txBody>
          <a:bodyPr>
            <a:normAutofit/>
          </a:bodyPr>
          <a:lstStyle/>
          <a:p>
            <a:pPr marL="0" indent="0" algn="ctr">
              <a:buNone/>
            </a:pPr>
            <a:r>
              <a:rPr lang="en-US" sz="6000" b="1" dirty="0"/>
              <a:t>THANK YOU</a:t>
            </a:r>
          </a:p>
        </p:txBody>
      </p:sp>
    </p:spTree>
    <p:extLst>
      <p:ext uri="{BB962C8B-B14F-4D97-AF65-F5344CB8AC3E}">
        <p14:creationId xmlns:p14="http://schemas.microsoft.com/office/powerpoint/2010/main" val="52863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B477-793A-A2E8-C17F-FE5B2DB1D4F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935A6B-FC0C-AF99-1BB1-D8E9638968B1}"/>
              </a:ext>
            </a:extLst>
          </p:cNvPr>
          <p:cNvSpPr>
            <a:spLocks noGrp="1"/>
          </p:cNvSpPr>
          <p:nvPr>
            <p:ph idx="1"/>
          </p:nvPr>
        </p:nvSpPr>
        <p:spPr/>
        <p:txBody>
          <a:bodyPr>
            <a:normAutofit fontScale="85000" lnSpcReduction="10000"/>
          </a:bodyPr>
          <a:lstStyle/>
          <a:p>
            <a:pPr marL="228600" lvl="0" indent="-197643" algn="just" rtl="0">
              <a:lnSpc>
                <a:spcPct val="150000"/>
              </a:lnSpc>
              <a:spcBef>
                <a:spcPts val="0"/>
              </a:spcBef>
              <a:spcAft>
                <a:spcPts val="0"/>
              </a:spcAft>
              <a:buClr>
                <a:srgbClr val="333333"/>
              </a:buClr>
              <a:buSzPct val="100000"/>
              <a:buChar char="•"/>
            </a:pPr>
            <a:r>
              <a:rPr lang="en-US" sz="2800" b="0" i="0" u="none" strike="noStrike" dirty="0">
                <a:solidFill>
                  <a:srgbClr val="333333"/>
                </a:solidFill>
                <a:latin typeface="Helvetica Neue"/>
                <a:ea typeface="Helvetica Neue"/>
                <a:cs typeface="Helvetica Neue"/>
                <a:sym typeface="Helvetica Neue"/>
              </a:rPr>
              <a:t>[1] C. Hu and B. Li, "Distributed Inference with Deep Learning Models across Heterogeneous Edge Devices," </a:t>
            </a:r>
            <a:r>
              <a:rPr lang="en-US" sz="2800" b="0" i="1" u="none" strike="noStrike" dirty="0">
                <a:solidFill>
                  <a:srgbClr val="333333"/>
                </a:solidFill>
                <a:latin typeface="Helvetica Neue"/>
                <a:ea typeface="Helvetica Neue"/>
                <a:cs typeface="Helvetica Neue"/>
                <a:sym typeface="Helvetica Neue"/>
              </a:rPr>
              <a:t>IEEE INFOCOM 2022 - IEEE Conference on Computer Communications</a:t>
            </a:r>
            <a:r>
              <a:rPr lang="en-US" sz="2800" b="0" i="0" u="none" strike="noStrike" dirty="0">
                <a:solidFill>
                  <a:srgbClr val="333333"/>
                </a:solidFill>
                <a:latin typeface="Helvetica Neue"/>
                <a:ea typeface="Helvetica Neue"/>
                <a:cs typeface="Helvetica Neue"/>
                <a:sym typeface="Helvetica Neue"/>
              </a:rPr>
              <a:t>, London, United Kingdom, 2022, pp. 330-339, </a:t>
            </a:r>
            <a:r>
              <a:rPr lang="en-US" sz="2800" b="0" i="0" u="none" strike="noStrike" dirty="0" err="1">
                <a:solidFill>
                  <a:srgbClr val="333333"/>
                </a:solidFill>
                <a:latin typeface="Helvetica Neue"/>
                <a:ea typeface="Helvetica Neue"/>
                <a:cs typeface="Helvetica Neue"/>
                <a:sym typeface="Helvetica Neue"/>
              </a:rPr>
              <a:t>doi</a:t>
            </a:r>
            <a:r>
              <a:rPr lang="en-US" sz="2800" b="0" i="0" u="none" strike="noStrike" dirty="0">
                <a:solidFill>
                  <a:srgbClr val="333333"/>
                </a:solidFill>
                <a:latin typeface="Helvetica Neue"/>
                <a:ea typeface="Helvetica Neue"/>
                <a:cs typeface="Helvetica Neue"/>
                <a:sym typeface="Helvetica Neue"/>
              </a:rPr>
              <a:t>: 10.1109/INFOCOM48880.2022.9796896</a:t>
            </a:r>
            <a:endParaRPr lang="en-US" sz="2800" dirty="0">
              <a:solidFill>
                <a:srgbClr val="333333"/>
              </a:solidFill>
              <a:latin typeface="Helvetica Neue"/>
              <a:ea typeface="Helvetica Neue"/>
              <a:cs typeface="Helvetica Neue"/>
              <a:sym typeface="Helvetica Neue"/>
            </a:endParaRPr>
          </a:p>
          <a:p>
            <a:pPr marL="228600" lvl="0" indent="-197643" algn="just" rtl="0">
              <a:lnSpc>
                <a:spcPct val="150000"/>
              </a:lnSpc>
              <a:spcBef>
                <a:spcPts val="0"/>
              </a:spcBef>
              <a:spcAft>
                <a:spcPts val="0"/>
              </a:spcAft>
              <a:buClr>
                <a:srgbClr val="333333"/>
              </a:buClr>
              <a:buSzPct val="100000"/>
              <a:buChar char="•"/>
            </a:pPr>
            <a:r>
              <a:rPr lang="en-US" sz="2800" dirty="0">
                <a:solidFill>
                  <a:srgbClr val="333333"/>
                </a:solidFill>
                <a:latin typeface="Helvetica Neue"/>
                <a:ea typeface="Helvetica Neue"/>
                <a:cs typeface="Helvetica Neue"/>
                <a:sym typeface="Helvetica Neue"/>
              </a:rPr>
              <a:t>[2] A. Parthasarathy and B. </a:t>
            </a:r>
            <a:r>
              <a:rPr lang="en-US" sz="2800" dirty="0" err="1">
                <a:solidFill>
                  <a:srgbClr val="333333"/>
                </a:solidFill>
                <a:latin typeface="Helvetica Neue"/>
                <a:ea typeface="Helvetica Neue"/>
                <a:cs typeface="Helvetica Neue"/>
                <a:sym typeface="Helvetica Neue"/>
              </a:rPr>
              <a:t>Krishnamachari</a:t>
            </a:r>
            <a:r>
              <a:rPr lang="en-US" sz="2800" dirty="0">
                <a:solidFill>
                  <a:srgbClr val="333333"/>
                </a:solidFill>
                <a:latin typeface="Helvetica Neue"/>
                <a:ea typeface="Helvetica Neue"/>
                <a:cs typeface="Helvetica Neue"/>
                <a:sym typeface="Helvetica Neue"/>
              </a:rPr>
              <a:t>, "DEFER: Distributed Edge Inference for Deep Neural Networks," 2022 14th International Conference on </a:t>
            </a:r>
            <a:r>
              <a:rPr lang="en-US" sz="2800" dirty="0" err="1">
                <a:solidFill>
                  <a:srgbClr val="333333"/>
                </a:solidFill>
                <a:latin typeface="Helvetica Neue"/>
                <a:ea typeface="Helvetica Neue"/>
                <a:cs typeface="Helvetica Neue"/>
                <a:sym typeface="Helvetica Neue"/>
              </a:rPr>
              <a:t>COMmunication</a:t>
            </a:r>
            <a:r>
              <a:rPr lang="en-US" sz="2800" dirty="0">
                <a:solidFill>
                  <a:srgbClr val="333333"/>
                </a:solidFill>
                <a:latin typeface="Helvetica Neue"/>
                <a:ea typeface="Helvetica Neue"/>
                <a:cs typeface="Helvetica Neue"/>
                <a:sym typeface="Helvetica Neue"/>
              </a:rPr>
              <a:t> Systems &amp; </a:t>
            </a:r>
            <a:r>
              <a:rPr lang="en-US" sz="2800" dirty="0" err="1">
                <a:solidFill>
                  <a:srgbClr val="333333"/>
                </a:solidFill>
                <a:latin typeface="Helvetica Neue"/>
                <a:ea typeface="Helvetica Neue"/>
                <a:cs typeface="Helvetica Neue"/>
                <a:sym typeface="Helvetica Neue"/>
              </a:rPr>
              <a:t>NETworkS</a:t>
            </a:r>
            <a:r>
              <a:rPr lang="en-US" sz="2800" dirty="0">
                <a:solidFill>
                  <a:srgbClr val="333333"/>
                </a:solidFill>
                <a:latin typeface="Helvetica Neue"/>
                <a:ea typeface="Helvetica Neue"/>
                <a:cs typeface="Helvetica Neue"/>
                <a:sym typeface="Helvetica Neue"/>
              </a:rPr>
              <a:t> (COMSNETS), Bangalore, India, 2022, pp. 749-753, doi:10.1109/COMSNETS53615.2022.9668515.</a:t>
            </a:r>
          </a:p>
        </p:txBody>
      </p:sp>
    </p:spTree>
    <p:extLst>
      <p:ext uri="{BB962C8B-B14F-4D97-AF65-F5344CB8AC3E}">
        <p14:creationId xmlns:p14="http://schemas.microsoft.com/office/powerpoint/2010/main" val="292653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EB81-59C1-CFDC-540C-CEACF1264585}"/>
              </a:ext>
            </a:extLst>
          </p:cNvPr>
          <p:cNvSpPr>
            <a:spLocks noGrp="1"/>
          </p:cNvSpPr>
          <p:nvPr>
            <p:ph type="title"/>
          </p:nvPr>
        </p:nvSpPr>
        <p:spPr/>
        <p:txBody>
          <a:bodyPr/>
          <a:lstStyle/>
          <a:p>
            <a:r>
              <a:rPr lang="en-US" dirty="0"/>
              <a:t>Outline</a:t>
            </a:r>
          </a:p>
        </p:txBody>
      </p:sp>
      <p:graphicFrame>
        <p:nvGraphicFramePr>
          <p:cNvPr id="5" name="Content Placeholder 2">
            <a:extLst>
              <a:ext uri="{FF2B5EF4-FFF2-40B4-BE49-F238E27FC236}">
                <a16:creationId xmlns:a16="http://schemas.microsoft.com/office/drawing/2014/main" id="{2D8C3C1B-9B99-B240-0AAE-4746066E887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601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C8D00-928B-DE44-E5A0-D4AB76AA1F89}"/>
              </a:ext>
            </a:extLst>
          </p:cNvPr>
          <p:cNvSpPr>
            <a:spLocks noGrp="1"/>
          </p:cNvSpPr>
          <p:nvPr>
            <p:ph type="title"/>
          </p:nvPr>
        </p:nvSpPr>
        <p:spPr>
          <a:xfrm>
            <a:off x="838200" y="365125"/>
            <a:ext cx="10515600" cy="1306443"/>
          </a:xfrm>
        </p:spPr>
        <p:txBody>
          <a:bodyPr>
            <a:normAutofit/>
          </a:bodyPr>
          <a:lstStyle/>
          <a:p>
            <a:r>
              <a:rPr lang="en-US" sz="4000"/>
              <a:t>Problem statement</a:t>
            </a:r>
            <a:br>
              <a:rPr lang="en-US" sz="4000"/>
            </a:br>
            <a:endParaRPr lang="en-US" sz="4000"/>
          </a:p>
        </p:txBody>
      </p:sp>
      <p:sp>
        <p:nvSpPr>
          <p:cNvPr id="3" name="Content Placeholder 2">
            <a:extLst>
              <a:ext uri="{FF2B5EF4-FFF2-40B4-BE49-F238E27FC236}">
                <a16:creationId xmlns:a16="http://schemas.microsoft.com/office/drawing/2014/main" id="{37FD17EC-344C-B583-36C7-F622FBF58FDD}"/>
              </a:ext>
            </a:extLst>
          </p:cNvPr>
          <p:cNvSpPr>
            <a:spLocks noGrp="1"/>
          </p:cNvSpPr>
          <p:nvPr>
            <p:ph idx="1"/>
          </p:nvPr>
        </p:nvSpPr>
        <p:spPr>
          <a:xfrm>
            <a:off x="838200" y="1825625"/>
            <a:ext cx="4152774" cy="4303464"/>
          </a:xfrm>
        </p:spPr>
        <p:txBody>
          <a:bodyPr>
            <a:normAutofit/>
          </a:bodyPr>
          <a:lstStyle/>
          <a:p>
            <a:r>
              <a:rPr lang="en-US" sz="2000" kern="0">
                <a:effectLst/>
                <a:latin typeface="Arial" panose="020B0604020202020204" pitchFamily="34" charset="0"/>
                <a:ea typeface="Times New Roman" panose="02020603050405020304" pitchFamily="18" charset="0"/>
              </a:rPr>
              <a:t>Autonomous vehicles require accurate trajectory predictions to make informed decisions about their movements</a:t>
            </a:r>
            <a:r>
              <a:rPr lang="en-US" sz="2000">
                <a:effectLst/>
              </a:rPr>
              <a:t> </a:t>
            </a:r>
          </a:p>
          <a:p>
            <a:r>
              <a:rPr lang="en-US" sz="2000" kern="0">
                <a:latin typeface="Arial" panose="020B0604020202020204" pitchFamily="34" charset="0"/>
                <a:ea typeface="Times New Roman" panose="02020603050405020304" pitchFamily="18" charset="0"/>
                <a:cs typeface="Times New Roman" panose="02020603050405020304" pitchFamily="18" charset="0"/>
              </a:rPr>
              <a:t>S</a:t>
            </a:r>
            <a:r>
              <a:rPr lang="en-US" sz="2000" kern="0">
                <a:effectLst/>
                <a:latin typeface="Arial" panose="020B0604020202020204" pitchFamily="34" charset="0"/>
                <a:ea typeface="Times New Roman" panose="02020603050405020304" pitchFamily="18" charset="0"/>
                <a:cs typeface="Times New Roman" panose="02020603050405020304" pitchFamily="18" charset="0"/>
              </a:rPr>
              <a:t>uch application is associated with a large input of real-time geo-encoded data. </a:t>
            </a:r>
          </a:p>
          <a:p>
            <a:r>
              <a:rPr lang="en-US" sz="2000" kern="0">
                <a:effectLst/>
                <a:latin typeface="Arial" panose="020B0604020202020204" pitchFamily="34" charset="0"/>
                <a:ea typeface="Times New Roman" panose="02020603050405020304" pitchFamily="18" charset="0"/>
                <a:cs typeface="Times New Roman" panose="02020603050405020304" pitchFamily="18" charset="0"/>
              </a:rPr>
              <a:t>This creates the need to maximize the throughput of the model for it to be able to predict more locations per unit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5122" name="Picture 2" descr="Back to the Future: Planning-Aware Trajectory Forecasting for Autonomous  Driving | SAIL Blog">
            <a:extLst>
              <a:ext uri="{FF2B5EF4-FFF2-40B4-BE49-F238E27FC236}">
                <a16:creationId xmlns:a16="http://schemas.microsoft.com/office/drawing/2014/main" id="{CBAE1F29-65FD-B7C7-09FA-7D195211C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73" b="1"/>
          <a:stretch/>
        </p:blipFill>
        <p:spPr bwMode="auto">
          <a:xfrm>
            <a:off x="6018652" y="1018346"/>
            <a:ext cx="6170299" cy="42248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2EDAF1-4CA0-2964-8975-4A32C3989798}"/>
              </a:ext>
            </a:extLst>
          </p:cNvPr>
          <p:cNvSpPr/>
          <p:nvPr/>
        </p:nvSpPr>
        <p:spPr>
          <a:xfrm>
            <a:off x="8516471" y="3429000"/>
            <a:ext cx="2259105" cy="1814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2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F672-5400-8F3A-32F0-9845BD71F8D8}"/>
              </a:ext>
            </a:extLst>
          </p:cNvPr>
          <p:cNvSpPr>
            <a:spLocks noGrp="1"/>
          </p:cNvSpPr>
          <p:nvPr>
            <p:ph type="title"/>
          </p:nvPr>
        </p:nvSpPr>
        <p:spPr/>
        <p:txBody>
          <a:bodyPr/>
          <a:lstStyle/>
          <a:p>
            <a:r>
              <a:rPr lang="en-US" dirty="0"/>
              <a:t>ML Model</a:t>
            </a:r>
          </a:p>
        </p:txBody>
      </p:sp>
      <p:pic>
        <p:nvPicPr>
          <p:cNvPr id="5" name="Content Placeholder 4" descr="A picture containing text, number, diagram, line&#10;&#10;Description automatically generated">
            <a:extLst>
              <a:ext uri="{FF2B5EF4-FFF2-40B4-BE49-F238E27FC236}">
                <a16:creationId xmlns:a16="http://schemas.microsoft.com/office/drawing/2014/main" id="{33DD0B88-2F43-EE01-5C9A-EB88960C0ACF}"/>
              </a:ext>
            </a:extLst>
          </p:cNvPr>
          <p:cNvPicPr>
            <a:picLocks noGrp="1" noChangeAspect="1"/>
          </p:cNvPicPr>
          <p:nvPr>
            <p:ph idx="1"/>
          </p:nvPr>
        </p:nvPicPr>
        <p:blipFill>
          <a:blip r:embed="rId2"/>
          <a:stretch>
            <a:fillRect/>
          </a:stretch>
        </p:blipFill>
        <p:spPr>
          <a:xfrm>
            <a:off x="6096000" y="3349244"/>
            <a:ext cx="5612412" cy="3075562"/>
          </a:xfrm>
        </p:spPr>
      </p:pic>
      <p:sp>
        <p:nvSpPr>
          <p:cNvPr id="6" name="TextBox 5">
            <a:extLst>
              <a:ext uri="{FF2B5EF4-FFF2-40B4-BE49-F238E27FC236}">
                <a16:creationId xmlns:a16="http://schemas.microsoft.com/office/drawing/2014/main" id="{5C64BD7E-2D57-284C-0CAA-B2034661F364}"/>
              </a:ext>
            </a:extLst>
          </p:cNvPr>
          <p:cNvSpPr txBox="1"/>
          <p:nvPr/>
        </p:nvSpPr>
        <p:spPr>
          <a:xfrm>
            <a:off x="593124" y="2113005"/>
            <a:ext cx="10760676" cy="646331"/>
          </a:xfrm>
          <a:prstGeom prst="rect">
            <a:avLst/>
          </a:prstGeom>
          <a:noFill/>
        </p:spPr>
        <p:txBody>
          <a:bodyPr wrap="square" rtlCol="0">
            <a:spAutoFit/>
          </a:bodyPr>
          <a:lstStyle/>
          <a:p>
            <a:r>
              <a:rPr lang="en-US" dirty="0"/>
              <a:t>For instance, considering a trajectory that visits </a:t>
            </a:r>
            <a:r>
              <a:rPr lang="en-US" i="1" dirty="0">
                <a:effectLst/>
              </a:rPr>
              <a:t>m</a:t>
            </a:r>
            <a:r>
              <a:rPr lang="en-US" dirty="0"/>
              <a:t> cells, that is, </a:t>
            </a:r>
            <a:r>
              <a:rPr lang="en-US" b="0" i="0" u="none" strike="noStrike" dirty="0">
                <a:effectLst/>
                <a:latin typeface="STIXGeneral-Regular"/>
              </a:rPr>
              <a:t>Tr=[</a:t>
            </a:r>
            <a:r>
              <a:rPr lang="en-US" b="0" i="0" u="none" strike="noStrike" dirty="0">
                <a:effectLst/>
                <a:latin typeface="STIXGeneral-Italic"/>
              </a:rPr>
              <a:t>𝑐</a:t>
            </a:r>
            <a:r>
              <a:rPr lang="en-US" b="0" i="0" u="none" strike="noStrike" dirty="0">
                <a:effectLst/>
                <a:latin typeface="STIXGeneral-Regular"/>
              </a:rPr>
              <a:t>1,</a:t>
            </a:r>
            <a:r>
              <a:rPr lang="en-US" b="0" i="0" u="none" strike="noStrike" dirty="0">
                <a:effectLst/>
                <a:latin typeface="STIXGeneral-Italic"/>
              </a:rPr>
              <a:t>𝑐</a:t>
            </a:r>
            <a:r>
              <a:rPr lang="en-US" b="0" i="0" u="none" strike="noStrike" dirty="0">
                <a:effectLst/>
                <a:latin typeface="STIXGeneral-Regular"/>
              </a:rPr>
              <a:t>2,⋯,</a:t>
            </a:r>
            <a:r>
              <a:rPr lang="en-US" b="0" i="0" u="none" strike="noStrike" dirty="0">
                <a:effectLst/>
                <a:latin typeface="STIXGeneral-Italic"/>
              </a:rPr>
              <a:t>𝑐𝑚</a:t>
            </a:r>
            <a:r>
              <a:rPr lang="en-US" b="0" i="0" u="none" strike="noStrike" dirty="0">
                <a:effectLst/>
                <a:latin typeface="STIXGeneral-Regular"/>
              </a:rPr>
              <a:t>] </a:t>
            </a:r>
            <a:r>
              <a:rPr lang="en-US" dirty="0">
                <a:effectLst/>
              </a:rPr>
              <a:t>the RNN model is set to have </a:t>
            </a:r>
            <a:r>
              <a:rPr lang="en-US" i="1" dirty="0">
                <a:effectLst/>
              </a:rPr>
              <a:t>m</a:t>
            </a:r>
            <a:r>
              <a:rPr lang="en-US" dirty="0">
                <a:effectLst/>
              </a:rPr>
              <a:t> + 1 GRU layers</a:t>
            </a:r>
          </a:p>
        </p:txBody>
      </p:sp>
      <p:graphicFrame>
        <p:nvGraphicFramePr>
          <p:cNvPr id="7" name="Diagram 6">
            <a:extLst>
              <a:ext uri="{FF2B5EF4-FFF2-40B4-BE49-F238E27FC236}">
                <a16:creationId xmlns:a16="http://schemas.microsoft.com/office/drawing/2014/main" id="{806B5BF9-4460-336C-7F5F-EC88AC9F8537}"/>
              </a:ext>
            </a:extLst>
          </p:cNvPr>
          <p:cNvGraphicFramePr/>
          <p:nvPr>
            <p:extLst>
              <p:ext uri="{D42A27DB-BD31-4B8C-83A1-F6EECF244321}">
                <p14:modId xmlns:p14="http://schemas.microsoft.com/office/powerpoint/2010/main" val="1569763682"/>
              </p:ext>
            </p:extLst>
          </p:nvPr>
        </p:nvGraphicFramePr>
        <p:xfrm>
          <a:off x="213241" y="3429000"/>
          <a:ext cx="5332627" cy="2995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4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F74C-1594-9706-F954-CF503D158FA5}"/>
              </a:ext>
            </a:extLst>
          </p:cNvPr>
          <p:cNvSpPr>
            <a:spLocks noGrp="1"/>
          </p:cNvSpPr>
          <p:nvPr>
            <p:ph type="title"/>
          </p:nvPr>
        </p:nvSpPr>
        <p:spPr/>
        <p:txBody>
          <a:bodyPr/>
          <a:lstStyle/>
          <a:p>
            <a:r>
              <a:rPr lang="en-US" dirty="0"/>
              <a:t>Literature Review</a:t>
            </a:r>
          </a:p>
        </p:txBody>
      </p:sp>
      <p:pic>
        <p:nvPicPr>
          <p:cNvPr id="10" name="Content Placeholder 9" descr="A picture containing text, screenshot, diagram, rectangle&#10;&#10;Description automatically generated">
            <a:extLst>
              <a:ext uri="{FF2B5EF4-FFF2-40B4-BE49-F238E27FC236}">
                <a16:creationId xmlns:a16="http://schemas.microsoft.com/office/drawing/2014/main" id="{3E05AC08-CB1D-41C9-9C24-6F57010DFA1F}"/>
              </a:ext>
            </a:extLst>
          </p:cNvPr>
          <p:cNvPicPr>
            <a:picLocks noGrp="1" noChangeAspect="1"/>
          </p:cNvPicPr>
          <p:nvPr>
            <p:ph idx="1"/>
          </p:nvPr>
        </p:nvPicPr>
        <p:blipFill>
          <a:blip r:embed="rId2"/>
          <a:stretch>
            <a:fillRect/>
          </a:stretch>
        </p:blipFill>
        <p:spPr>
          <a:xfrm>
            <a:off x="4109427" y="1459523"/>
            <a:ext cx="4523470" cy="4196679"/>
          </a:xfrm>
        </p:spPr>
      </p:pic>
      <p:sp>
        <p:nvSpPr>
          <p:cNvPr id="11" name="TextBox 10">
            <a:extLst>
              <a:ext uri="{FF2B5EF4-FFF2-40B4-BE49-F238E27FC236}">
                <a16:creationId xmlns:a16="http://schemas.microsoft.com/office/drawing/2014/main" id="{35D9399B-AC23-1BF6-40C2-17F767C49074}"/>
              </a:ext>
            </a:extLst>
          </p:cNvPr>
          <p:cNvSpPr txBox="1"/>
          <p:nvPr/>
        </p:nvSpPr>
        <p:spPr>
          <a:xfrm>
            <a:off x="4175432" y="5960153"/>
            <a:ext cx="4391459" cy="369332"/>
          </a:xfrm>
          <a:prstGeom prst="rect">
            <a:avLst/>
          </a:prstGeom>
          <a:noFill/>
        </p:spPr>
        <p:txBody>
          <a:bodyPr wrap="none" rtlCol="0">
            <a:spAutoFit/>
          </a:bodyPr>
          <a:lstStyle/>
          <a:p>
            <a:r>
              <a:rPr lang="en-US" dirty="0"/>
              <a:t>Fig 1: Different types of distributed inference</a:t>
            </a:r>
          </a:p>
        </p:txBody>
      </p:sp>
    </p:spTree>
    <p:extLst>
      <p:ext uri="{BB962C8B-B14F-4D97-AF65-F5344CB8AC3E}">
        <p14:creationId xmlns:p14="http://schemas.microsoft.com/office/powerpoint/2010/main" val="114295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74FE-2083-09E5-5617-550BAA20EDE1}"/>
              </a:ext>
            </a:extLst>
          </p:cNvPr>
          <p:cNvSpPr>
            <a:spLocks noGrp="1"/>
          </p:cNvSpPr>
          <p:nvPr>
            <p:ph type="title"/>
          </p:nvPr>
        </p:nvSpPr>
        <p:spPr/>
        <p:txBody>
          <a:bodyPr/>
          <a:lstStyle/>
          <a:p>
            <a:r>
              <a:rPr lang="en-US" dirty="0"/>
              <a:t>Literature review</a:t>
            </a:r>
          </a:p>
        </p:txBody>
      </p:sp>
      <p:pic>
        <p:nvPicPr>
          <p:cNvPr id="5" name="Content Placeholder 4" descr="A picture containing screenshot, diagram, rectangle, line&#10;&#10;Description automatically generated">
            <a:extLst>
              <a:ext uri="{FF2B5EF4-FFF2-40B4-BE49-F238E27FC236}">
                <a16:creationId xmlns:a16="http://schemas.microsoft.com/office/drawing/2014/main" id="{4F87E583-D2BD-9944-EA0B-12AF38E0F628}"/>
              </a:ext>
            </a:extLst>
          </p:cNvPr>
          <p:cNvPicPr>
            <a:picLocks noGrp="1" noChangeAspect="1"/>
          </p:cNvPicPr>
          <p:nvPr>
            <p:ph idx="1"/>
          </p:nvPr>
        </p:nvPicPr>
        <p:blipFill>
          <a:blip r:embed="rId2"/>
          <a:stretch>
            <a:fillRect/>
          </a:stretch>
        </p:blipFill>
        <p:spPr>
          <a:xfrm>
            <a:off x="6843713" y="2103576"/>
            <a:ext cx="5033685" cy="2300288"/>
          </a:xfrm>
        </p:spPr>
      </p:pic>
      <p:pic>
        <p:nvPicPr>
          <p:cNvPr id="7" name="Picture 6" descr="A picture containing diagram, line, screenshot, design&#10;&#10;Description automatically generated">
            <a:extLst>
              <a:ext uri="{FF2B5EF4-FFF2-40B4-BE49-F238E27FC236}">
                <a16:creationId xmlns:a16="http://schemas.microsoft.com/office/drawing/2014/main" id="{5670DFD4-7AEF-00C6-3586-C6D7204DAE80}"/>
              </a:ext>
            </a:extLst>
          </p:cNvPr>
          <p:cNvPicPr>
            <a:picLocks noChangeAspect="1"/>
          </p:cNvPicPr>
          <p:nvPr/>
        </p:nvPicPr>
        <p:blipFill>
          <a:blip r:embed="rId3"/>
          <a:stretch>
            <a:fillRect/>
          </a:stretch>
        </p:blipFill>
        <p:spPr>
          <a:xfrm>
            <a:off x="631708" y="1690688"/>
            <a:ext cx="5118303" cy="2761456"/>
          </a:xfrm>
          <a:prstGeom prst="rect">
            <a:avLst/>
          </a:prstGeom>
        </p:spPr>
      </p:pic>
      <p:sp>
        <p:nvSpPr>
          <p:cNvPr id="10" name="TextBox 9">
            <a:extLst>
              <a:ext uri="{FF2B5EF4-FFF2-40B4-BE49-F238E27FC236}">
                <a16:creationId xmlns:a16="http://schemas.microsoft.com/office/drawing/2014/main" id="{0016C0AF-E5EA-587C-3605-6C3E8E7F9AC2}"/>
              </a:ext>
            </a:extLst>
          </p:cNvPr>
          <p:cNvSpPr txBox="1"/>
          <p:nvPr/>
        </p:nvSpPr>
        <p:spPr>
          <a:xfrm>
            <a:off x="8553886" y="4549727"/>
            <a:ext cx="2388795" cy="369332"/>
          </a:xfrm>
          <a:prstGeom prst="rect">
            <a:avLst/>
          </a:prstGeom>
          <a:noFill/>
        </p:spPr>
        <p:txBody>
          <a:bodyPr wrap="none" rtlCol="0">
            <a:spAutoFit/>
          </a:bodyPr>
          <a:lstStyle/>
          <a:p>
            <a:r>
              <a:rPr lang="en-US" dirty="0"/>
              <a:t>Fig 3: Parallel execution</a:t>
            </a:r>
          </a:p>
        </p:txBody>
      </p:sp>
      <p:sp>
        <p:nvSpPr>
          <p:cNvPr id="12" name="TextBox 11">
            <a:extLst>
              <a:ext uri="{FF2B5EF4-FFF2-40B4-BE49-F238E27FC236}">
                <a16:creationId xmlns:a16="http://schemas.microsoft.com/office/drawing/2014/main" id="{7C33EBC4-5847-8803-DECF-8330141278AF}"/>
              </a:ext>
            </a:extLst>
          </p:cNvPr>
          <p:cNvSpPr txBox="1"/>
          <p:nvPr/>
        </p:nvSpPr>
        <p:spPr>
          <a:xfrm>
            <a:off x="631708" y="4539753"/>
            <a:ext cx="6100762" cy="646331"/>
          </a:xfrm>
          <a:prstGeom prst="rect">
            <a:avLst/>
          </a:prstGeom>
          <a:noFill/>
        </p:spPr>
        <p:txBody>
          <a:bodyPr wrap="square">
            <a:spAutoFit/>
          </a:bodyPr>
          <a:lstStyle/>
          <a:p>
            <a:r>
              <a:rPr lang="en-US" sz="1800" dirty="0">
                <a:effectLst/>
                <a:latin typeface="NimbusRomNo9L"/>
              </a:rPr>
              <a:t>Fig 2: Input and output dependency among convolution and fully-connected layers </a:t>
            </a:r>
            <a:endParaRPr lang="en-US" dirty="0"/>
          </a:p>
        </p:txBody>
      </p:sp>
      <p:sp>
        <p:nvSpPr>
          <p:cNvPr id="13" name="TextBox 12">
            <a:extLst>
              <a:ext uri="{FF2B5EF4-FFF2-40B4-BE49-F238E27FC236}">
                <a16:creationId xmlns:a16="http://schemas.microsoft.com/office/drawing/2014/main" id="{6509597C-85CF-686D-E31E-65D34DF6DFE9}"/>
              </a:ext>
            </a:extLst>
          </p:cNvPr>
          <p:cNvSpPr txBox="1"/>
          <p:nvPr/>
        </p:nvSpPr>
        <p:spPr>
          <a:xfrm>
            <a:off x="838200" y="5273693"/>
            <a:ext cx="11039198"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NimbusRomNo9L"/>
              </a:rPr>
              <a:t>Parts of the output of a convolution layer only require a subset of the input, one can partition the input into multiple pieces and feed to different devices, such that each of them can compute parts of the output which can then be assembled back to get the original output </a:t>
            </a:r>
            <a:endParaRPr lang="en-US" dirty="0"/>
          </a:p>
          <a:p>
            <a:endParaRPr lang="en-US" dirty="0"/>
          </a:p>
        </p:txBody>
      </p:sp>
    </p:spTree>
    <p:extLst>
      <p:ext uri="{BB962C8B-B14F-4D97-AF65-F5344CB8AC3E}">
        <p14:creationId xmlns:p14="http://schemas.microsoft.com/office/powerpoint/2010/main" val="14261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2684-08F6-DC93-1781-80E185072B18}"/>
              </a:ext>
            </a:extLst>
          </p:cNvPr>
          <p:cNvSpPr>
            <a:spLocks noGrp="1"/>
          </p:cNvSpPr>
          <p:nvPr>
            <p:ph type="title"/>
          </p:nvPr>
        </p:nvSpPr>
        <p:spPr>
          <a:xfrm>
            <a:off x="838200" y="0"/>
            <a:ext cx="10515600" cy="1325563"/>
          </a:xfrm>
        </p:spPr>
        <p:txBody>
          <a:bodyPr/>
          <a:lstStyle/>
          <a:p>
            <a:r>
              <a:rPr lang="en-US" dirty="0"/>
              <a:t>Literature review </a:t>
            </a:r>
            <a:endParaRPr lang="en-US" dirty="0">
              <a:cs typeface="Calibri" panose="020F0502020204030204" pitchFamily="34" charset="0"/>
            </a:endParaRPr>
          </a:p>
        </p:txBody>
      </p:sp>
      <p:pic>
        <p:nvPicPr>
          <p:cNvPr id="5" name="Content Placeholder 4" descr="A picture containing text, diagram, line, plan&#10;&#10;Description automatically generated">
            <a:extLst>
              <a:ext uri="{FF2B5EF4-FFF2-40B4-BE49-F238E27FC236}">
                <a16:creationId xmlns:a16="http://schemas.microsoft.com/office/drawing/2014/main" id="{B491FBAC-BF49-948C-33B7-A17157AC3BB8}"/>
              </a:ext>
            </a:extLst>
          </p:cNvPr>
          <p:cNvPicPr>
            <a:picLocks noGrp="1" noChangeAspect="1"/>
          </p:cNvPicPr>
          <p:nvPr>
            <p:ph idx="1"/>
          </p:nvPr>
        </p:nvPicPr>
        <p:blipFill>
          <a:blip r:embed="rId2"/>
          <a:stretch>
            <a:fillRect/>
          </a:stretch>
        </p:blipFill>
        <p:spPr>
          <a:xfrm>
            <a:off x="3043685" y="834230"/>
            <a:ext cx="7085964" cy="6023769"/>
          </a:xfrm>
        </p:spPr>
      </p:pic>
      <p:sp>
        <p:nvSpPr>
          <p:cNvPr id="6" name="TextBox 5">
            <a:extLst>
              <a:ext uri="{FF2B5EF4-FFF2-40B4-BE49-F238E27FC236}">
                <a16:creationId xmlns:a16="http://schemas.microsoft.com/office/drawing/2014/main" id="{C12DA6BE-B53C-A1A0-3DFC-A979661D6252}"/>
              </a:ext>
            </a:extLst>
          </p:cNvPr>
          <p:cNvSpPr txBox="1"/>
          <p:nvPr/>
        </p:nvSpPr>
        <p:spPr>
          <a:xfrm>
            <a:off x="5236945" y="6488668"/>
            <a:ext cx="2643801" cy="369332"/>
          </a:xfrm>
          <a:prstGeom prst="rect">
            <a:avLst/>
          </a:prstGeom>
          <a:noFill/>
        </p:spPr>
        <p:txBody>
          <a:bodyPr wrap="none" rtlCol="0">
            <a:spAutoFit/>
          </a:bodyPr>
          <a:lstStyle/>
          <a:p>
            <a:r>
              <a:rPr lang="en-US" dirty="0"/>
              <a:t>Fig 3: Overall architecture</a:t>
            </a:r>
          </a:p>
        </p:txBody>
      </p:sp>
    </p:spTree>
    <p:extLst>
      <p:ext uri="{BB962C8B-B14F-4D97-AF65-F5344CB8AC3E}">
        <p14:creationId xmlns:p14="http://schemas.microsoft.com/office/powerpoint/2010/main" val="152004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415600" y="593367"/>
            <a:ext cx="11360800" cy="1378868"/>
          </a:xfrm>
          <a:prstGeom prst="rect">
            <a:avLst/>
          </a:prstGeom>
          <a:noFill/>
          <a:ln>
            <a:noFill/>
          </a:ln>
        </p:spPr>
        <p:txBody>
          <a:bodyPr spcFirstLastPara="1" wrap="square" lIns="121900" tIns="121900" rIns="121900" bIns="121900" anchor="t" anchorCtr="0">
            <a:noAutofit/>
          </a:bodyPr>
          <a:lstStyle/>
          <a:p>
            <a:pPr algn="ctr"/>
            <a:r>
              <a:rPr lang="en-US" sz="4400" dirty="0"/>
              <a:t>Key design choices</a:t>
            </a:r>
          </a:p>
          <a:p>
            <a:pPr algn="ctr"/>
            <a:r>
              <a:rPr lang="en" sz="4400" dirty="0"/>
              <a:t>- Openness</a:t>
            </a:r>
            <a:endParaRPr sz="4400" dirty="0">
              <a:solidFill>
                <a:srgbClr val="000000"/>
              </a:solidFill>
            </a:endParaRPr>
          </a:p>
        </p:txBody>
      </p:sp>
      <p:sp>
        <p:nvSpPr>
          <p:cNvPr id="99" name="Google Shape;99;p20"/>
          <p:cNvSpPr txBox="1"/>
          <p:nvPr/>
        </p:nvSpPr>
        <p:spPr>
          <a:xfrm>
            <a:off x="415600" y="2302800"/>
            <a:ext cx="11360800" cy="4555200"/>
          </a:xfrm>
          <a:prstGeom prst="rect">
            <a:avLst/>
          </a:prstGeom>
          <a:noFill/>
          <a:ln>
            <a:noFill/>
          </a:ln>
        </p:spPr>
        <p:txBody>
          <a:bodyPr spcFirstLastPara="1" wrap="square" lIns="121900" tIns="121900" rIns="121900" bIns="121900" anchor="t" anchorCtr="0">
            <a:normAutofit/>
          </a:bodyPr>
          <a:lstStyle/>
          <a:p>
            <a:pPr marL="609585" indent="-457189">
              <a:lnSpc>
                <a:spcPct val="115000"/>
              </a:lnSpc>
              <a:buClr>
                <a:srgbClr val="595959"/>
              </a:buClr>
              <a:buSzPts val="1800"/>
              <a:buChar char="-"/>
            </a:pPr>
            <a:r>
              <a:rPr lang="en" sz="2400" dirty="0">
                <a:solidFill>
                  <a:srgbClr val="595959"/>
                </a:solidFill>
              </a:rPr>
              <a:t>Used an Object Oriented Programming Style</a:t>
            </a:r>
            <a:endParaRPr sz="2400" dirty="0">
              <a:solidFill>
                <a:srgbClr val="595959"/>
              </a:solidFill>
            </a:endParaRPr>
          </a:p>
          <a:p>
            <a:pPr marL="609585" indent="-457189">
              <a:lnSpc>
                <a:spcPct val="115000"/>
              </a:lnSpc>
              <a:buClr>
                <a:srgbClr val="595959"/>
              </a:buClr>
              <a:buSzPts val="1800"/>
              <a:buChar char="-"/>
            </a:pPr>
            <a:r>
              <a:rPr lang="en" sz="2400" dirty="0">
                <a:solidFill>
                  <a:srgbClr val="595959"/>
                </a:solidFill>
              </a:rPr>
              <a:t>Architecture is cleanly modularized into multiple sub-components, which makes it easy to extend each sub-component individually. </a:t>
            </a:r>
            <a:endParaRPr sz="2400" dirty="0">
              <a:solidFill>
                <a:srgbClr val="595959"/>
              </a:solidFill>
            </a:endParaRPr>
          </a:p>
          <a:p>
            <a:pPr marL="609585" indent="-457189">
              <a:lnSpc>
                <a:spcPct val="115000"/>
              </a:lnSpc>
              <a:buClr>
                <a:srgbClr val="595959"/>
              </a:buClr>
              <a:buSzPts val="1800"/>
              <a:buChar char="-"/>
            </a:pPr>
            <a:r>
              <a:rPr lang="en" sz="2400" dirty="0">
                <a:solidFill>
                  <a:srgbClr val="595959"/>
                </a:solidFill>
              </a:rPr>
              <a:t>Each python file in the codebase represents each sub-component.</a:t>
            </a:r>
            <a:endParaRPr sz="2400" dirty="0">
              <a:solidFill>
                <a:srgbClr val="595959"/>
              </a:solidFill>
            </a:endParaRPr>
          </a:p>
          <a:p>
            <a:pPr>
              <a:lnSpc>
                <a:spcPct val="115000"/>
              </a:lnSpc>
              <a:spcBef>
                <a:spcPts val="1600"/>
              </a:spcBef>
              <a:spcAft>
                <a:spcPts val="1600"/>
              </a:spcAft>
            </a:pPr>
            <a:endParaRPr sz="2400" dirty="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pPr algn="ctr"/>
            <a:r>
              <a:rPr lang="en-US" sz="4400" dirty="0"/>
              <a:t>Key design choices</a:t>
            </a:r>
          </a:p>
          <a:p>
            <a:pPr algn="ctr"/>
            <a:r>
              <a:rPr lang="en" sz="4400" dirty="0"/>
              <a:t>- Concurrency</a:t>
            </a:r>
            <a:endParaRPr sz="4400" dirty="0">
              <a:solidFill>
                <a:srgbClr val="000000"/>
              </a:solidFill>
            </a:endParaRPr>
          </a:p>
        </p:txBody>
      </p:sp>
      <p:sp>
        <p:nvSpPr>
          <p:cNvPr id="105" name="Google Shape;105;p21"/>
          <p:cNvSpPr txBox="1"/>
          <p:nvPr/>
        </p:nvSpPr>
        <p:spPr>
          <a:xfrm>
            <a:off x="415600" y="2128304"/>
            <a:ext cx="5680400" cy="4555200"/>
          </a:xfrm>
          <a:prstGeom prst="rect">
            <a:avLst/>
          </a:prstGeom>
          <a:noFill/>
          <a:ln>
            <a:noFill/>
          </a:ln>
        </p:spPr>
        <p:txBody>
          <a:bodyPr spcFirstLastPara="1" wrap="square" lIns="121900" tIns="121900" rIns="121900" bIns="121900" anchor="t" anchorCtr="0">
            <a:normAutofit fontScale="92500"/>
          </a:bodyPr>
          <a:lstStyle/>
          <a:p>
            <a:pPr marL="609585" indent="-457189">
              <a:lnSpc>
                <a:spcPct val="115000"/>
              </a:lnSpc>
              <a:buClr>
                <a:srgbClr val="595959"/>
              </a:buClr>
              <a:buSzPts val="1800"/>
              <a:buChar char="-"/>
            </a:pPr>
            <a:r>
              <a:rPr lang="en" sz="2400" dirty="0">
                <a:solidFill>
                  <a:srgbClr val="595959"/>
                </a:solidFill>
              </a:rPr>
              <a:t>Heavy use of multi-threading</a:t>
            </a:r>
            <a:endParaRPr sz="2400" dirty="0">
              <a:solidFill>
                <a:srgbClr val="595959"/>
              </a:solidFill>
            </a:endParaRPr>
          </a:p>
          <a:p>
            <a:pPr marL="609585" indent="-457189">
              <a:lnSpc>
                <a:spcPct val="115000"/>
              </a:lnSpc>
              <a:buClr>
                <a:srgbClr val="595959"/>
              </a:buClr>
              <a:buSzPts val="1800"/>
              <a:buChar char="-"/>
            </a:pPr>
            <a:r>
              <a:rPr lang="en" sz="2400" dirty="0">
                <a:solidFill>
                  <a:schemeClr val="dk2"/>
                </a:solidFill>
              </a:rPr>
              <a:t>Specifically we used a separate thread each for the transfer of models’ weights, models itself and data to have maximal concurrency</a:t>
            </a:r>
            <a:endParaRPr sz="2400" dirty="0">
              <a:solidFill>
                <a:srgbClr val="595959"/>
              </a:solidFill>
            </a:endParaRPr>
          </a:p>
          <a:p>
            <a:pPr marL="609585" indent="-457189">
              <a:lnSpc>
                <a:spcPct val="115000"/>
              </a:lnSpc>
              <a:buClr>
                <a:srgbClr val="595959"/>
              </a:buClr>
              <a:buSzPts val="1800"/>
              <a:buChar char="-"/>
            </a:pPr>
            <a:r>
              <a:rPr lang="en" sz="2400" dirty="0">
                <a:solidFill>
                  <a:srgbClr val="595959"/>
                </a:solidFill>
              </a:rPr>
              <a:t>Used queues to store inputs/outputs between each compute node so that the threads are non-blocking (asynchronous)</a:t>
            </a:r>
            <a:endParaRPr sz="2400" dirty="0">
              <a:solidFill>
                <a:srgbClr val="595959"/>
              </a:solidFill>
            </a:endParaRPr>
          </a:p>
          <a:p>
            <a:pPr marL="609585" indent="-457189">
              <a:lnSpc>
                <a:spcPct val="115000"/>
              </a:lnSpc>
              <a:buClr>
                <a:srgbClr val="595959"/>
              </a:buClr>
              <a:buSzPts val="1800"/>
              <a:buChar char="-"/>
            </a:pPr>
            <a:r>
              <a:rPr lang="en" sz="2400" dirty="0">
                <a:solidFill>
                  <a:srgbClr val="595959"/>
                </a:solidFill>
              </a:rPr>
              <a:t>TCP socket connections allowed cooperation to parallelize computations</a:t>
            </a:r>
            <a:endParaRPr sz="2400" dirty="0">
              <a:solidFill>
                <a:srgbClr val="595959"/>
              </a:solidFill>
            </a:endParaRPr>
          </a:p>
        </p:txBody>
      </p:sp>
      <p:pic>
        <p:nvPicPr>
          <p:cNvPr id="106" name="Google Shape;106;p21"/>
          <p:cNvPicPr preferRelativeResize="0"/>
          <p:nvPr/>
        </p:nvPicPr>
        <p:blipFill>
          <a:blip r:embed="rId3">
            <a:alphaModFix/>
          </a:blip>
          <a:stretch>
            <a:fillRect/>
          </a:stretch>
        </p:blipFill>
        <p:spPr>
          <a:xfrm>
            <a:off x="6096000" y="2128304"/>
            <a:ext cx="6197165" cy="488583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854</Words>
  <Application>Microsoft Macintosh PowerPoint</Application>
  <PresentationFormat>Widescreen</PresentationFormat>
  <Paragraphs>214</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Helvetica Neue</vt:lpstr>
      <vt:lpstr>NimbusRomNo9L</vt:lpstr>
      <vt:lpstr>STIXGeneral-Italic</vt:lpstr>
      <vt:lpstr>STIXGeneral-Regular</vt:lpstr>
      <vt:lpstr>Times New Roman</vt:lpstr>
      <vt:lpstr>Office Theme</vt:lpstr>
      <vt:lpstr>Distributed Deep Learning Inference for Trajectory Predictions</vt:lpstr>
      <vt:lpstr>Outline</vt:lpstr>
      <vt:lpstr>Problem statement </vt:lpstr>
      <vt:lpstr>ML Model</vt:lpstr>
      <vt:lpstr>Literature Review</vt:lpstr>
      <vt:lpstr>Literature review</vt:lpstr>
      <vt:lpstr>Literature review </vt:lpstr>
      <vt:lpstr>PowerPoint Presentation</vt:lpstr>
      <vt:lpstr>PowerPoint Presentation</vt:lpstr>
      <vt:lpstr>PowerPoint Presentation</vt:lpstr>
      <vt:lpstr>Code main components (master side)</vt:lpstr>
      <vt:lpstr>Code main components (worker side)</vt:lpstr>
      <vt:lpstr>Code main components (worker side)</vt:lpstr>
      <vt:lpstr>PowerPoint Presentation</vt:lpstr>
      <vt:lpstr>Results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Inference</dc:title>
  <dc:creator>Sleiman, Wissam</dc:creator>
  <cp:lastModifiedBy>Telukunta, Ashish</cp:lastModifiedBy>
  <cp:revision>6</cp:revision>
  <dcterms:created xsi:type="dcterms:W3CDTF">2023-05-15T21:47:36Z</dcterms:created>
  <dcterms:modified xsi:type="dcterms:W3CDTF">2023-05-17T03:42:33Z</dcterms:modified>
</cp:coreProperties>
</file>