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9" r:id="rId5"/>
    <p:sldId id="261" r:id="rId6"/>
    <p:sldId id="259" r:id="rId7"/>
    <p:sldId id="266" r:id="rId8"/>
    <p:sldId id="267" r:id="rId9"/>
    <p:sldId id="270" r:id="rId10"/>
    <p:sldId id="262" r:id="rId11"/>
    <p:sldId id="268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99"/>
    <a:srgbClr val="000099"/>
    <a:srgbClr val="0000CC"/>
    <a:srgbClr val="800080"/>
    <a:srgbClr val="FFCCCC"/>
    <a:srgbClr val="FFFFFF"/>
    <a:srgbClr val="CCECFF"/>
    <a:srgbClr val="FF3300"/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zoo-animal-classification" TargetMode="External"/><Relationship Id="rId2" Type="http://schemas.openxmlformats.org/officeDocument/2006/relationships/hyperlink" Target="https://archive.ics.uci.edu/ml/datasets/zoo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93EF1D-F4AE-494D-AE8A-08870D174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56467-287E-4C9E-89A8-98A94E78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245" y="784186"/>
            <a:ext cx="6965285" cy="12675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 dirty="0">
                <a:solidFill>
                  <a:schemeClr val="accent1">
                    <a:lumMod val="50000"/>
                  </a:schemeClr>
                </a:solidFill>
              </a:rPr>
              <a:t>prediction of animal classification in a zoo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39A03-ECA2-4871-9FF5-E60699264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245" y="2554929"/>
            <a:ext cx="6965285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Importance of using Technology to correctly classify Animals in a Zoo/Game Park and ensure correct planning, controls and maintenance of animals for economic and environmental sustainability in the  Wildlife Ecosystem.</a:t>
            </a:r>
            <a:endParaRPr lang="en-US" b="1" dirty="0">
              <a:solidFill>
                <a:srgbClr val="000099"/>
              </a:solidFill>
            </a:endParaRPr>
          </a:p>
        </p:txBody>
      </p:sp>
      <p:pic>
        <p:nvPicPr>
          <p:cNvPr id="5" name="Picture 4" descr="A herd of cattl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62BA3E3E-A36F-41A8-BFB4-162EF7137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8" r="7939" b="-1"/>
          <a:stretch/>
        </p:blipFill>
        <p:spPr>
          <a:xfrm>
            <a:off x="7725248" y="1721985"/>
            <a:ext cx="3987347" cy="3922032"/>
          </a:xfrm>
          <a:custGeom>
            <a:avLst/>
            <a:gdLst>
              <a:gd name="connsiteX0" fmla="*/ 409034 w 3152439"/>
              <a:gd name="connsiteY0" fmla="*/ 0 h 3448851"/>
              <a:gd name="connsiteX1" fmla="*/ 3152439 w 3152439"/>
              <a:gd name="connsiteY1" fmla="*/ 0 h 3448851"/>
              <a:gd name="connsiteX2" fmla="*/ 3152439 w 3152439"/>
              <a:gd name="connsiteY2" fmla="*/ 3032147 h 3448851"/>
              <a:gd name="connsiteX3" fmla="*/ 2735735 w 3152439"/>
              <a:gd name="connsiteY3" fmla="*/ 3448851 h 3448851"/>
              <a:gd name="connsiteX4" fmla="*/ 0 w 3152439"/>
              <a:gd name="connsiteY4" fmla="*/ 3448851 h 3448851"/>
              <a:gd name="connsiteX5" fmla="*/ 0 w 3152439"/>
              <a:gd name="connsiteY5" fmla="*/ 409034 h 344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1AF5C47-949C-4BE5-8A35-8A382D70F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32D74-E8B9-4DF1-9094-520D0DCDF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A1C7EF-D3CC-4B83-B8EC-A1805A0CC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0F8C5-5386-4E18-A995-BDD09946B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1FB1F-424F-4F5A-BE8E-5D859730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1B8EC3-3842-48EE-B89D-F2CDEE747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74A5EDAF-5168-4A6B-B725-1B21CC425B1C}"/>
              </a:ext>
            </a:extLst>
          </p:cNvPr>
          <p:cNvSpPr txBox="1">
            <a:spLocks/>
          </p:cNvSpPr>
          <p:nvPr/>
        </p:nvSpPr>
        <p:spPr>
          <a:xfrm>
            <a:off x="684212" y="4876800"/>
            <a:ext cx="6400800" cy="1141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99"/>
                </a:solidFill>
              </a:rPr>
              <a:t>George Abuya</a:t>
            </a:r>
          </a:p>
          <a:p>
            <a:r>
              <a:rPr lang="en-US" sz="2400" b="1" dirty="0">
                <a:solidFill>
                  <a:srgbClr val="000099"/>
                </a:solidFill>
              </a:rPr>
              <a:t>#073171</a:t>
            </a:r>
          </a:p>
        </p:txBody>
      </p:sp>
    </p:spTree>
    <p:extLst>
      <p:ext uri="{BB962C8B-B14F-4D97-AF65-F5344CB8AC3E}">
        <p14:creationId xmlns:p14="http://schemas.microsoft.com/office/powerpoint/2010/main" val="370198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3F1-991D-4D5C-B336-538AA13F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04446"/>
            <a:ext cx="10058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Challenges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A4C74-C078-4974-A73B-FAE1A4D6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23999"/>
            <a:ext cx="10462759" cy="509451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3399"/>
                </a:solidFill>
              </a:rPr>
              <a:t>Current data only shows one-time assessment, does not show trends of animal numbers.</a:t>
            </a:r>
          </a:p>
          <a:p>
            <a:pPr marL="800100" lvl="1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</a:rPr>
              <a:t>Panel data (available from time-series data) would have shown trends over time and helped with predictions for future for Zoo populations.</a:t>
            </a:r>
          </a:p>
          <a:p>
            <a:pPr marL="800100" lvl="1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99"/>
              </a:solidFill>
            </a:endParaRP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3399"/>
                </a:solidFill>
              </a:rPr>
              <a:t>Data did not show quantities of specific type of animals, hence prediction of future quantities of animals was difficult to predict</a:t>
            </a: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3399"/>
              </a:solidFill>
            </a:endParaRP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3399"/>
                </a:solidFill>
              </a:rPr>
              <a:t>More data and further exercise required to predict actual class and animal name/type that can be introduced in the Zoo, and positively support or sustain the Zoo ecosystem, e.g.</a:t>
            </a:r>
          </a:p>
          <a:p>
            <a:pPr marL="800100" lvl="1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</a:rPr>
              <a:t>Does the current population of various animals in a Zoo determine the future population and type/spread ?</a:t>
            </a:r>
          </a:p>
          <a:p>
            <a:pPr marL="800100" lvl="1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</a:rPr>
              <a:t>What the next animal introduced or born in the Zoo will be ?</a:t>
            </a:r>
          </a:p>
          <a:p>
            <a:pPr marL="800100" lvl="1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3399"/>
              </a:solidFill>
            </a:endParaRP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3F1-991D-4D5C-B336-538AA13F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Acknowledgements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A4C74-C078-4974-A73B-FAE1A4D6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55" y="1829932"/>
            <a:ext cx="8534401" cy="2219554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Data Science lecturers</a:t>
            </a: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Data Science Class/Colleagues</a:t>
            </a:r>
          </a:p>
          <a:p>
            <a:pPr marL="342900" indent="-342900"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Kaggle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3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3F1-991D-4D5C-B336-538AA13F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A4C74-C078-4974-A73B-FAE1A4D6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105" y="2112433"/>
            <a:ext cx="10619066" cy="2053168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99"/>
                </a:solidFill>
              </a:rPr>
              <a:t>Zoo Data Set</a:t>
            </a:r>
            <a:r>
              <a:rPr lang="en-US" sz="2400" dirty="0">
                <a:solidFill>
                  <a:srgbClr val="000099"/>
                </a:solidFill>
              </a:rPr>
              <a:t>  - </a:t>
            </a:r>
            <a:r>
              <a:rPr lang="en-US" sz="2400" dirty="0">
                <a:solidFill>
                  <a:srgbClr val="0000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https://archive.ics.uci.edu/ml/datasets/zoo</a:t>
            </a:r>
            <a:endParaRPr lang="en-US" sz="2400" dirty="0">
              <a:solidFill>
                <a:srgbClr val="000099"/>
              </a:solidFill>
            </a:endParaRP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0099"/>
              </a:solidFill>
            </a:endParaRP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99"/>
                </a:solidFill>
              </a:rPr>
              <a:t>Kaggle Data Set </a:t>
            </a:r>
            <a:r>
              <a:rPr lang="en-US" sz="2400" dirty="0">
                <a:solidFill>
                  <a:srgbClr val="000099"/>
                </a:solidFill>
              </a:rPr>
              <a:t>- </a:t>
            </a:r>
            <a:r>
              <a:rPr lang="en-US" sz="2400" dirty="0">
                <a:solidFill>
                  <a:srgbClr val="0000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https://www.kaggle.com/uciml/zoo-animal-classification</a:t>
            </a:r>
            <a:endParaRPr lang="en-US" sz="2400" dirty="0">
              <a:solidFill>
                <a:srgbClr val="000099"/>
              </a:solidFill>
            </a:endParaRPr>
          </a:p>
          <a:p>
            <a:endParaRPr lang="en-US" dirty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B030-8608-4E60-B63D-1E64EF877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799" y="1146629"/>
            <a:ext cx="8534401" cy="3425371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rgbClr val="800080"/>
                </a:solidFill>
                <a:latin typeface="Blackadder ITC" panose="04020505051007020D02" pitchFamily="82" charset="0"/>
                <a:cs typeface="Segoe UI Semilight" panose="020B0402040204020203" pitchFamily="34" charset="0"/>
              </a:rPr>
              <a:t>Thank You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5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0535-4E99-47A3-A9FE-BD58FB2A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0" y="1139483"/>
            <a:ext cx="10724017" cy="531081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</a:rPr>
              <a:t>Use of Technology i.e. Machine Learning for correct analysis and prediction of item classification in a business environment.</a:t>
            </a:r>
          </a:p>
          <a:p>
            <a:pPr lvl="1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</a:rPr>
              <a:t>For example, possible mix-up of categories of animals that have closely related features like reptiles/amphibians or Fish/ Invertebrate.</a:t>
            </a:r>
          </a:p>
          <a:p>
            <a:pPr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CC"/>
              </a:solidFill>
            </a:endParaRPr>
          </a:p>
          <a:p>
            <a:pPr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</a:rPr>
              <a:t>Solution to current manual process of classifying animals in Zoos &amp; Game Parks that can result in wrong decisions, when planning populations of Game Parks in Kenya. </a:t>
            </a:r>
          </a:p>
          <a:p>
            <a:pPr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CC"/>
              </a:solidFill>
            </a:endParaRPr>
          </a:p>
          <a:p>
            <a:pPr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</a:rPr>
              <a:t>Can also Machine Learning to predict and assist in planning &amp; control of animal populations and types in a Zoo, that can also predict suitability of new Zoo locations, based on known habitat conditions.</a:t>
            </a:r>
          </a:p>
          <a:p>
            <a:pPr lvl="1"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CC"/>
                </a:solidFill>
              </a:rPr>
              <a:t>This goes beyond using Technology just for recording and reporting of Zoo populations &amp; types.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4E1393-EA47-4FB3-B9E4-909D306458CD}"/>
              </a:ext>
            </a:extLst>
          </p:cNvPr>
          <p:cNvSpPr txBox="1">
            <a:spLocks/>
          </p:cNvSpPr>
          <p:nvPr/>
        </p:nvSpPr>
        <p:spPr>
          <a:xfrm>
            <a:off x="504560" y="407702"/>
            <a:ext cx="8534400" cy="731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813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CDD9-0F73-4D23-B3E5-69A65F4E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0" y="232865"/>
            <a:ext cx="8534400" cy="1240736"/>
          </a:xfrm>
        </p:spPr>
        <p:txBody>
          <a:bodyPr/>
          <a:lstStyle/>
          <a:p>
            <a:r>
              <a:rPr lang="en-US" b="1" dirty="0">
                <a:solidFill>
                  <a:srgbClr val="660033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E7A2-5F10-421B-9CE7-5602877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560" y="1383876"/>
            <a:ext cx="6428468" cy="2665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</a:rPr>
              <a:t>Zoo Data Set</a:t>
            </a:r>
            <a:endParaRPr lang="en-US" sz="24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Dataset consists of </a:t>
            </a:r>
          </a:p>
          <a:p>
            <a:pPr indent="-227013"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101 animals from a zoo. </a:t>
            </a:r>
          </a:p>
          <a:p>
            <a:pPr indent="-227013"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7 Class Types: Mammal, Bird, Reptile, Fish, Amphibian, Bug and Invertebrate.</a:t>
            </a:r>
          </a:p>
          <a:p>
            <a:pPr indent="-227013"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There are 16 variables with various traits to describe the animals.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082EB1-35E0-4362-B97C-8B32A7ADB309}"/>
              </a:ext>
            </a:extLst>
          </p:cNvPr>
          <p:cNvSpPr txBox="1">
            <a:spLocks/>
          </p:cNvSpPr>
          <p:nvPr/>
        </p:nvSpPr>
        <p:spPr>
          <a:xfrm>
            <a:off x="6780628" y="246744"/>
            <a:ext cx="5193658" cy="6378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Attribute Information: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1. animal name: Unique for each instance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2. hair: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3. feathers: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4. eggs: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5. milk: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6. airborne: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7. aquatic: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8. predator: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9. toothed: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10. backbone: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11. breathes: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12. venomous: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13. fins: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14. legs: Numeric (set of values: {0,2,4,5,6,8})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15. tail: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16. domestic: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17. catsize: Boolean 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18. type: Numeric (integer values in range [1,7])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D93921-8C81-4B58-9CC5-F66DDD8DBC07}"/>
              </a:ext>
            </a:extLst>
          </p:cNvPr>
          <p:cNvSpPr txBox="1">
            <a:spLocks/>
          </p:cNvSpPr>
          <p:nvPr/>
        </p:nvSpPr>
        <p:spPr>
          <a:xfrm>
            <a:off x="504560" y="4173770"/>
            <a:ext cx="6276068" cy="195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99"/>
                </a:solidFill>
              </a:rPr>
              <a:t>Data Set Characteristics: </a:t>
            </a:r>
            <a:r>
              <a:rPr lang="en-US" dirty="0">
                <a:solidFill>
                  <a:srgbClr val="000099"/>
                </a:solidFill>
              </a:rPr>
              <a:t>Multivariate</a:t>
            </a:r>
          </a:p>
          <a:p>
            <a:pPr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99"/>
                </a:solidFill>
              </a:rPr>
              <a:t>Attribute Characteristics: </a:t>
            </a:r>
            <a:r>
              <a:rPr lang="en-US" dirty="0">
                <a:solidFill>
                  <a:srgbClr val="000099"/>
                </a:solidFill>
              </a:rPr>
              <a:t>Categorical, Integer</a:t>
            </a:r>
          </a:p>
          <a:p>
            <a:pPr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99"/>
                </a:solidFill>
              </a:rPr>
              <a:t>Number of Instances: </a:t>
            </a:r>
            <a:r>
              <a:rPr lang="en-US" dirty="0">
                <a:solidFill>
                  <a:srgbClr val="000099"/>
                </a:solidFill>
              </a:rPr>
              <a:t>101</a:t>
            </a:r>
          </a:p>
          <a:p>
            <a:pPr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99"/>
                </a:solidFill>
              </a:rPr>
              <a:t>Area: </a:t>
            </a:r>
            <a:r>
              <a:rPr lang="en-US" dirty="0">
                <a:solidFill>
                  <a:srgbClr val="000099"/>
                </a:solidFill>
              </a:rPr>
              <a:t>Life (Wildlife)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227450-6E42-420A-855B-78D1F72DA6D9}"/>
              </a:ext>
            </a:extLst>
          </p:cNvPr>
          <p:cNvSpPr txBox="1">
            <a:spLocks/>
          </p:cNvSpPr>
          <p:nvPr/>
        </p:nvSpPr>
        <p:spPr>
          <a:xfrm>
            <a:off x="656960" y="2170169"/>
            <a:ext cx="6276068" cy="2282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16A6-9C4C-4D17-B52B-2DB2743F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85" y="295421"/>
            <a:ext cx="5097609" cy="759655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660033"/>
                </a:solidFill>
              </a:rPr>
              <a:t>DATASET</a:t>
            </a:r>
            <a:r>
              <a:rPr lang="en-US" sz="3600" dirty="0">
                <a:solidFill>
                  <a:srgbClr val="660033"/>
                </a:solidFill>
              </a:rPr>
              <a:t> ….</a:t>
            </a:r>
            <a:r>
              <a:rPr lang="en-US" b="1" dirty="0">
                <a:solidFill>
                  <a:srgbClr val="660033"/>
                </a:solidFill>
              </a:rPr>
              <a:t>Sample….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C90ABF-80BE-4F9B-9CBD-4671B9C3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11646"/>
              </p:ext>
            </p:extLst>
          </p:nvPr>
        </p:nvGraphicFramePr>
        <p:xfrm>
          <a:off x="478971" y="1219201"/>
          <a:ext cx="11225344" cy="5343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648">
                  <a:extLst>
                    <a:ext uri="{9D8B030D-6E8A-4147-A177-3AD203B41FA5}">
                      <a16:colId xmlns:a16="http://schemas.microsoft.com/office/drawing/2014/main" val="2711015931"/>
                    </a:ext>
                  </a:extLst>
                </a:gridCol>
                <a:gridCol w="1351742">
                  <a:extLst>
                    <a:ext uri="{9D8B030D-6E8A-4147-A177-3AD203B41FA5}">
                      <a16:colId xmlns:a16="http://schemas.microsoft.com/office/drawing/2014/main" val="2328530397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960480902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04582566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2915930136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2186549525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317042280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2625034288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933216464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402559773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2714050531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3998608429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521845916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4194627753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263769619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418618639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827314989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1495827125"/>
                    </a:ext>
                  </a:extLst>
                </a:gridCol>
                <a:gridCol w="489762">
                  <a:extLst>
                    <a:ext uri="{9D8B030D-6E8A-4147-A177-3AD203B41FA5}">
                      <a16:colId xmlns:a16="http://schemas.microsoft.com/office/drawing/2014/main" val="424833956"/>
                    </a:ext>
                  </a:extLst>
                </a:gridCol>
              </a:tblGrid>
              <a:tr h="1157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animal_name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Class_Type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hair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feathers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eggs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milk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airborne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aquatic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predator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toothed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backbone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breathes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venomous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fins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legs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domestic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catsize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class_code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vert="vert270" anchor="ctr">
                    <a:solidFill>
                      <a:schemeClr val="tx2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78209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frog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Amphibian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30299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frog_venomous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Amphibian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21363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newt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Amphibian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65854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toad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Amphibian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61167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chicken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0082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crow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03154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dove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1004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duck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631741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flamingo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211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gull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54041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hawk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39514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kiwi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2829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lark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7833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ostrich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50303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parakeet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8" marR="9438" marT="943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5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130A4B-00D3-46EC-8B4C-4EC9CE90FD1D}"/>
              </a:ext>
            </a:extLst>
          </p:cNvPr>
          <p:cNvSpPr txBox="1">
            <a:spLocks/>
          </p:cNvSpPr>
          <p:nvPr/>
        </p:nvSpPr>
        <p:spPr>
          <a:xfrm>
            <a:off x="669699" y="263184"/>
            <a:ext cx="10058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627EE1-C468-4D03-B63D-C1BE09F5392D}"/>
              </a:ext>
            </a:extLst>
          </p:cNvPr>
          <p:cNvSpPr txBox="1">
            <a:spLocks/>
          </p:cNvSpPr>
          <p:nvPr/>
        </p:nvSpPr>
        <p:spPr>
          <a:xfrm>
            <a:off x="669699" y="1175657"/>
            <a:ext cx="10956244" cy="5000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CC"/>
              </a:buClr>
              <a:buNone/>
            </a:pPr>
            <a:r>
              <a:rPr lang="en-US" sz="2800" b="1" dirty="0">
                <a:solidFill>
                  <a:srgbClr val="000099"/>
                </a:solidFill>
              </a:rPr>
              <a:t>Approach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Cleansed and merged data for analysis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Data Analysis and visualization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Used Machine Learning -  Supervised (Classification Models) to predict results to predict right next Class Type and/or Animal Type/Name.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rgbClr val="000099"/>
                </a:solidFill>
              </a:rPr>
              <a:t>Decision Tree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rgbClr val="000099"/>
                </a:solidFill>
              </a:rPr>
              <a:t>Random Forest</a:t>
            </a:r>
            <a:endParaRPr lang="en-US" sz="22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 </a:t>
            </a:r>
          </a:p>
          <a:p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8E40-FF92-4676-9199-B416592E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8" y="1665703"/>
            <a:ext cx="10520819" cy="1815567"/>
          </a:xfrm>
        </p:spPr>
        <p:txBody>
          <a:bodyPr>
            <a:noAutofit/>
          </a:bodyPr>
          <a:lstStyle/>
          <a:p>
            <a:pPr marL="0" indent="0">
              <a:buClr>
                <a:srgbClr val="0000CC"/>
              </a:buClr>
              <a:buNone/>
            </a:pPr>
            <a:r>
              <a:rPr lang="en-US" sz="2800" b="1" dirty="0">
                <a:solidFill>
                  <a:srgbClr val="000099"/>
                </a:solidFill>
              </a:rPr>
              <a:t>Research Question</a:t>
            </a:r>
          </a:p>
          <a:p>
            <a:pPr>
              <a:buClr>
                <a:srgbClr val="0000CC"/>
              </a:buClr>
            </a:pPr>
            <a:r>
              <a:rPr lang="en-US" sz="2400" dirty="0">
                <a:solidFill>
                  <a:srgbClr val="000099"/>
                </a:solidFill>
              </a:rPr>
              <a:t>Is it possible to accurately determine the classification of an animal based of the features of other animals in a similar class?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9BD81F-84C1-40AF-9D77-052E80F10F8A}"/>
              </a:ext>
            </a:extLst>
          </p:cNvPr>
          <p:cNvSpPr txBox="1">
            <a:spLocks/>
          </p:cNvSpPr>
          <p:nvPr/>
        </p:nvSpPr>
        <p:spPr>
          <a:xfrm>
            <a:off x="611639" y="222644"/>
            <a:ext cx="8534400" cy="12407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Research 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AA0984-38FA-46B4-B1C5-545AFC3922BA}"/>
              </a:ext>
            </a:extLst>
          </p:cNvPr>
          <p:cNvSpPr txBox="1">
            <a:spLocks/>
          </p:cNvSpPr>
          <p:nvPr/>
        </p:nvSpPr>
        <p:spPr>
          <a:xfrm>
            <a:off x="713238" y="3709683"/>
            <a:ext cx="10404705" cy="246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CC"/>
              </a:buClr>
              <a:buNone/>
            </a:pPr>
            <a:r>
              <a:rPr lang="en-US" sz="2800" b="1" dirty="0">
                <a:solidFill>
                  <a:srgbClr val="000099"/>
                </a:solidFill>
              </a:rPr>
              <a:t>Hypothesis</a:t>
            </a:r>
          </a:p>
          <a:p>
            <a:pPr>
              <a:buClr>
                <a:srgbClr val="0000CC"/>
              </a:buClr>
            </a:pPr>
            <a:r>
              <a:rPr lang="en-US" sz="2400" dirty="0">
                <a:solidFill>
                  <a:srgbClr val="000099"/>
                </a:solidFill>
              </a:rPr>
              <a:t>Is it possible to correctly use Machine Learning Methods to correctly classify animals based on their attributes?</a:t>
            </a:r>
          </a:p>
        </p:txBody>
      </p:sp>
    </p:spTree>
    <p:extLst>
      <p:ext uri="{BB962C8B-B14F-4D97-AF65-F5344CB8AC3E}">
        <p14:creationId xmlns:p14="http://schemas.microsoft.com/office/powerpoint/2010/main" val="377992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3287-CEDA-471F-90A8-BC8BE61A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700" y="5582254"/>
            <a:ext cx="10058399" cy="11617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130A4B-00D3-46EC-8B4C-4EC9CE90FD1D}"/>
              </a:ext>
            </a:extLst>
          </p:cNvPr>
          <p:cNvSpPr txBox="1">
            <a:spLocks/>
          </p:cNvSpPr>
          <p:nvPr/>
        </p:nvSpPr>
        <p:spPr>
          <a:xfrm>
            <a:off x="669699" y="326961"/>
            <a:ext cx="10058400" cy="685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FINDINGS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DD49F-D044-4453-AF99-83074C89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9" y="1237793"/>
            <a:ext cx="4377199" cy="39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B0100A-BF97-461D-9668-476F4621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99" y="1237793"/>
            <a:ext cx="5823402" cy="39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8E40-FF92-4676-9199-B416592E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6" y="668164"/>
            <a:ext cx="9348170" cy="744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Accuracy of Classification Prediction Models for the animals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3287-CEDA-471F-90A8-BC8BE61A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63204" y="1890540"/>
            <a:ext cx="2643642" cy="899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Summary: Random Forest Classifier has the best accuracy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130A4B-00D3-46EC-8B4C-4EC9CE90FD1D}"/>
              </a:ext>
            </a:extLst>
          </p:cNvPr>
          <p:cNvSpPr txBox="1">
            <a:spLocks/>
          </p:cNvSpPr>
          <p:nvPr/>
        </p:nvSpPr>
        <p:spPr>
          <a:xfrm>
            <a:off x="430212" y="203618"/>
            <a:ext cx="10058400" cy="5901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FINDINGS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9DEE7-C2B4-45BE-B936-D693C6A491F4}"/>
              </a:ext>
            </a:extLst>
          </p:cNvPr>
          <p:cNvSpPr/>
          <p:nvPr/>
        </p:nvSpPr>
        <p:spPr>
          <a:xfrm>
            <a:off x="1297966" y="1434589"/>
            <a:ext cx="2643642" cy="187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Classifier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0.9047 (90.47%)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9FEF8A-5EAD-4972-A0BD-3BC39F3AFFD6}"/>
              </a:ext>
            </a:extLst>
          </p:cNvPr>
          <p:cNvSpPr/>
          <p:nvPr/>
        </p:nvSpPr>
        <p:spPr>
          <a:xfrm>
            <a:off x="7628797" y="1412417"/>
            <a:ext cx="2643642" cy="1814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0.9523 (95.23%)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A8D37D-DAE0-4C6A-906B-EB1282CD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12" y="3823040"/>
            <a:ext cx="4927811" cy="28034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AF7A1-1D52-4AEA-960A-463BB6541951}"/>
              </a:ext>
            </a:extLst>
          </p:cNvPr>
          <p:cNvSpPr txBox="1">
            <a:spLocks/>
          </p:cNvSpPr>
          <p:nvPr/>
        </p:nvSpPr>
        <p:spPr>
          <a:xfrm>
            <a:off x="4348039" y="3023647"/>
            <a:ext cx="3457563" cy="566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00CC"/>
                </a:solidFill>
              </a:rPr>
              <a:t>Classification Report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E4F09-EC53-4629-80D0-DDF283E3F1E1}"/>
              </a:ext>
            </a:extLst>
          </p:cNvPr>
          <p:cNvSpPr txBox="1">
            <a:spLocks/>
          </p:cNvSpPr>
          <p:nvPr/>
        </p:nvSpPr>
        <p:spPr>
          <a:xfrm>
            <a:off x="6160197" y="5022167"/>
            <a:ext cx="5580842" cy="7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839A6-D1E2-4584-BB5A-9C5EF1E4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1" y="3785055"/>
            <a:ext cx="5026590" cy="28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C:\Users\AsusR540u\AppData\Local\Microsoft\Windows\INetCache\Content.MSO\ppt1966.tmp">
            <a:extLst>
              <a:ext uri="{FF2B5EF4-FFF2-40B4-BE49-F238E27FC236}">
                <a16:creationId xmlns:a16="http://schemas.microsoft.com/office/drawing/2014/main" id="{D3C49169-67DB-47CF-9887-3BE3B67DE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1840" y="3276600"/>
            <a:ext cx="2956560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C:\Users\AsusR540u\AppData\Local\Microsoft\Windows\INetCache\Content.MSO\ppt3CDE.tmp">
            <a:extLst>
              <a:ext uri="{FF2B5EF4-FFF2-40B4-BE49-F238E27FC236}">
                <a16:creationId xmlns:a16="http://schemas.microsoft.com/office/drawing/2014/main" id="{4B8E9F04-BA3C-43E9-A2FC-1938E09A3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C:\Users\AsusR540u\AppData\Local\Microsoft\Windows\INetCache\Content.MSO\pptA960.tmp">
            <a:extLst>
              <a:ext uri="{FF2B5EF4-FFF2-40B4-BE49-F238E27FC236}">
                <a16:creationId xmlns:a16="http://schemas.microsoft.com/office/drawing/2014/main" id="{B317D6DA-0A79-43B1-90BC-5276F81606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C:\Users\AsusR540u\AppData\Local\Microsoft\Windows\INetCache\Content.MSO\pptD2D2.tmp">
            <a:extLst>
              <a:ext uri="{FF2B5EF4-FFF2-40B4-BE49-F238E27FC236}">
                <a16:creationId xmlns:a16="http://schemas.microsoft.com/office/drawing/2014/main" id="{DB199102-4D1C-423A-BB90-AE4542F09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C:\Users\AsusR540u\AppData\Local\Microsoft\Windows\INetCache\Content.MSO\pptF659.tmp">
            <a:extLst>
              <a:ext uri="{FF2B5EF4-FFF2-40B4-BE49-F238E27FC236}">
                <a16:creationId xmlns:a16="http://schemas.microsoft.com/office/drawing/2014/main" id="{0A5E693F-22D6-453A-B14A-915F471EF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:\Users\AsusR540u\AppData\Local\Microsoft\Windows\INetCache\Content.MSO\ppt2B93.tmp">
            <a:extLst>
              <a:ext uri="{FF2B5EF4-FFF2-40B4-BE49-F238E27FC236}">
                <a16:creationId xmlns:a16="http://schemas.microsoft.com/office/drawing/2014/main" id="{FF1E261B-6052-4F78-AE2F-1D04A1FAB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D5B4DDC-5C68-4551-85CE-5E7C4A0B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5" y="1391330"/>
            <a:ext cx="7852908" cy="5294539"/>
          </a:xfrm>
          <a:prstGeom prst="rect">
            <a:avLst/>
          </a:prstGeom>
        </p:spPr>
      </p:pic>
      <p:sp>
        <p:nvSpPr>
          <p:cNvPr id="107" name="Title 1">
            <a:extLst>
              <a:ext uri="{FF2B5EF4-FFF2-40B4-BE49-F238E27FC236}">
                <a16:creationId xmlns:a16="http://schemas.microsoft.com/office/drawing/2014/main" id="{35C5AB58-EBD2-4C7F-AD6C-B7138B4B5CE9}"/>
              </a:ext>
            </a:extLst>
          </p:cNvPr>
          <p:cNvSpPr txBox="1">
            <a:spLocks/>
          </p:cNvSpPr>
          <p:nvPr/>
        </p:nvSpPr>
        <p:spPr>
          <a:xfrm>
            <a:off x="430212" y="203618"/>
            <a:ext cx="10058400" cy="5901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660033"/>
                </a:solidFill>
              </a:rPr>
              <a:t>FINDINGS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9B7AB1F-14F5-4381-A702-54A18B84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6" y="668164"/>
            <a:ext cx="9348170" cy="744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59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857</Words>
  <Application>Microsoft Office PowerPoint</Application>
  <PresentationFormat>Widescreen</PresentationFormat>
  <Paragraphs>376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Century Gothic</vt:lpstr>
      <vt:lpstr>Wingdings</vt:lpstr>
      <vt:lpstr>Wingdings 3</vt:lpstr>
      <vt:lpstr>Slice</vt:lpstr>
      <vt:lpstr>prediction of animal classification in a zoo</vt:lpstr>
      <vt:lpstr>PowerPoint Presentation</vt:lpstr>
      <vt:lpstr>Dataset</vt:lpstr>
      <vt:lpstr>DATASET ….Sample….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limitations</vt:lpstr>
      <vt:lpstr>Acknowledgements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animals in a zoo  </dc:title>
  <dc:creator>george abuya</dc:creator>
  <cp:lastModifiedBy>george abuya</cp:lastModifiedBy>
  <cp:revision>52</cp:revision>
  <dcterms:created xsi:type="dcterms:W3CDTF">2019-08-06T13:36:47Z</dcterms:created>
  <dcterms:modified xsi:type="dcterms:W3CDTF">2019-08-07T20:44:15Z</dcterms:modified>
</cp:coreProperties>
</file>