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35" r:id="rId5"/>
    <p:sldId id="336" r:id="rId6"/>
    <p:sldId id="338" r:id="rId7"/>
    <p:sldId id="337" r:id="rId8"/>
    <p:sldId id="339" r:id="rId9"/>
    <p:sldId id="342" r:id="rId10"/>
    <p:sldId id="341" r:id="rId11"/>
    <p:sldId id="340" r:id="rId12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Автор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94" autoAdjust="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95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DB967A7C-9C9A-4B29-9491-2CFF13651134}" type="datetime1">
              <a:rPr lang="ru-RU" smtClean="0"/>
              <a:t>04.02.2025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9E9D563E-BCB2-465B-8A3C-AC86CE64F69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fld id="{6E39FF30-72EE-404D-AF97-454A1E16F01B}" type="datetime1">
              <a:rPr lang="ru-RU" smtClean="0"/>
              <a:pPr/>
              <a:t>04.02.2025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8B990660-4B7D-4C11-96DB-B19FFA8CA9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B990660-4B7D-4C11-96DB-B19FFA8CA93C}" type="slidenum">
              <a:rPr lang="ru-RU" noProof="0" smtClean="0"/>
              <a:t>1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58978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B990660-4B7D-4C11-96DB-B19FFA8CA93C}" type="slidenum">
              <a:rPr lang="ru-RU" noProof="0" smtClean="0"/>
              <a:t>2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719333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B990660-4B7D-4C11-96DB-B19FFA8CA93C}" type="slidenum">
              <a:rPr lang="ru-RU" noProof="0" smtClean="0"/>
              <a:t>3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91274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B990660-4B7D-4C11-96DB-B19FFA8CA93C}" type="slidenum">
              <a:rPr lang="ru-RU" noProof="0" smtClean="0"/>
              <a:t>4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42545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B990660-4B7D-4C11-96DB-B19FFA8CA93C}" type="slidenum">
              <a:rPr lang="ru-RU" noProof="0" smtClean="0"/>
              <a:t>5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006147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76C88-7735-95C3-6A82-F720B0535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F08B81FC-27A8-E303-8173-7A1D637469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7D6DEB93-1880-4738-7085-3CD552A687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4D0CA7B-DFD0-CE56-74AE-F1F3C69CCE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B990660-4B7D-4C11-96DB-B19FFA8CA93C}" type="slidenum">
              <a:rPr lang="ru-RU" noProof="0" smtClean="0"/>
              <a:t>6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475957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45DAA6-73D5-92F5-0E4A-2ABAFF75E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EE5C9933-B2A9-910E-DA3F-95303AB9D7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CECD09CB-8696-AB11-61BE-3EC502B833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9F33EAA-2425-F23E-02D5-47A680EDD1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B990660-4B7D-4C11-96DB-B19FFA8CA93C}" type="slidenum">
              <a:rPr lang="ru-RU" noProof="0" smtClean="0"/>
              <a:t>7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273713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B990660-4B7D-4C11-96DB-B19FFA8CA93C}" type="slidenum">
              <a:rPr lang="ru-RU" noProof="0" smtClean="0"/>
              <a:t>8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89252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rtlCol="0" anchor="b">
            <a:normAutofit/>
          </a:bodyPr>
          <a:lstStyle>
            <a:lvl1pPr algn="l">
              <a:defRPr lang="ru-RU" sz="4000" b="1" baseline="0"/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pic>
        <p:nvPicPr>
          <p:cNvPr id="4" name="Графический объект 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Графический объект 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rtlCol="0" anchor="b">
            <a:normAutofit/>
          </a:bodyPr>
          <a:lstStyle>
            <a:lvl1pPr>
              <a:defRPr lang="ru-RU" sz="2800" baseline="0"/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sp>
        <p:nvSpPr>
          <p:cNvPr id="11" name="Объект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ru-RU"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ru-RU"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ru-RU"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ru-RU"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lang="ru-RU"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lang="ru-RU"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lang="ru-RU"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lang="ru-RU"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/>
          <a:lstStyle>
            <a:lvl1pPr>
              <a:defRPr lang="ru-RU" sz="1400">
                <a:latin typeface="+mj-lt"/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 rtlCol="0"/>
          <a:lstStyle>
            <a:lvl1pPr algn="r">
              <a:defRPr lang="ru-RU"/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rtlCol="0" anchor="b">
            <a:normAutofit/>
          </a:bodyPr>
          <a:lstStyle>
            <a:lvl1pPr>
              <a:defRPr lang="ru-RU" sz="2800" baseline="0"/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sp>
        <p:nvSpPr>
          <p:cNvPr id="11" name="Объект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lang="ru-RU"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lang="ru-RU"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lang="ru-RU"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/>
          <a:lstStyle>
            <a:lvl1pPr>
              <a:defRPr lang="ru-RU" sz="1400">
                <a:latin typeface="+mj-lt"/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 rtlCol="0"/>
          <a:lstStyle>
            <a:lvl1pPr algn="r">
              <a:defRPr lang="ru-RU"/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лагодарность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Графический объект 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rtlCol="0" anchor="b">
            <a:normAutofit/>
          </a:bodyPr>
          <a:lstStyle>
            <a:lvl1pPr>
              <a:defRPr lang="ru-RU" sz="4000" baseline="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 rtlCol="0"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ru-RU"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lang="ru-RU"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lang="ru-RU"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lang="ru-RU"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lang="ru-RU" sz="20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 </a:t>
            </a:r>
          </a:p>
          <a:p>
            <a:pPr lvl="3" rtl="0"/>
            <a:r>
              <a:rPr lang="ru-RU"/>
              <a:t>Четвертый уровень </a:t>
            </a:r>
          </a:p>
          <a:p>
            <a:pPr lvl="4" rtl="0"/>
            <a:r>
              <a:rPr lang="ru-RU"/>
              <a:t>Пятый уровень </a:t>
            </a:r>
          </a:p>
          <a:p>
            <a:pPr lvl="0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rtlCol="0" anchor="b">
            <a:normAutofit/>
          </a:bodyPr>
          <a:lstStyle>
            <a:lvl1pPr>
              <a:defRPr lang="ru-RU" sz="40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grpSp>
        <p:nvGrpSpPr>
          <p:cNvPr id="815" name="Группа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ступл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rtlCol="0" anchor="b">
            <a:normAutofit/>
          </a:bodyPr>
          <a:lstStyle>
            <a:lvl1pPr>
              <a:defRPr lang="ru-RU" sz="2800" baseline="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 rtlCol="0"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lang="ru-RU"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lang="ru-RU"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lang="ru-RU"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lang="ru-RU" sz="20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 </a:t>
            </a:r>
          </a:p>
          <a:p>
            <a:pPr lvl="3" rtl="0"/>
            <a:r>
              <a:rPr lang="ru-RU"/>
              <a:t>Четвертый уровень </a:t>
            </a:r>
          </a:p>
          <a:p>
            <a:pPr lvl="4" rtl="0"/>
            <a:r>
              <a:rPr lang="ru-RU"/>
              <a:t>Пятый уровень </a:t>
            </a:r>
          </a:p>
          <a:p>
            <a:pPr lvl="0" rtl="0"/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/>
          <a:lstStyle>
            <a:lvl1pPr>
              <a:defRPr lang="ru-RU" sz="1400">
                <a:latin typeface="+mj-lt"/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 rtlCol="0"/>
          <a:lstStyle>
            <a:lvl1pPr algn="r">
              <a:defRPr lang="ru-RU"/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pic>
        <p:nvPicPr>
          <p:cNvPr id="9" name="Графический объект 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rtlCol="0" anchor="b">
            <a:normAutofit/>
          </a:bodyPr>
          <a:lstStyle>
            <a:lvl1pPr>
              <a:defRPr lang="ru-RU" sz="4000" baseline="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 rtlCol="0">
            <a:normAutofit/>
          </a:bodyPr>
          <a:lstStyle>
            <a:lvl1pPr marL="0" indent="0" algn="ctr">
              <a:buNone/>
              <a:defRPr lang="ru-RU" sz="2000"/>
            </a:lvl1pPr>
          </a:lstStyle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rtlCol="0" anchor="b">
            <a:normAutofit/>
          </a:bodyPr>
          <a:lstStyle>
            <a:lvl1pPr>
              <a:defRPr lang="ru-RU" sz="4000" baseline="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 rtlCol="0">
            <a:normAutofit/>
          </a:bodyPr>
          <a:lstStyle>
            <a:lvl1pPr marL="0" indent="0" algn="ctr">
              <a:buNone/>
              <a:defRPr lang="ru-RU" sz="2000"/>
            </a:lvl1pPr>
          </a:lstStyle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 rtlCol="0">
            <a:normAutofit/>
          </a:bodyPr>
          <a:lstStyle>
            <a:lvl1pPr marL="0" indent="0">
              <a:buNone/>
              <a:defRPr lang="ru-RU" sz="2800"/>
            </a:lvl1pPr>
            <a:lvl2pPr marL="457200" indent="0">
              <a:buNone/>
              <a:defRPr lang="ru-RU" sz="2400"/>
            </a:lvl2pPr>
            <a:lvl3pPr marL="914400" indent="0">
              <a:buNone/>
              <a:defRPr lang="ru-RU" sz="20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rtlCol="0" anchor="b">
            <a:normAutofit/>
          </a:bodyPr>
          <a:lstStyle>
            <a:lvl1pPr>
              <a:defRPr lang="ru-RU" sz="4000"/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sp>
        <p:nvSpPr>
          <p:cNvPr id="675" name="Текст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 rtlCol="0">
            <a:normAutofit/>
          </a:bodyPr>
          <a:lstStyle>
            <a:lvl1pPr marL="0" indent="0">
              <a:lnSpc>
                <a:spcPts val="2400"/>
              </a:lnSpc>
              <a:buNone/>
              <a:defRPr lang="ru-RU" sz="2800"/>
            </a:lvl1pPr>
            <a:lvl2pPr marL="457200" indent="0">
              <a:lnSpc>
                <a:spcPts val="2400"/>
              </a:lnSpc>
              <a:buNone/>
              <a:defRPr lang="ru-RU" sz="2000"/>
            </a:lvl2pPr>
            <a:lvl3pPr marL="914400" indent="0">
              <a:lnSpc>
                <a:spcPts val="2400"/>
              </a:lnSpc>
              <a:buNone/>
              <a:defRPr lang="ru-RU" sz="2000"/>
            </a:lvl3pPr>
            <a:lvl4pPr marL="1371600" indent="0">
              <a:lnSpc>
                <a:spcPts val="2400"/>
              </a:lnSpc>
              <a:buNone/>
              <a:defRPr lang="ru-RU" sz="2000"/>
            </a:lvl4pPr>
            <a:lvl5pPr marL="1828800" indent="0">
              <a:lnSpc>
                <a:spcPts val="2400"/>
              </a:lnSpc>
              <a:buNone/>
              <a:defRPr lang="ru-RU" sz="2000"/>
            </a:lvl5pPr>
          </a:lstStyle>
          <a:p>
            <a:pPr lvl="0" rtl="0"/>
            <a:r>
              <a:rPr lang="ru-RU"/>
              <a:t>Текст слайда</a:t>
            </a:r>
          </a:p>
        </p:txBody>
      </p:sp>
      <p:pic>
        <p:nvPicPr>
          <p:cNvPr id="7" name="Графический объект 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ва объекта содержим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rtlCol="0" anchor="b">
            <a:normAutofit/>
          </a:bodyPr>
          <a:lstStyle>
            <a:lvl1pPr>
              <a:defRPr lang="ru-RU" sz="2800" baseline="0"/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ru-RU"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ru-RU"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ru-RU"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ru-RU"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ru-RU" sz="2000"/>
            </a:lvl5pPr>
            <a:lvl6pPr marL="1600200">
              <a:defRPr lang="ru-RU">
                <a:latin typeface="Calibri Light" panose="020F0302020204030204" pitchFamily="34" charset="0"/>
              </a:defRPr>
            </a:lvl6pPr>
          </a:lstStyle>
          <a:p>
            <a:pPr lvl="0" rtl="0"/>
            <a:r>
              <a:rPr lang="ru-RU" dirty="0"/>
              <a:t>Щелкните, чтобы добавить содержимое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4" rtl="0"/>
            <a:r>
              <a:rPr lang="ru-RU" dirty="0"/>
              <a:t>Четвертый уровень</a:t>
            </a:r>
          </a:p>
          <a:p>
            <a:pPr lvl="5" rtl="0"/>
            <a:r>
              <a:rPr lang="ru-RU" dirty="0"/>
              <a:t>Пятый уровень</a:t>
            </a:r>
          </a:p>
        </p:txBody>
      </p:sp>
      <p:sp>
        <p:nvSpPr>
          <p:cNvPr id="11" name="Объект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ru-RU"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ru-RU"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ru-RU"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ru-RU"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/>
          <a:lstStyle>
            <a:lvl1pPr>
              <a:defRPr lang="ru-RU" sz="1400">
                <a:latin typeface="+mj-lt"/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 rtlCol="0"/>
          <a:lstStyle>
            <a:lvl1pPr algn="r">
              <a:defRPr lang="ru-RU"/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ва объекта содержимого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rtlCol="0" anchor="b">
            <a:normAutofit/>
          </a:bodyPr>
          <a:lstStyle>
            <a:lvl1pPr>
              <a:defRPr lang="ru-RU" sz="2800" baseline="0"/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 rtlCol="0"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lang="ru-RU"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lang="ru-RU"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lang="ru-RU"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lang="ru-RU"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1" name="Объект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ru-RU"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ru-RU"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ru-RU"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ru-RU"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/>
          <a:lstStyle>
            <a:lvl1pPr>
              <a:defRPr lang="ru-RU" sz="1400">
                <a:latin typeface="+mj-lt"/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 rtlCol="0"/>
          <a:lstStyle>
            <a:lvl1pPr algn="r">
              <a:defRPr lang="ru-RU"/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изображени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 Light" panose="020F0302020204030204" pitchFamily="34" charset="0"/>
            </a:endParaRPr>
          </a:p>
        </p:txBody>
      </p:sp>
      <p:pic>
        <p:nvPicPr>
          <p:cNvPr id="9" name="Графический объект 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rtlCol="0" anchor="b">
            <a:normAutofit/>
          </a:bodyPr>
          <a:lstStyle>
            <a:lvl1pPr>
              <a:defRPr lang="ru-RU" sz="2800" baseline="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ru-RU"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ru-RU"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ru-RU"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ru-RU"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ru-RU" sz="14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 rtlCol="0"/>
          <a:lstStyle>
            <a:lvl1pPr>
              <a:defRPr lang="ru-RU" sz="1400">
                <a:latin typeface="+mj-lt"/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 rtlCol="0">
            <a:normAutofit/>
          </a:bodyPr>
          <a:lstStyle>
            <a:lvl1pPr marL="0" indent="0" algn="ctr">
              <a:buNone/>
              <a:defRPr lang="ru-RU" sz="2000"/>
            </a:lvl1pPr>
          </a:lstStyle>
          <a:p>
            <a:pPr rtl="0"/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rtlCol="0" anchor="b">
            <a:normAutofit/>
          </a:bodyPr>
          <a:lstStyle>
            <a:lvl1pPr>
              <a:defRPr lang="ru-RU" sz="2800" baseline="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ru-RU"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ru-RU"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ru-RU"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ru-RU"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ru-RU" sz="14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 rtlCol="0"/>
          <a:lstStyle>
            <a:lvl1pPr>
              <a:spcBef>
                <a:spcPts val="0"/>
              </a:spcBef>
              <a:spcAft>
                <a:spcPts val="1200"/>
              </a:spcAft>
              <a:defRPr lang="ru-RU"/>
            </a:lvl1pPr>
            <a:lvl2pPr>
              <a:spcBef>
                <a:spcPts val="0"/>
              </a:spcBef>
              <a:spcAft>
                <a:spcPts val="600"/>
              </a:spcAft>
              <a:defRPr lang="ru-RU"/>
            </a:lvl2pPr>
            <a:lvl3pPr>
              <a:spcBef>
                <a:spcPts val="0"/>
              </a:spcBef>
              <a:spcAft>
                <a:spcPts val="600"/>
              </a:spcAft>
              <a:defRPr lang="ru-RU"/>
            </a:lvl3pPr>
            <a:lvl4pPr>
              <a:spcBef>
                <a:spcPts val="0"/>
              </a:spcBef>
              <a:spcAft>
                <a:spcPts val="600"/>
              </a:spcAft>
              <a:defRPr lang="ru-RU" sz="2000"/>
            </a:lvl4pPr>
            <a:lvl5pPr>
              <a:spcBef>
                <a:spcPts val="0"/>
              </a:spcBef>
              <a:spcAft>
                <a:spcPts val="600"/>
              </a:spcAft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 rtlCol="0"/>
          <a:lstStyle>
            <a:lvl1pPr>
              <a:defRPr lang="ru-RU" sz="1400">
                <a:latin typeface="+mj-lt"/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ru-RU" sz="10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ru-RU" dirty="0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000" b="1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ru-RU" sz="28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4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0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0776" y="544780"/>
            <a:ext cx="5221224" cy="3056343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Игра «</a:t>
            </a:r>
            <a:r>
              <a:rPr lang="ru-RU" dirty="0" err="1"/>
              <a:t>марио</a:t>
            </a:r>
            <a:r>
              <a:rPr lang="ru-RU" dirty="0"/>
              <a:t> паркур»</a:t>
            </a:r>
          </a:p>
        </p:txBody>
      </p:sp>
      <p:sp>
        <p:nvSpPr>
          <p:cNvPr id="2" name="Заголовок 2">
            <a:extLst>
              <a:ext uri="{FF2B5EF4-FFF2-40B4-BE49-F238E27FC236}">
                <a16:creationId xmlns:a16="http://schemas.microsoft.com/office/drawing/2014/main" id="{12D148E8-B55C-F5A8-AB04-A00EED471E36}"/>
              </a:ext>
            </a:extLst>
          </p:cNvPr>
          <p:cNvSpPr txBox="1">
            <a:spLocks/>
          </p:cNvSpPr>
          <p:nvPr/>
        </p:nvSpPr>
        <p:spPr>
          <a:xfrm>
            <a:off x="5680053" y="3801657"/>
            <a:ext cx="5990396" cy="30563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4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400" dirty="0"/>
              <a:t>авторы</a:t>
            </a:r>
          </a:p>
          <a:p>
            <a:pPr algn="ctr"/>
            <a:r>
              <a:rPr lang="ru-RU" sz="1400" dirty="0"/>
              <a:t> </a:t>
            </a:r>
            <a:r>
              <a:rPr lang="ru-RU" sz="1400" dirty="0" err="1"/>
              <a:t>василенко</a:t>
            </a:r>
            <a:r>
              <a:rPr lang="ru-RU" sz="1400" dirty="0"/>
              <a:t> </a:t>
            </a:r>
            <a:r>
              <a:rPr lang="ru-RU" sz="1400" dirty="0" err="1"/>
              <a:t>даниил</a:t>
            </a:r>
            <a:r>
              <a:rPr lang="ru-RU" sz="1400" dirty="0"/>
              <a:t>, </a:t>
            </a:r>
            <a:r>
              <a:rPr lang="ru-RU" sz="1400" dirty="0" err="1"/>
              <a:t>константин</a:t>
            </a:r>
            <a:r>
              <a:rPr lang="ru-RU" sz="1400" dirty="0"/>
              <a:t> цимбалист</a:t>
            </a:r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sz="4000" dirty="0"/>
              <a:t>введение 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sz="2400" dirty="0"/>
              <a:t>Вступление</a:t>
            </a:r>
          </a:p>
          <a:p>
            <a:pPr rtl="0"/>
            <a:r>
              <a:rPr lang="ru-RU" sz="2400" dirty="0"/>
              <a:t>Дизайн игры</a:t>
            </a:r>
          </a:p>
          <a:p>
            <a:pPr rtl="0"/>
            <a:r>
              <a:rPr lang="ru-RU" sz="2400" dirty="0"/>
              <a:t>Принцип работы игры</a:t>
            </a:r>
          </a:p>
          <a:p>
            <a:pPr rtl="0"/>
            <a:r>
              <a:rPr lang="ru-RU" sz="2400" dirty="0"/>
              <a:t>Соответствие критериям</a:t>
            </a:r>
          </a:p>
          <a:p>
            <a:pPr rtl="0"/>
            <a:r>
              <a:rPr lang="ru-RU" sz="2400" dirty="0"/>
              <a:t>Итоги и актуальность</a:t>
            </a:r>
          </a:p>
        </p:txBody>
      </p:sp>
    </p:spTree>
    <p:extLst>
      <p:ext uri="{BB962C8B-B14F-4D97-AF65-F5344CB8AC3E}">
        <p14:creationId xmlns:p14="http://schemas.microsoft.com/office/powerpoint/2010/main" val="58274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C9DDD8-3394-6FB2-960C-451DEBD7F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15809"/>
            <a:ext cx="12192000" cy="3621024"/>
          </a:xfrm>
        </p:spPr>
        <p:txBody>
          <a:bodyPr rtlCol="0"/>
          <a:lstStyle>
            <a:defPPr>
              <a:defRPr lang="ru-RU"/>
            </a:defPPr>
          </a:lstStyle>
          <a:p>
            <a:pPr algn="ctr" rtl="0"/>
            <a:r>
              <a:rPr lang="ru-RU" dirty="0"/>
              <a:t>Вступление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D6AA66-EC20-FCAE-04B0-6BEB18463C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44706" y="1958250"/>
            <a:ext cx="9808697" cy="3101789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algn="ctr" rtl="0">
              <a:lnSpc>
                <a:spcPct val="120000"/>
              </a:lnSpc>
              <a:spcAft>
                <a:spcPts val="1200"/>
              </a:spcAft>
            </a:pPr>
            <a:r>
              <a:rPr lang="ru-RU" sz="2400" dirty="0"/>
              <a:t>Super </a:t>
            </a:r>
            <a:r>
              <a:rPr lang="ru-RU" sz="2400" dirty="0" err="1"/>
              <a:t>Mario</a:t>
            </a:r>
            <a:r>
              <a:rPr lang="ru-RU" sz="2400" dirty="0"/>
              <a:t> Bros. — игра детства, которая погружает в атмосферу 8-битного прошлого. Яркая и простая графика, состоящая из пикселей, создает уникальную ностальгическую атмосферу. Марио в своей красной шляпе, синих штанах и желтых туфлях стал символом целой эпохи. Узнаваемые уровни, запоминающиеся мелодии и классические игровые механики возвращают нас в те времена, когда каждый прыжок и каждый кувырок приносили радость и волнение. Именно поэтому взяли идею этой игры в качестве своего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3590816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5BA0C7-4B10-03D7-2211-750D1F9E5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55" y="-2089642"/>
            <a:ext cx="5864352" cy="362102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Дизайн игры</a:t>
            </a:r>
          </a:p>
        </p:txBody>
      </p:sp>
      <p:sp>
        <p:nvSpPr>
          <p:cNvPr id="21" name="Рисунок 20">
            <a:extLst>
              <a:ext uri="{FF2B5EF4-FFF2-40B4-BE49-F238E27FC236}">
                <a16:creationId xmlns:a16="http://schemas.microsoft.com/office/drawing/2014/main" id="{7614DCEA-7F6B-FEE2-5925-3EF7D166FB0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F178840A-F78C-9E06-1DE4-4A8A845B8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207" y="-9144"/>
            <a:ext cx="5083287" cy="6867144"/>
          </a:xfrm>
          <a:prstGeom prst="rect">
            <a:avLst/>
          </a:prstGeom>
        </p:spPr>
      </p:pic>
      <p:sp>
        <p:nvSpPr>
          <p:cNvPr id="32" name="Текст 3">
            <a:extLst>
              <a:ext uri="{FF2B5EF4-FFF2-40B4-BE49-F238E27FC236}">
                <a16:creationId xmlns:a16="http://schemas.microsoft.com/office/drawing/2014/main" id="{E64A4158-737D-4DC4-A22C-F52BF2326DDD}"/>
              </a:ext>
            </a:extLst>
          </p:cNvPr>
          <p:cNvSpPr txBox="1">
            <a:spLocks/>
          </p:cNvSpPr>
          <p:nvPr/>
        </p:nvSpPr>
        <p:spPr>
          <a:xfrm>
            <a:off x="-279595" y="1982708"/>
            <a:ext cx="7286978" cy="3882879"/>
          </a:xfrm>
          <a:prstGeom prst="rect">
            <a:avLst/>
          </a:prstGeom>
        </p:spPr>
        <p:txBody>
          <a:bodyPr rtlCol="0">
            <a:noAutofit/>
          </a:bodyPr>
          <a:lstStyle>
            <a:defPPr>
              <a:defRPr lang="ru-RU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400" dirty="0"/>
              <a:t>Игра имеет простой интерфейс в 8-битном стиле графики.</a:t>
            </a:r>
          </a:p>
          <a:p>
            <a:pPr marL="0" indent="0" algn="ctr">
              <a:buNone/>
            </a:pPr>
            <a:r>
              <a:rPr lang="ru-RU" sz="2400" dirty="0"/>
              <a:t>В интерфейсе присутствуют элементы текста, </a:t>
            </a:r>
          </a:p>
          <a:p>
            <a:pPr marL="0" indent="0" algn="ctr">
              <a:buNone/>
            </a:pPr>
            <a:r>
              <a:rPr lang="ru-RU" sz="2400" dirty="0"/>
              <a:t>картинки.</a:t>
            </a:r>
          </a:p>
          <a:p>
            <a:pPr marL="0" indent="0" algn="ctr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86907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5D45BD-5B25-B32E-F712-18F18E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sz="4000" dirty="0"/>
              <a:t>Принцип работы игры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31AA74-1B85-8980-9816-4DAB721C1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885100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sz="2400" dirty="0"/>
              <a:t>Сразу после запуска игры вы появляетесь в роли </a:t>
            </a:r>
            <a:r>
              <a:rPr lang="ru-RU" sz="2400" dirty="0" err="1"/>
              <a:t>марио</a:t>
            </a:r>
            <a:r>
              <a:rPr lang="ru-RU" sz="2400" dirty="0"/>
              <a:t> на стартовом поле</a:t>
            </a:r>
          </a:p>
          <a:p>
            <a:pPr rtl="0"/>
            <a:r>
              <a:rPr lang="ru-RU" sz="2400" dirty="0"/>
              <a:t>Управление производится с помощью стрелочек на клавиатуре «Влево» и «Вправо», а также с помощью клавиши «</a:t>
            </a:r>
            <a:r>
              <a:rPr lang="en-US" sz="2400" dirty="0"/>
              <a:t>Space</a:t>
            </a:r>
            <a:r>
              <a:rPr lang="ru-RU" sz="2400" dirty="0"/>
              <a:t>» (пробела)</a:t>
            </a:r>
          </a:p>
          <a:p>
            <a:pPr rtl="0"/>
            <a:r>
              <a:rPr lang="ru-RU" sz="2400" dirty="0"/>
              <a:t>На карте присутствуют блоки, прыгая на которые увеличивается счет игрока. Рядом с этими блоками летают враждебные существа</a:t>
            </a:r>
          </a:p>
          <a:p>
            <a:pPr rtl="0"/>
            <a:r>
              <a:rPr lang="ru-RU" sz="2400" dirty="0"/>
              <a:t>При соприкосновении с врагами игра останавливается, высвечивается экран окончания игры</a:t>
            </a:r>
          </a:p>
          <a:p>
            <a:pPr rtl="0"/>
            <a:r>
              <a:rPr lang="ru-RU" sz="2400" dirty="0"/>
              <a:t>После проигрыша можно выйти из игры, или играть снова</a:t>
            </a:r>
          </a:p>
        </p:txBody>
      </p:sp>
    </p:spTree>
    <p:extLst>
      <p:ext uri="{BB962C8B-B14F-4D97-AF65-F5344CB8AC3E}">
        <p14:creationId xmlns:p14="http://schemas.microsoft.com/office/powerpoint/2010/main" val="2099008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7A0E3C-58A2-7580-98A4-6D30E1FB3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A12B62-8D8F-F636-D594-6B4B45921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sz="4000" dirty="0"/>
              <a:t>Соответствие Критериям оценивания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B6A72CD5-C8D0-0268-63A5-12E451A59B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sz="2400" dirty="0"/>
              <a:t>Чистота кода</a:t>
            </a:r>
          </a:p>
          <a:p>
            <a:pPr rtl="0"/>
            <a:r>
              <a:rPr lang="ru-RU" sz="2400" dirty="0"/>
              <a:t>Стартовое и финальное меню</a:t>
            </a:r>
          </a:p>
          <a:p>
            <a:pPr rtl="0"/>
            <a:r>
              <a:rPr lang="ru-RU" sz="2400" dirty="0"/>
              <a:t>Использование спрайтов</a:t>
            </a:r>
          </a:p>
          <a:p>
            <a:pPr rtl="0"/>
            <a:r>
              <a:rPr lang="ru-RU" sz="2400" dirty="0"/>
              <a:t>Возможность </a:t>
            </a:r>
            <a:r>
              <a:rPr lang="ru-RU" sz="2400" dirty="0" err="1"/>
              <a:t>спидранить</a:t>
            </a:r>
            <a:r>
              <a:rPr lang="ru-RU" sz="2400" dirty="0"/>
              <a:t> игру</a:t>
            </a:r>
          </a:p>
          <a:p>
            <a:pPr rtl="0"/>
            <a:r>
              <a:rPr lang="ru-RU" sz="2400" dirty="0"/>
              <a:t>Сохранение результатов в </a:t>
            </a:r>
            <a:r>
              <a:rPr lang="en-US" sz="2400" dirty="0" err="1"/>
              <a:t>json</a:t>
            </a:r>
            <a:endParaRPr lang="en-US" sz="2400" dirty="0"/>
          </a:p>
          <a:p>
            <a:pPr rtl="0"/>
            <a:r>
              <a:rPr lang="ru-RU" sz="2400" dirty="0"/>
              <a:t>Наличие анимаций</a:t>
            </a:r>
          </a:p>
          <a:p>
            <a:pPr rtl="0"/>
            <a:r>
              <a:rPr lang="ru-RU" sz="2400" dirty="0"/>
              <a:t>Повышение уровня сложности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2969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1E69E-BCC7-5761-2250-ACBB124A1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9C79FC-BB52-1826-313A-771780AFE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sz="4000" dirty="0"/>
              <a:t>Итоги и актуальность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69773857-B427-3929-0BDA-CF111A4B83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sz="2400" dirty="0"/>
              <a:t>Игра имеет простой интерфейс, понятный каждому</a:t>
            </a:r>
          </a:p>
          <a:p>
            <a:pPr rtl="0"/>
            <a:r>
              <a:rPr lang="ru-RU" sz="2400" dirty="0"/>
              <a:t>В игре интуитивное управление</a:t>
            </a:r>
          </a:p>
          <a:p>
            <a:pPr rtl="0"/>
            <a:r>
              <a:rPr lang="ru-RU" sz="2400" dirty="0"/>
              <a:t>Вызывает ностальгию по 8-битным играм</a:t>
            </a:r>
          </a:p>
          <a:p>
            <a:pPr rtl="0"/>
            <a:r>
              <a:rPr lang="ru-RU" sz="2400" dirty="0"/>
              <a:t>Приятный дизайн</a:t>
            </a:r>
          </a:p>
          <a:p>
            <a:pPr marL="0" indent="0" rtl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99492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FBF9F0-B02C-F479-3755-F41439C1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441960"/>
            <a:ext cx="4615544" cy="3316893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Спасибо за внимание!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93BCBF-4014-79B7-C712-39AF59F24FE0}"/>
              </a:ext>
            </a:extLst>
          </p:cNvPr>
          <p:cNvSpPr txBox="1"/>
          <p:nvPr/>
        </p:nvSpPr>
        <p:spPr>
          <a:xfrm>
            <a:off x="5510605" y="6077486"/>
            <a:ext cx="60942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Posterama (Заголовки)"/>
              </a:rPr>
              <a:t>https://github.com/gwadsfwascawfwga/Mario-Parkour</a:t>
            </a:r>
          </a:p>
        </p:txBody>
      </p:sp>
    </p:spTree>
    <p:extLst>
      <p:ext uri="{BB962C8B-B14F-4D97-AF65-F5344CB8AC3E}">
        <p14:creationId xmlns:p14="http://schemas.microsoft.com/office/powerpoint/2010/main" val="4043390973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ое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Calibri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42541_TF16411248_Win32" id="{DBDA4DF4-B7F3-40B9-BA39-B39EE2066FD1}" vid="{993DB5D8-ED76-4A15-9812-47B47D5CFB6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C5040CA-20CC-43C6-BC0C-8D8696B6AF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Архитектурная презентация</Template>
  <TotalTime>57</TotalTime>
  <Words>271</Words>
  <Application>Microsoft Office PowerPoint</Application>
  <PresentationFormat>Широкоэкранный</PresentationFormat>
  <Paragraphs>44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Posterama</vt:lpstr>
      <vt:lpstr>Posterama (Заголовки)</vt:lpstr>
      <vt:lpstr>Пользовательское</vt:lpstr>
      <vt:lpstr>Игра «марио паркур»</vt:lpstr>
      <vt:lpstr>введение </vt:lpstr>
      <vt:lpstr>Вступление</vt:lpstr>
      <vt:lpstr>Дизайн игры</vt:lpstr>
      <vt:lpstr>Принцип работы игры</vt:lpstr>
      <vt:lpstr>Соответствие Критериям оценивания</vt:lpstr>
      <vt:lpstr>Итоги и актуальность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Пользователь</dc:creator>
  <cp:lastModifiedBy>Пользователь</cp:lastModifiedBy>
  <cp:revision>11</cp:revision>
  <dcterms:created xsi:type="dcterms:W3CDTF">2025-02-04T13:02:13Z</dcterms:created>
  <dcterms:modified xsi:type="dcterms:W3CDTF">2025-02-04T14:00:09Z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