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256" r:id="rId2"/>
    <p:sldId id="257" r:id="rId3"/>
    <p:sldId id="281" r:id="rId4"/>
    <p:sldId id="258" r:id="rId5"/>
    <p:sldId id="259" r:id="rId6"/>
    <p:sldId id="260" r:id="rId7"/>
    <p:sldId id="261" r:id="rId8"/>
    <p:sldId id="263" r:id="rId9"/>
    <p:sldId id="264" r:id="rId10"/>
    <p:sldId id="265" r:id="rId11"/>
    <p:sldId id="266" r:id="rId12"/>
    <p:sldId id="267" r:id="rId13"/>
    <p:sldId id="282"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 id="262" r:id="rId27"/>
  </p:sldIdLst>
  <p:sldSz cx="12192000" cy="6858000"/>
  <p:notesSz cx="6858000" cy="9144000"/>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snapToGrid="0">
      <p:cViewPr varScale="1">
        <p:scale>
          <a:sx n="68" d="100"/>
          <a:sy n="68" d="100"/>
        </p:scale>
        <p:origin x="11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829AEA-2189-4D32-8601-9EA89EF3E630}" type="slidenum">
              <a:rPr lang="en-US" smtClean="0"/>
              <a:t>‹#›</a:t>
            </a:fld>
            <a:endParaRPr lang="en-US"/>
          </a:p>
        </p:txBody>
      </p:sp>
    </p:spTree>
    <p:extLst>
      <p:ext uri="{BB962C8B-B14F-4D97-AF65-F5344CB8AC3E}">
        <p14:creationId xmlns:p14="http://schemas.microsoft.com/office/powerpoint/2010/main" val="12072391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2016-05-27 </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13804-9CC0-4B7A-8FDD-7B2337CA6D3C}" type="slidenum">
              <a:rPr lang="en-US" smtClean="0"/>
              <a:t>‹#›</a:t>
            </a:fld>
            <a:endParaRPr lang="en-US"/>
          </a:p>
        </p:txBody>
      </p:sp>
    </p:spTree>
    <p:extLst>
      <p:ext uri="{BB962C8B-B14F-4D97-AF65-F5344CB8AC3E}">
        <p14:creationId xmlns:p14="http://schemas.microsoft.com/office/powerpoint/2010/main" val="329984765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92E9B59-4A8A-4794-8C8F-7DE75567A657}" type="slidenum">
              <a:rPr lang="en-US" smtClean="0"/>
              <a:t>1</a:t>
            </a:fld>
            <a:endParaRPr lang="en-US"/>
          </a:p>
        </p:txBody>
      </p:sp>
    </p:spTree>
    <p:extLst>
      <p:ext uri="{BB962C8B-B14F-4D97-AF65-F5344CB8AC3E}">
        <p14:creationId xmlns:p14="http://schemas.microsoft.com/office/powerpoint/2010/main" val="358516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10</a:t>
            </a:fld>
            <a:endParaRPr lang="en-US"/>
          </a:p>
        </p:txBody>
      </p:sp>
    </p:spTree>
    <p:extLst>
      <p:ext uri="{BB962C8B-B14F-4D97-AF65-F5344CB8AC3E}">
        <p14:creationId xmlns:p14="http://schemas.microsoft.com/office/powerpoint/2010/main" val="403256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11</a:t>
            </a:fld>
            <a:endParaRPr lang="en-US"/>
          </a:p>
        </p:txBody>
      </p:sp>
    </p:spTree>
    <p:extLst>
      <p:ext uri="{BB962C8B-B14F-4D97-AF65-F5344CB8AC3E}">
        <p14:creationId xmlns:p14="http://schemas.microsoft.com/office/powerpoint/2010/main" val="975381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12</a:t>
            </a:fld>
            <a:endParaRPr lang="en-US"/>
          </a:p>
        </p:txBody>
      </p:sp>
    </p:spTree>
    <p:extLst>
      <p:ext uri="{BB962C8B-B14F-4D97-AF65-F5344CB8AC3E}">
        <p14:creationId xmlns:p14="http://schemas.microsoft.com/office/powerpoint/2010/main" val="663933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13</a:t>
            </a:fld>
            <a:endParaRPr lang="en-US"/>
          </a:p>
        </p:txBody>
      </p:sp>
    </p:spTree>
    <p:extLst>
      <p:ext uri="{BB962C8B-B14F-4D97-AF65-F5344CB8AC3E}">
        <p14:creationId xmlns:p14="http://schemas.microsoft.com/office/powerpoint/2010/main" val="454620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14</a:t>
            </a:fld>
            <a:endParaRPr lang="en-US"/>
          </a:p>
        </p:txBody>
      </p:sp>
    </p:spTree>
    <p:extLst>
      <p:ext uri="{BB962C8B-B14F-4D97-AF65-F5344CB8AC3E}">
        <p14:creationId xmlns:p14="http://schemas.microsoft.com/office/powerpoint/2010/main" val="99900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15</a:t>
            </a:fld>
            <a:endParaRPr lang="en-US"/>
          </a:p>
        </p:txBody>
      </p:sp>
    </p:spTree>
    <p:extLst>
      <p:ext uri="{BB962C8B-B14F-4D97-AF65-F5344CB8AC3E}">
        <p14:creationId xmlns:p14="http://schemas.microsoft.com/office/powerpoint/2010/main" val="4270665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16</a:t>
            </a:fld>
            <a:endParaRPr lang="en-US"/>
          </a:p>
        </p:txBody>
      </p:sp>
    </p:spTree>
    <p:extLst>
      <p:ext uri="{BB962C8B-B14F-4D97-AF65-F5344CB8AC3E}">
        <p14:creationId xmlns:p14="http://schemas.microsoft.com/office/powerpoint/2010/main" val="1707799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for regex in Perl can be found at http://perldoc.perl.org/perlre.html </a:t>
            </a:r>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17</a:t>
            </a:fld>
            <a:endParaRPr lang="en-US"/>
          </a:p>
        </p:txBody>
      </p:sp>
    </p:spTree>
    <p:extLst>
      <p:ext uri="{BB962C8B-B14F-4D97-AF65-F5344CB8AC3E}">
        <p14:creationId xmlns:p14="http://schemas.microsoft.com/office/powerpoint/2010/main" val="3443879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18</a:t>
            </a:fld>
            <a:endParaRPr lang="en-US"/>
          </a:p>
        </p:txBody>
      </p:sp>
    </p:spTree>
    <p:extLst>
      <p:ext uri="{BB962C8B-B14F-4D97-AF65-F5344CB8AC3E}">
        <p14:creationId xmlns:p14="http://schemas.microsoft.com/office/powerpoint/2010/main" val="2034081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19</a:t>
            </a:fld>
            <a:endParaRPr lang="en-US"/>
          </a:p>
        </p:txBody>
      </p:sp>
    </p:spTree>
    <p:extLst>
      <p:ext uri="{BB962C8B-B14F-4D97-AF65-F5344CB8AC3E}">
        <p14:creationId xmlns:p14="http://schemas.microsoft.com/office/powerpoint/2010/main" val="347184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2</a:t>
            </a:fld>
            <a:endParaRPr lang="en-US"/>
          </a:p>
        </p:txBody>
      </p:sp>
    </p:spTree>
    <p:extLst>
      <p:ext uri="{BB962C8B-B14F-4D97-AF65-F5344CB8AC3E}">
        <p14:creationId xmlns:p14="http://schemas.microsoft.com/office/powerpoint/2010/main" val="90018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20</a:t>
            </a:fld>
            <a:endParaRPr lang="en-US"/>
          </a:p>
        </p:txBody>
      </p:sp>
    </p:spTree>
    <p:extLst>
      <p:ext uri="{BB962C8B-B14F-4D97-AF65-F5344CB8AC3E}">
        <p14:creationId xmlns:p14="http://schemas.microsoft.com/office/powerpoint/2010/main" val="121767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21</a:t>
            </a:fld>
            <a:endParaRPr lang="en-US"/>
          </a:p>
        </p:txBody>
      </p:sp>
    </p:spTree>
    <p:extLst>
      <p:ext uri="{BB962C8B-B14F-4D97-AF65-F5344CB8AC3E}">
        <p14:creationId xmlns:p14="http://schemas.microsoft.com/office/powerpoint/2010/main" val="3736848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22</a:t>
            </a:fld>
            <a:endParaRPr lang="en-US"/>
          </a:p>
        </p:txBody>
      </p:sp>
    </p:spTree>
    <p:extLst>
      <p:ext uri="{BB962C8B-B14F-4D97-AF65-F5344CB8AC3E}">
        <p14:creationId xmlns:p14="http://schemas.microsoft.com/office/powerpoint/2010/main" val="329228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23</a:t>
            </a:fld>
            <a:endParaRPr lang="en-US"/>
          </a:p>
        </p:txBody>
      </p:sp>
    </p:spTree>
    <p:extLst>
      <p:ext uri="{BB962C8B-B14F-4D97-AF65-F5344CB8AC3E}">
        <p14:creationId xmlns:p14="http://schemas.microsoft.com/office/powerpoint/2010/main" val="1847563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24</a:t>
            </a:fld>
            <a:endParaRPr lang="en-US"/>
          </a:p>
        </p:txBody>
      </p:sp>
    </p:spTree>
    <p:extLst>
      <p:ext uri="{BB962C8B-B14F-4D97-AF65-F5344CB8AC3E}">
        <p14:creationId xmlns:p14="http://schemas.microsoft.com/office/powerpoint/2010/main" val="1885773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61913804-9CC0-4B7A-8FDD-7B2337CA6D3C}" type="slidenum">
              <a:rPr lang="en-US" smtClean="0"/>
              <a:t>25</a:t>
            </a:fld>
            <a:endParaRPr lang="en-US"/>
          </a:p>
        </p:txBody>
      </p:sp>
    </p:spTree>
    <p:extLst>
      <p:ext uri="{BB962C8B-B14F-4D97-AF65-F5344CB8AC3E}">
        <p14:creationId xmlns:p14="http://schemas.microsoft.com/office/powerpoint/2010/main" val="955688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48E05FB9-EBA8-4E73-AB17-D7B3BC9BD9F0}" type="slidenum">
              <a:rPr lang="en-US" smtClean="0"/>
              <a:t>26</a:t>
            </a:fld>
            <a:endParaRPr lang="en-US"/>
          </a:p>
        </p:txBody>
      </p:sp>
    </p:spTree>
    <p:extLst>
      <p:ext uri="{BB962C8B-B14F-4D97-AF65-F5344CB8AC3E}">
        <p14:creationId xmlns:p14="http://schemas.microsoft.com/office/powerpoint/2010/main" val="367960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7ABB4D47-FBB3-497A-A3DB-58CE9FC6882D}" type="slidenum">
              <a:rPr lang="en-US" smtClean="0"/>
              <a:t>3</a:t>
            </a:fld>
            <a:endParaRPr lang="en-US"/>
          </a:p>
        </p:txBody>
      </p:sp>
    </p:spTree>
    <p:extLst>
      <p:ext uri="{BB962C8B-B14F-4D97-AF65-F5344CB8AC3E}">
        <p14:creationId xmlns:p14="http://schemas.microsoft.com/office/powerpoint/2010/main" val="293122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almost true. In reality, arrays also exist.</a:t>
            </a:r>
            <a:r>
              <a:rPr lang="en-US" baseline="0" dirty="0"/>
              <a:t> They are similar to lists in many ways (and are often initialized with lists), but they are also different from lists in some respects. That will be outside of the scope in this presentation.</a:t>
            </a:r>
            <a:endParaRPr lang="en-US" dirty="0"/>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3A8FF56E-929E-4AA0-919B-032F7BCF3308}" type="slidenum">
              <a:rPr lang="en-US" smtClean="0"/>
              <a:t>4</a:t>
            </a:fld>
            <a:endParaRPr lang="en-US"/>
          </a:p>
        </p:txBody>
      </p:sp>
    </p:spTree>
    <p:extLst>
      <p:ext uri="{BB962C8B-B14F-4D97-AF65-F5344CB8AC3E}">
        <p14:creationId xmlns:p14="http://schemas.microsoft.com/office/powerpoint/2010/main" val="338578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8EC02691-6C57-4ABD-A2CD-D688C943D02C}" type="slidenum">
              <a:rPr lang="en-US" smtClean="0"/>
              <a:t>5</a:t>
            </a:fld>
            <a:endParaRPr lang="en-US"/>
          </a:p>
        </p:txBody>
      </p:sp>
    </p:spTree>
    <p:extLst>
      <p:ext uri="{BB962C8B-B14F-4D97-AF65-F5344CB8AC3E}">
        <p14:creationId xmlns:p14="http://schemas.microsoft.com/office/powerpoint/2010/main" val="93100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064EF27A-C515-4DD0-9A01-6E12F8B88481}" type="slidenum">
              <a:rPr lang="en-US" smtClean="0"/>
              <a:t>6</a:t>
            </a:fld>
            <a:endParaRPr lang="en-US"/>
          </a:p>
        </p:txBody>
      </p:sp>
    </p:spTree>
    <p:extLst>
      <p:ext uri="{BB962C8B-B14F-4D97-AF65-F5344CB8AC3E}">
        <p14:creationId xmlns:p14="http://schemas.microsoft.com/office/powerpoint/2010/main" val="78102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7</a:t>
            </a:fld>
            <a:endParaRPr lang="en-US"/>
          </a:p>
        </p:txBody>
      </p:sp>
    </p:spTree>
    <p:extLst>
      <p:ext uri="{BB962C8B-B14F-4D97-AF65-F5344CB8AC3E}">
        <p14:creationId xmlns:p14="http://schemas.microsoft.com/office/powerpoint/2010/main" val="12657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8</a:t>
            </a:fld>
            <a:endParaRPr lang="en-US"/>
          </a:p>
        </p:txBody>
      </p:sp>
    </p:spTree>
    <p:extLst>
      <p:ext uri="{BB962C8B-B14F-4D97-AF65-F5344CB8AC3E}">
        <p14:creationId xmlns:p14="http://schemas.microsoft.com/office/powerpoint/2010/main" val="236530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p>
        </p:txBody>
      </p:sp>
      <p:sp>
        <p:nvSpPr>
          <p:cNvPr id="5" name="Date Placeholder 4"/>
          <p:cNvSpPr>
            <a:spLocks noGrp="1"/>
          </p:cNvSpPr>
          <p:nvPr>
            <p:ph type="dt" idx="11"/>
          </p:nvPr>
        </p:nvSpPr>
        <p:spPr/>
        <p:txBody>
          <a:bodyPr/>
          <a:lstStyle/>
          <a:p>
            <a:r>
              <a:rPr lang="en-US"/>
              <a:t>2016-05-27 </a:t>
            </a:r>
          </a:p>
        </p:txBody>
      </p:sp>
      <p:sp>
        <p:nvSpPr>
          <p:cNvPr id="6" name="Footer Placeholder 5"/>
          <p:cNvSpPr>
            <a:spLocks noGrp="1"/>
          </p:cNvSpPr>
          <p:nvPr>
            <p:ph type="ftr" sz="quarter" idx="12"/>
          </p:nvPr>
        </p:nvSpPr>
        <p:spPr/>
        <p:txBody>
          <a:bodyPr/>
          <a:lstStyle/>
          <a:p>
            <a:r>
              <a:rPr lang="en-US"/>
              <a:t> </a:t>
            </a:r>
          </a:p>
        </p:txBody>
      </p:sp>
      <p:sp>
        <p:nvSpPr>
          <p:cNvPr id="7" name="Slide Number Placeholder 6"/>
          <p:cNvSpPr>
            <a:spLocks noGrp="1"/>
          </p:cNvSpPr>
          <p:nvPr>
            <p:ph type="sldNum" sz="quarter" idx="13"/>
          </p:nvPr>
        </p:nvSpPr>
        <p:spPr/>
        <p:txBody>
          <a:bodyPr/>
          <a:lstStyle/>
          <a:p>
            <a:fld id="{26E7ADD0-A0BA-4A04-AF04-81A6B3147999}" type="slidenum">
              <a:rPr lang="en-US" smtClean="0"/>
              <a:t>9</a:t>
            </a:fld>
            <a:endParaRPr lang="en-US"/>
          </a:p>
        </p:txBody>
      </p:sp>
    </p:spTree>
    <p:extLst>
      <p:ext uri="{BB962C8B-B14F-4D97-AF65-F5344CB8AC3E}">
        <p14:creationId xmlns:p14="http://schemas.microsoft.com/office/powerpoint/2010/main" val="203420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9299" y="2828876"/>
            <a:ext cx="1968500"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6840665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25872366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67329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extLst>
      <p:ext uri="{BB962C8B-B14F-4D97-AF65-F5344CB8AC3E}">
        <p14:creationId xmlns:p14="http://schemas.microsoft.com/office/powerpoint/2010/main" val="3533155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42585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3866457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5017305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9979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001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5276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1"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2"/>
            <a:ext cx="2743200" cy="365125"/>
          </a:xfrm>
          <a:prstGeom prst="rect">
            <a:avLst/>
          </a:prstGeom>
        </p:spPr>
        <p:txBody>
          <a:bodyPr/>
          <a:lstStyle/>
          <a:p>
            <a:fld id="{E2F24CBB-8280-4EF4-8F27-826DBE45BF1C}" type="datetimeFigureOut">
              <a:rPr lang="sv-SE" smtClean="0"/>
              <a:t>2016-06-07</a:t>
            </a:fld>
            <a:endParaRPr lang="sv-SE"/>
          </a:p>
        </p:txBody>
      </p:sp>
      <p:sp>
        <p:nvSpPr>
          <p:cNvPr id="5" name="Footer Placeholder 4"/>
          <p:cNvSpPr>
            <a:spLocks noGrp="1"/>
          </p:cNvSpPr>
          <p:nvPr>
            <p:ph type="ftr" sz="quarter" idx="11"/>
          </p:nvPr>
        </p:nvSpPr>
        <p:spPr>
          <a:xfrm>
            <a:off x="4038601" y="6356352"/>
            <a:ext cx="4114800" cy="365125"/>
          </a:xfrm>
          <a:prstGeom prst="rect">
            <a:avLst/>
          </a:prstGeom>
        </p:spPr>
        <p:txBody>
          <a:bodyPr/>
          <a:lstStyle/>
          <a:p>
            <a:endParaRPr lang="sv-SE"/>
          </a:p>
        </p:txBody>
      </p:sp>
      <p:sp>
        <p:nvSpPr>
          <p:cNvPr id="6" name="Slide Number Placeholder 5"/>
          <p:cNvSpPr>
            <a:spLocks noGrp="1"/>
          </p:cNvSpPr>
          <p:nvPr>
            <p:ph type="sldNum" sz="quarter" idx="12"/>
          </p:nvPr>
        </p:nvSpPr>
        <p:spPr>
          <a:xfrm>
            <a:off x="8610601" y="6356352"/>
            <a:ext cx="2743200" cy="365125"/>
          </a:xfrm>
          <a:prstGeom prst="rect">
            <a:avLst/>
          </a:prstGeom>
        </p:spPr>
        <p:txBody>
          <a:bodyPr/>
          <a:lstStyle/>
          <a:p>
            <a:fld id="{4D6DBC23-799D-411D-90BD-D1D35A0FFFF7}" type="slidenum">
              <a:rPr lang="sv-SE" smtClean="0"/>
              <a:t>‹#›</a:t>
            </a:fld>
            <a:endParaRPr lang="sv-SE"/>
          </a:p>
        </p:txBody>
      </p:sp>
    </p:spTree>
    <p:extLst>
      <p:ext uri="{BB962C8B-B14F-4D97-AF65-F5344CB8AC3E}">
        <p14:creationId xmlns:p14="http://schemas.microsoft.com/office/powerpoint/2010/main" val="173847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29075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052119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9718740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4146132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38536896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461952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68786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6739166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809" y="438151"/>
            <a:ext cx="2352392" cy="5632311"/>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rrowheads="1"/>
          </p:cNvPicPr>
          <p:nvPr/>
        </p:nvPicPr>
        <p:blipFill>
          <a:blip r:embed="rId21"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1" y="6524625"/>
            <a:ext cx="9865783"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Ericsson Internal  |  2016-05-27  |  Page </a:t>
            </a:r>
            <a:fld id="{4B834BB3-4624-4DBD-B12A-360287F2A886}"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4294879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erldoc.perl.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rawberryper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tutorialspoint.com/execute_perl_online.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etf.org/rfc/rfc3261.tx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ct.qa-hackathon.org/qa2014/pix/o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49454"/>
            <a:ext cx="4591050" cy="4591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ctrTitle"/>
          </p:nvPr>
        </p:nvSpPr>
        <p:spPr>
          <a:prstGeom prst="rect">
            <a:avLst/>
          </a:prstGeom>
        </p:spPr>
        <p:txBody>
          <a:bodyPr/>
          <a:lstStyle/>
          <a:p>
            <a:pPr algn="ctr"/>
            <a:r>
              <a:rPr lang="sv-SE" dirty="0"/>
              <a:t>Super </a:t>
            </a:r>
            <a:r>
              <a:rPr lang="sv-SE" dirty="0" err="1"/>
              <a:t>basic</a:t>
            </a:r>
            <a:r>
              <a:rPr lang="sv-SE" dirty="0"/>
              <a:t> perl</a:t>
            </a:r>
          </a:p>
        </p:txBody>
      </p:sp>
      <p:pic>
        <p:nvPicPr>
          <p:cNvPr id="6" name="Logo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483" y="432000"/>
            <a:ext cx="1027112" cy="902294"/>
          </a:xfrm>
          <a:prstGeom prst="rect">
            <a:avLst/>
          </a:prstGeom>
        </p:spPr>
      </p:pic>
    </p:spTree>
    <p:extLst>
      <p:ext uri="{BB962C8B-B14F-4D97-AF65-F5344CB8AC3E}">
        <p14:creationId xmlns:p14="http://schemas.microsoft.com/office/powerpoint/2010/main" val="244167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418449"/>
            <a:ext cx="11140018" cy="253218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1110685"/>
            <a:ext cx="11135785" cy="3852000"/>
          </a:xfrm>
          <a:ln>
            <a:noFill/>
          </a:ln>
        </p:spPr>
        <p:txBody>
          <a:bodyPr/>
          <a:lstStyle/>
          <a:p>
            <a:r>
              <a:rPr lang="sv-SE" dirty="0"/>
              <a:t>All </a:t>
            </a:r>
            <a:r>
              <a:rPr lang="sv-SE" dirty="0" err="1"/>
              <a:t>statements</a:t>
            </a:r>
            <a:r>
              <a:rPr lang="sv-SE" dirty="0"/>
              <a:t> </a:t>
            </a:r>
            <a:r>
              <a:rPr lang="sv-SE" dirty="0" err="1"/>
              <a:t>are</a:t>
            </a:r>
            <a:r>
              <a:rPr lang="sv-SE" dirty="0"/>
              <a:t> </a:t>
            </a:r>
            <a:r>
              <a:rPr lang="sv-SE" dirty="0" err="1"/>
              <a:t>terminated</a:t>
            </a:r>
            <a:r>
              <a:rPr lang="sv-SE" dirty="0"/>
              <a:t> </a:t>
            </a:r>
            <a:r>
              <a:rPr lang="sv-SE" dirty="0" err="1"/>
              <a:t>with</a:t>
            </a:r>
            <a:r>
              <a:rPr lang="sv-SE" dirty="0"/>
              <a:t> </a:t>
            </a:r>
            <a:r>
              <a:rPr lang="sv-SE" dirty="0" err="1"/>
              <a:t>semicolons</a:t>
            </a:r>
            <a:r>
              <a:rPr lang="sv-SE" dirty="0"/>
              <a:t>, </a:t>
            </a:r>
            <a:r>
              <a:rPr lang="sv-SE" dirty="0">
                <a:latin typeface="Consolas" panose="020B0609020204030204" pitchFamily="49" charset="0"/>
                <a:cs typeface="Consolas" panose="020B0609020204030204" pitchFamily="49" charset="0"/>
              </a:rPr>
              <a:t>;</a:t>
            </a:r>
          </a:p>
          <a:p>
            <a:r>
              <a:rPr lang="sv-SE" dirty="0"/>
              <a:t>Strings </a:t>
            </a:r>
            <a:r>
              <a:rPr lang="sv-SE" dirty="0" err="1"/>
              <a:t>surrounded</a:t>
            </a:r>
            <a:r>
              <a:rPr lang="sv-SE" dirty="0"/>
              <a:t> </a:t>
            </a:r>
            <a:r>
              <a:rPr lang="sv-SE" dirty="0" err="1"/>
              <a:t>with</a:t>
            </a:r>
            <a:r>
              <a:rPr lang="sv-SE" dirty="0"/>
              <a:t> </a:t>
            </a:r>
            <a:r>
              <a:rPr lang="sv-SE" dirty="0" err="1"/>
              <a:t>single</a:t>
            </a:r>
            <a:r>
              <a:rPr lang="sv-SE" dirty="0"/>
              <a:t> </a:t>
            </a:r>
            <a:r>
              <a:rPr lang="sv-SE" dirty="0" err="1"/>
              <a:t>quotes</a:t>
            </a:r>
            <a:r>
              <a:rPr lang="sv-SE" dirty="0"/>
              <a:t> </a:t>
            </a:r>
            <a:r>
              <a:rPr lang="sv-SE" dirty="0" err="1"/>
              <a:t>are</a:t>
            </a:r>
            <a:r>
              <a:rPr lang="sv-SE" dirty="0"/>
              <a:t> taken </a:t>
            </a:r>
            <a:r>
              <a:rPr lang="sv-SE" dirty="0" err="1"/>
              <a:t>literally</a:t>
            </a:r>
            <a:r>
              <a:rPr lang="sv-SE" dirty="0"/>
              <a:t>. Double </a:t>
            </a:r>
            <a:r>
              <a:rPr lang="sv-SE" dirty="0" err="1"/>
              <a:t>quotes</a:t>
            </a:r>
            <a:r>
              <a:rPr lang="sv-SE" dirty="0"/>
              <a:t> </a:t>
            </a:r>
            <a:r>
              <a:rPr lang="sv-SE" dirty="0" err="1"/>
              <a:t>will</a:t>
            </a:r>
            <a:r>
              <a:rPr lang="sv-SE" dirty="0"/>
              <a:t> </a:t>
            </a:r>
            <a:r>
              <a:rPr lang="sv-SE" dirty="0" err="1"/>
              <a:t>expand</a:t>
            </a:r>
            <a:r>
              <a:rPr lang="sv-SE" dirty="0"/>
              <a:t> </a:t>
            </a:r>
            <a:r>
              <a:rPr lang="sv-SE" dirty="0" err="1"/>
              <a:t>variables</a:t>
            </a:r>
            <a:r>
              <a:rPr lang="sv-SE" dirty="0"/>
              <a:t>.</a:t>
            </a:r>
          </a:p>
          <a:p>
            <a:r>
              <a:rPr lang="sv-SE" dirty="0"/>
              <a:t>A </a:t>
            </a:r>
            <a:r>
              <a:rPr lang="sv-SE" dirty="0" err="1"/>
              <a:t>value</a:t>
            </a:r>
            <a:r>
              <a:rPr lang="sv-SE" dirty="0"/>
              <a:t> in a list is a </a:t>
            </a:r>
            <a:r>
              <a:rPr lang="sv-SE" dirty="0" err="1"/>
              <a:t>scalar</a:t>
            </a:r>
            <a:r>
              <a:rPr lang="sv-SE" dirty="0"/>
              <a:t>, </a:t>
            </a:r>
            <a:r>
              <a:rPr lang="sv-SE" dirty="0" err="1"/>
              <a:t>therefore</a:t>
            </a:r>
            <a:r>
              <a:rPr lang="sv-SE" dirty="0"/>
              <a:t> </a:t>
            </a:r>
            <a:r>
              <a:rPr lang="sv-SE" dirty="0" err="1"/>
              <a:t>when</a:t>
            </a:r>
            <a:r>
              <a:rPr lang="sv-SE" dirty="0"/>
              <a:t> </a:t>
            </a:r>
            <a:r>
              <a:rPr lang="sv-SE" dirty="0" err="1"/>
              <a:t>they</a:t>
            </a:r>
            <a:r>
              <a:rPr lang="sv-SE" dirty="0"/>
              <a:t> </a:t>
            </a:r>
            <a:r>
              <a:rPr lang="sv-SE" dirty="0" err="1"/>
              <a:t>are</a:t>
            </a:r>
            <a:r>
              <a:rPr lang="sv-SE" dirty="0"/>
              <a:t> </a:t>
            </a:r>
            <a:r>
              <a:rPr lang="sv-SE" dirty="0" err="1"/>
              <a:t>referred</a:t>
            </a:r>
            <a:r>
              <a:rPr lang="sv-SE" dirty="0"/>
              <a:t> to, the </a:t>
            </a:r>
            <a:r>
              <a:rPr lang="sv-SE" dirty="0" err="1"/>
              <a:t>scalar</a:t>
            </a:r>
            <a:r>
              <a:rPr lang="sv-SE" dirty="0"/>
              <a:t> </a:t>
            </a:r>
            <a:r>
              <a:rPr lang="sv-SE" dirty="0" err="1"/>
              <a:t>character</a:t>
            </a:r>
            <a:r>
              <a:rPr lang="sv-SE" dirty="0"/>
              <a:t> </a:t>
            </a:r>
            <a:r>
              <a:rPr lang="sv-SE" dirty="0">
                <a:latin typeface="Consolas" panose="020B0609020204030204" pitchFamily="49" charset="0"/>
                <a:cs typeface="Consolas" panose="020B0609020204030204" pitchFamily="49" charset="0"/>
              </a:rPr>
              <a:t>$</a:t>
            </a:r>
            <a:r>
              <a:rPr lang="sv-SE" dirty="0"/>
              <a:t> is </a:t>
            </a:r>
            <a:r>
              <a:rPr lang="sv-SE" dirty="0" err="1"/>
              <a:t>used</a:t>
            </a:r>
            <a:r>
              <a:rPr lang="sv-SE" dirty="0"/>
              <a:t>. </a:t>
            </a:r>
          </a:p>
        </p:txBody>
      </p:sp>
      <p:pic>
        <p:nvPicPr>
          <p:cNvPr id="7" name="Picture 6"/>
          <p:cNvPicPr>
            <a:picLocks noChangeAspect="1"/>
          </p:cNvPicPr>
          <p:nvPr/>
        </p:nvPicPr>
        <p:blipFill>
          <a:blip r:embed="rId3"/>
          <a:stretch>
            <a:fillRect/>
          </a:stretch>
        </p:blipFill>
        <p:spPr>
          <a:xfrm>
            <a:off x="669641" y="3715362"/>
            <a:ext cx="10010775" cy="1962150"/>
          </a:xfrm>
          <a:prstGeom prst="rect">
            <a:avLst/>
          </a:prstGeom>
        </p:spPr>
      </p:pic>
    </p:spTree>
    <p:extLst>
      <p:ext uri="{BB962C8B-B14F-4D97-AF65-F5344CB8AC3E}">
        <p14:creationId xmlns:p14="http://schemas.microsoft.com/office/powerpoint/2010/main" val="221511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3052689"/>
            <a:ext cx="11135785" cy="3353739"/>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8" y="789821"/>
            <a:ext cx="11135785" cy="2181154"/>
          </a:xfrm>
          <a:ln>
            <a:noFill/>
          </a:ln>
        </p:spPr>
        <p:txBody>
          <a:bodyPr/>
          <a:lstStyle/>
          <a:p>
            <a:r>
              <a:rPr lang="sv-SE" dirty="0" err="1"/>
              <a:t>Subroutines</a:t>
            </a:r>
            <a:r>
              <a:rPr lang="sv-SE" dirty="0"/>
              <a:t> </a:t>
            </a:r>
            <a:r>
              <a:rPr lang="sv-SE" dirty="0" err="1"/>
              <a:t>are</a:t>
            </a:r>
            <a:r>
              <a:rPr lang="sv-SE" dirty="0"/>
              <a:t> </a:t>
            </a:r>
            <a:r>
              <a:rPr lang="sv-SE" dirty="0" err="1"/>
              <a:t>defined</a:t>
            </a:r>
            <a:r>
              <a:rPr lang="sv-SE" dirty="0"/>
              <a:t> </a:t>
            </a:r>
            <a:r>
              <a:rPr lang="sv-SE" dirty="0" err="1"/>
              <a:t>with</a:t>
            </a:r>
            <a:r>
              <a:rPr lang="sv-SE" dirty="0"/>
              <a:t> the </a:t>
            </a:r>
            <a:r>
              <a:rPr lang="sv-SE" dirty="0" err="1"/>
              <a:t>keyword</a:t>
            </a:r>
            <a:r>
              <a:rPr lang="sv-SE" dirty="0"/>
              <a:t> "</a:t>
            </a:r>
            <a:r>
              <a:rPr lang="sv-SE" dirty="0" err="1"/>
              <a:t>sub</a:t>
            </a:r>
            <a:r>
              <a:rPr lang="sv-SE" dirty="0"/>
              <a:t>".</a:t>
            </a:r>
          </a:p>
          <a:p>
            <a:r>
              <a:rPr lang="sv-SE" dirty="0"/>
              <a:t>The input parameters for a </a:t>
            </a:r>
            <a:r>
              <a:rPr lang="sv-SE" dirty="0" err="1"/>
              <a:t>subroutine</a:t>
            </a:r>
            <a:r>
              <a:rPr lang="sv-SE" dirty="0"/>
              <a:t> </a:t>
            </a:r>
            <a:r>
              <a:rPr lang="sv-SE" dirty="0" err="1"/>
              <a:t>are</a:t>
            </a:r>
            <a:r>
              <a:rPr lang="sv-SE" dirty="0"/>
              <a:t> </a:t>
            </a:r>
            <a:r>
              <a:rPr lang="sv-SE" dirty="0" err="1"/>
              <a:t>automatically</a:t>
            </a:r>
            <a:r>
              <a:rPr lang="sv-SE" dirty="0"/>
              <a:t> </a:t>
            </a:r>
            <a:r>
              <a:rPr lang="sv-SE" dirty="0" err="1"/>
              <a:t>passed</a:t>
            </a:r>
            <a:r>
              <a:rPr lang="sv-SE" dirty="0"/>
              <a:t> in a list </a:t>
            </a:r>
            <a:r>
              <a:rPr lang="sv-SE" dirty="0" err="1"/>
              <a:t>called</a:t>
            </a:r>
            <a:br>
              <a:rPr lang="sv-SE" dirty="0"/>
            </a:br>
            <a:r>
              <a:rPr lang="sv-SE" dirty="0">
                <a:latin typeface="Consolas" panose="020B0609020204030204" pitchFamily="49" charset="0"/>
                <a:cs typeface="Consolas" panose="020B0609020204030204" pitchFamily="49" charset="0"/>
              </a:rPr>
              <a:t>_</a:t>
            </a:r>
            <a:r>
              <a:rPr lang="sv-SE" dirty="0"/>
              <a:t> (underscore).</a:t>
            </a:r>
          </a:p>
          <a:p>
            <a:r>
              <a:rPr lang="sv-SE" dirty="0" err="1"/>
              <a:t>Subroutines</a:t>
            </a:r>
            <a:r>
              <a:rPr lang="sv-SE" dirty="0"/>
              <a:t> </a:t>
            </a:r>
            <a:r>
              <a:rPr lang="sv-SE" dirty="0" err="1"/>
              <a:t>are</a:t>
            </a:r>
            <a:r>
              <a:rPr lang="sv-SE" dirty="0"/>
              <a:t> </a:t>
            </a:r>
            <a:r>
              <a:rPr lang="sv-SE" dirty="0" err="1"/>
              <a:t>surrounded</a:t>
            </a:r>
            <a:r>
              <a:rPr lang="sv-SE" dirty="0"/>
              <a:t> </a:t>
            </a:r>
            <a:r>
              <a:rPr lang="sv-SE" dirty="0" err="1"/>
              <a:t>with</a:t>
            </a:r>
            <a:r>
              <a:rPr lang="sv-SE" dirty="0"/>
              <a:t> </a:t>
            </a:r>
            <a:r>
              <a:rPr lang="sv-SE" dirty="0" err="1"/>
              <a:t>curly</a:t>
            </a:r>
            <a:r>
              <a:rPr lang="sv-SE" dirty="0"/>
              <a:t> </a:t>
            </a:r>
            <a:r>
              <a:rPr lang="sv-SE" dirty="0" err="1"/>
              <a:t>braces</a:t>
            </a:r>
            <a:r>
              <a:rPr lang="sv-SE" dirty="0"/>
              <a:t>.</a:t>
            </a:r>
          </a:p>
          <a:p>
            <a:r>
              <a:rPr lang="sv-SE" dirty="0"/>
              <a:t>Data in Perl is, in general, </a:t>
            </a:r>
            <a:r>
              <a:rPr lang="sv-SE" dirty="0" err="1"/>
              <a:t>mutable</a:t>
            </a:r>
            <a:r>
              <a:rPr lang="sv-SE" dirty="0"/>
              <a:t>!</a:t>
            </a:r>
          </a:p>
        </p:txBody>
      </p:sp>
      <p:pic>
        <p:nvPicPr>
          <p:cNvPr id="4" name="Picture 3"/>
          <p:cNvPicPr>
            <a:picLocks noChangeAspect="1"/>
          </p:cNvPicPr>
          <p:nvPr/>
        </p:nvPicPr>
        <p:blipFill>
          <a:blip r:embed="rId3"/>
          <a:stretch>
            <a:fillRect/>
          </a:stretch>
        </p:blipFill>
        <p:spPr>
          <a:xfrm>
            <a:off x="920774" y="3139904"/>
            <a:ext cx="9011017" cy="3179308"/>
          </a:xfrm>
          <a:prstGeom prst="rect">
            <a:avLst/>
          </a:prstGeom>
        </p:spPr>
      </p:pic>
    </p:spTree>
    <p:extLst>
      <p:ext uri="{BB962C8B-B14F-4D97-AF65-F5344CB8AC3E}">
        <p14:creationId xmlns:p14="http://schemas.microsoft.com/office/powerpoint/2010/main" val="284181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9167" y="2166425"/>
            <a:ext cx="11135785" cy="424000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Content Placeholder 2"/>
          <p:cNvSpPr>
            <a:spLocks noGrp="1"/>
          </p:cNvSpPr>
          <p:nvPr>
            <p:ph idx="1"/>
          </p:nvPr>
        </p:nvSpPr>
        <p:spPr>
          <a:xfrm>
            <a:off x="529166" y="1289794"/>
            <a:ext cx="11135785" cy="2181154"/>
          </a:xfrm>
          <a:ln>
            <a:noFill/>
          </a:ln>
        </p:spPr>
        <p:txBody>
          <a:bodyPr/>
          <a:lstStyle/>
          <a:p>
            <a:r>
              <a:rPr lang="sv-SE" dirty="0" err="1"/>
              <a:t>Since</a:t>
            </a:r>
            <a:r>
              <a:rPr lang="sv-SE" dirty="0"/>
              <a:t> inputs to </a:t>
            </a:r>
            <a:r>
              <a:rPr lang="sv-SE" dirty="0" err="1"/>
              <a:t>subroutines</a:t>
            </a:r>
            <a:r>
              <a:rPr lang="sv-SE" dirty="0"/>
              <a:t> </a:t>
            </a:r>
            <a:r>
              <a:rPr lang="sv-SE" dirty="0" err="1"/>
              <a:t>are</a:t>
            </a:r>
            <a:r>
              <a:rPr lang="sv-SE" dirty="0"/>
              <a:t> lists, </a:t>
            </a:r>
            <a:r>
              <a:rPr lang="sv-SE" dirty="0" err="1"/>
              <a:t>this</a:t>
            </a:r>
            <a:r>
              <a:rPr lang="sv-SE" dirty="0"/>
              <a:t> </a:t>
            </a:r>
            <a:r>
              <a:rPr lang="sv-SE" dirty="0" err="1"/>
              <a:t>means</a:t>
            </a:r>
            <a:r>
              <a:rPr lang="sv-SE" dirty="0"/>
              <a:t> </a:t>
            </a:r>
            <a:r>
              <a:rPr lang="sv-SE" dirty="0" err="1"/>
              <a:t>that</a:t>
            </a:r>
            <a:r>
              <a:rPr lang="sv-SE" dirty="0"/>
              <a:t> _ is </a:t>
            </a:r>
            <a:r>
              <a:rPr lang="sv-SE" dirty="0" err="1"/>
              <a:t>flattened</a:t>
            </a:r>
            <a:r>
              <a:rPr lang="sv-SE" dirty="0"/>
              <a:t>.</a:t>
            </a:r>
          </a:p>
        </p:txBody>
      </p:sp>
      <p:pic>
        <p:nvPicPr>
          <p:cNvPr id="2" name="Picture 1"/>
          <p:cNvPicPr>
            <a:picLocks noChangeAspect="1"/>
          </p:cNvPicPr>
          <p:nvPr/>
        </p:nvPicPr>
        <p:blipFill>
          <a:blip r:embed="rId3"/>
          <a:stretch>
            <a:fillRect/>
          </a:stretch>
        </p:blipFill>
        <p:spPr>
          <a:xfrm>
            <a:off x="937131" y="2380371"/>
            <a:ext cx="9858375" cy="3886200"/>
          </a:xfrm>
          <a:prstGeom prst="rect">
            <a:avLst/>
          </a:prstGeom>
        </p:spPr>
      </p:pic>
    </p:spTree>
    <p:extLst>
      <p:ext uri="{BB962C8B-B14F-4D97-AF65-F5344CB8AC3E}">
        <p14:creationId xmlns:p14="http://schemas.microsoft.com/office/powerpoint/2010/main" val="190023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9167" y="2672862"/>
            <a:ext cx="10809393" cy="3733566"/>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2" name="Content Placeholder 1"/>
          <p:cNvSpPr>
            <a:spLocks noGrp="1"/>
          </p:cNvSpPr>
          <p:nvPr>
            <p:ph idx="1"/>
          </p:nvPr>
        </p:nvSpPr>
        <p:spPr/>
        <p:txBody>
          <a:bodyPr/>
          <a:lstStyle/>
          <a:p>
            <a:r>
              <a:rPr lang="en-US" dirty="0"/>
              <a:t>Perl has structures such as </a:t>
            </a:r>
            <a:r>
              <a:rPr lang="en-US" i="1" dirty="0"/>
              <a:t>if</a:t>
            </a:r>
            <a:r>
              <a:rPr lang="en-US" dirty="0"/>
              <a:t>, </a:t>
            </a:r>
            <a:r>
              <a:rPr lang="en-US" i="1" dirty="0"/>
              <a:t>for</a:t>
            </a:r>
            <a:r>
              <a:rPr lang="en-US" dirty="0"/>
              <a:t> and </a:t>
            </a:r>
            <a:r>
              <a:rPr lang="en-US" i="1" dirty="0"/>
              <a:t>while </a:t>
            </a:r>
            <a:r>
              <a:rPr lang="en-US" dirty="0"/>
              <a:t>for flow control.</a:t>
            </a:r>
          </a:p>
          <a:p>
            <a:r>
              <a:rPr lang="en-US" dirty="0"/>
              <a:t>I will not go into detail. Below are the general ideas for </a:t>
            </a:r>
            <a:r>
              <a:rPr lang="en-US" i="1" dirty="0"/>
              <a:t>if</a:t>
            </a:r>
            <a:r>
              <a:rPr lang="en-US" dirty="0"/>
              <a:t>s and </a:t>
            </a:r>
            <a:r>
              <a:rPr lang="en-US" i="1" dirty="0" err="1"/>
              <a:t>for</a:t>
            </a:r>
            <a:r>
              <a:rPr lang="en-US" dirty="0" err="1"/>
              <a:t>s</a:t>
            </a:r>
            <a:r>
              <a:rPr lang="en-US" dirty="0"/>
              <a:t>.</a:t>
            </a:r>
          </a:p>
          <a:p>
            <a:endParaRPr lang="en-US" dirty="0"/>
          </a:p>
        </p:txBody>
      </p:sp>
      <p:sp>
        <p:nvSpPr>
          <p:cNvPr id="3" name="Title 2"/>
          <p:cNvSpPr>
            <a:spLocks noGrp="1"/>
          </p:cNvSpPr>
          <p:nvPr>
            <p:ph type="title"/>
          </p:nvPr>
        </p:nvSpPr>
        <p:spPr/>
        <p:txBody>
          <a:bodyPr/>
          <a:lstStyle/>
          <a:p>
            <a:r>
              <a:rPr lang="en-US" dirty="0"/>
              <a:t>Flow control</a:t>
            </a:r>
          </a:p>
        </p:txBody>
      </p:sp>
      <p:pic>
        <p:nvPicPr>
          <p:cNvPr id="4" name="Picture 3"/>
          <p:cNvPicPr>
            <a:picLocks noChangeAspect="1"/>
          </p:cNvPicPr>
          <p:nvPr/>
        </p:nvPicPr>
        <p:blipFill>
          <a:blip r:embed="rId3"/>
          <a:stretch>
            <a:fillRect/>
          </a:stretch>
        </p:blipFill>
        <p:spPr>
          <a:xfrm>
            <a:off x="1139483" y="2786252"/>
            <a:ext cx="5685506" cy="3506785"/>
          </a:xfrm>
          <a:prstGeom prst="rect">
            <a:avLst/>
          </a:prstGeom>
        </p:spPr>
      </p:pic>
    </p:spTree>
    <p:extLst>
      <p:ext uri="{BB962C8B-B14F-4D97-AF65-F5344CB8AC3E}">
        <p14:creationId xmlns:p14="http://schemas.microsoft.com/office/powerpoint/2010/main" val="346478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29166" y="972701"/>
            <a:ext cx="11135785" cy="5118610"/>
          </a:xfrm>
          <a:ln>
            <a:noFill/>
          </a:ln>
        </p:spPr>
        <p:txBody>
          <a:bodyPr/>
          <a:lstStyle/>
          <a:p>
            <a:r>
              <a:rPr lang="sv-SE" dirty="0" err="1"/>
              <a:t>Subroutines</a:t>
            </a:r>
            <a:r>
              <a:rPr lang="sv-SE" dirty="0"/>
              <a:t> </a:t>
            </a:r>
            <a:r>
              <a:rPr lang="sv-SE" dirty="0" err="1"/>
              <a:t>terminate</a:t>
            </a:r>
            <a:r>
              <a:rPr lang="sv-SE" dirty="0"/>
              <a:t> </a:t>
            </a:r>
            <a:r>
              <a:rPr lang="sv-SE" dirty="0" err="1"/>
              <a:t>when</a:t>
            </a:r>
            <a:r>
              <a:rPr lang="sv-SE" dirty="0"/>
              <a:t> </a:t>
            </a:r>
            <a:r>
              <a:rPr lang="sv-SE" dirty="0" err="1"/>
              <a:t>they</a:t>
            </a:r>
            <a:r>
              <a:rPr lang="sv-SE" dirty="0"/>
              <a:t> </a:t>
            </a:r>
            <a:r>
              <a:rPr lang="sv-SE" dirty="0" err="1"/>
              <a:t>encounter</a:t>
            </a:r>
            <a:r>
              <a:rPr lang="sv-SE" dirty="0"/>
              <a:t> a "</a:t>
            </a:r>
            <a:r>
              <a:rPr lang="sv-SE" dirty="0" err="1"/>
              <a:t>return</a:t>
            </a:r>
            <a:r>
              <a:rPr lang="sv-SE" dirty="0"/>
              <a:t>" </a:t>
            </a:r>
            <a:r>
              <a:rPr lang="sv-SE" dirty="0" err="1"/>
              <a:t>statement</a:t>
            </a:r>
            <a:r>
              <a:rPr lang="sv-SE" dirty="0"/>
              <a:t>. </a:t>
            </a:r>
            <a:r>
              <a:rPr lang="sv-SE" dirty="0" err="1"/>
              <a:t>Whatever</a:t>
            </a:r>
            <a:r>
              <a:rPr lang="sv-SE" dirty="0"/>
              <a:t> expression is </a:t>
            </a:r>
            <a:r>
              <a:rPr lang="sv-SE" dirty="0" err="1"/>
              <a:t>after</a:t>
            </a:r>
            <a:r>
              <a:rPr lang="sv-SE" dirty="0"/>
              <a:t> </a:t>
            </a:r>
            <a:r>
              <a:rPr lang="sv-SE" dirty="0" err="1"/>
              <a:t>return</a:t>
            </a:r>
            <a:r>
              <a:rPr lang="sv-SE" dirty="0"/>
              <a:t>, </a:t>
            </a:r>
            <a:r>
              <a:rPr lang="sv-SE" dirty="0" err="1"/>
              <a:t>will</a:t>
            </a:r>
            <a:r>
              <a:rPr lang="sv-SE" dirty="0"/>
              <a:t> be </a:t>
            </a:r>
            <a:r>
              <a:rPr lang="sv-SE" dirty="0" err="1"/>
              <a:t>returned</a:t>
            </a:r>
            <a:r>
              <a:rPr lang="sv-SE" dirty="0"/>
              <a:t> to the </a:t>
            </a:r>
            <a:r>
              <a:rPr lang="sv-SE" dirty="0" err="1"/>
              <a:t>calling</a:t>
            </a:r>
            <a:r>
              <a:rPr lang="sv-SE" dirty="0"/>
              <a:t> </a:t>
            </a:r>
            <a:r>
              <a:rPr lang="sv-SE" dirty="0" err="1"/>
              <a:t>routine</a:t>
            </a:r>
            <a:r>
              <a:rPr lang="sv-SE" dirty="0"/>
              <a:t>.</a:t>
            </a:r>
          </a:p>
          <a:p>
            <a:endParaRPr lang="sv-SE" dirty="0"/>
          </a:p>
          <a:p>
            <a:r>
              <a:rPr lang="sv-SE" dirty="0"/>
              <a:t>If a </a:t>
            </a:r>
            <a:r>
              <a:rPr lang="sv-SE" dirty="0" err="1"/>
              <a:t>return</a:t>
            </a:r>
            <a:r>
              <a:rPr lang="sv-SE" dirty="0"/>
              <a:t> </a:t>
            </a:r>
            <a:r>
              <a:rPr lang="sv-SE" dirty="0" err="1"/>
              <a:t>statement</a:t>
            </a:r>
            <a:r>
              <a:rPr lang="sv-SE" dirty="0"/>
              <a:t> is </a:t>
            </a:r>
            <a:r>
              <a:rPr lang="sv-SE" dirty="0" err="1"/>
              <a:t>missing</a:t>
            </a:r>
            <a:r>
              <a:rPr lang="sv-SE" dirty="0"/>
              <a:t>, the last </a:t>
            </a:r>
            <a:r>
              <a:rPr lang="sv-SE" dirty="0" err="1"/>
              <a:t>evaluated</a:t>
            </a:r>
            <a:r>
              <a:rPr lang="sv-SE" dirty="0"/>
              <a:t> </a:t>
            </a:r>
            <a:r>
              <a:rPr lang="sv-SE" dirty="0" err="1"/>
              <a:t>value</a:t>
            </a:r>
            <a:r>
              <a:rPr lang="sv-SE" dirty="0"/>
              <a:t> is </a:t>
            </a:r>
            <a:r>
              <a:rPr lang="sv-SE" dirty="0" err="1"/>
              <a:t>returned</a:t>
            </a:r>
            <a:r>
              <a:rPr lang="sv-SE" dirty="0"/>
              <a:t>.</a:t>
            </a:r>
          </a:p>
          <a:p>
            <a:endParaRPr lang="sv-SE" dirty="0"/>
          </a:p>
          <a:p>
            <a:r>
              <a:rPr lang="sv-SE" dirty="0" err="1"/>
              <a:t>That</a:t>
            </a:r>
            <a:r>
              <a:rPr lang="sv-SE" dirty="0"/>
              <a:t> </a:t>
            </a:r>
            <a:r>
              <a:rPr lang="sv-SE" dirty="0" err="1"/>
              <a:t>was</a:t>
            </a:r>
            <a:r>
              <a:rPr lang="sv-SE" dirty="0"/>
              <a:t> the </a:t>
            </a:r>
            <a:r>
              <a:rPr lang="sv-SE" dirty="0" err="1"/>
              <a:t>quick</a:t>
            </a:r>
            <a:r>
              <a:rPr lang="sv-SE" dirty="0"/>
              <a:t> version </a:t>
            </a:r>
            <a:r>
              <a:rPr lang="sv-SE" dirty="0" err="1"/>
              <a:t>of</a:t>
            </a:r>
            <a:r>
              <a:rPr lang="sv-SE" dirty="0"/>
              <a:t> Perl syntax. </a:t>
            </a:r>
            <a:r>
              <a:rPr lang="sv-SE" dirty="0" err="1"/>
              <a:t>Much</a:t>
            </a:r>
            <a:r>
              <a:rPr lang="sv-SE" dirty="0"/>
              <a:t> </a:t>
            </a:r>
            <a:r>
              <a:rPr lang="sv-SE" dirty="0" err="1"/>
              <a:t>more</a:t>
            </a:r>
            <a:r>
              <a:rPr lang="sv-SE" dirty="0"/>
              <a:t> is </a:t>
            </a:r>
            <a:r>
              <a:rPr lang="sv-SE" dirty="0" err="1"/>
              <a:t>available</a:t>
            </a:r>
            <a:r>
              <a:rPr lang="sv-SE" dirty="0"/>
              <a:t> in the Perl </a:t>
            </a:r>
            <a:r>
              <a:rPr lang="sv-SE" dirty="0" err="1"/>
              <a:t>documentation</a:t>
            </a:r>
            <a:r>
              <a:rPr lang="sv-SE" dirty="0"/>
              <a:t>, </a:t>
            </a:r>
            <a:r>
              <a:rPr lang="sv-SE" dirty="0">
                <a:hlinkClick r:id="rId3"/>
              </a:rPr>
              <a:t>http://perldoc.perl.org/</a:t>
            </a:r>
            <a:r>
              <a:rPr lang="sv-SE" dirty="0"/>
              <a:t> </a:t>
            </a:r>
          </a:p>
          <a:p>
            <a:endParaRPr lang="sv-SE" dirty="0"/>
          </a:p>
          <a:p>
            <a:endParaRPr lang="sv-SE" dirty="0"/>
          </a:p>
          <a:p>
            <a:endParaRPr lang="sv-SE" dirty="0"/>
          </a:p>
          <a:p>
            <a:endParaRPr lang="sv-SE" dirty="0"/>
          </a:p>
          <a:p>
            <a:endParaRPr lang="sv-SE" dirty="0"/>
          </a:p>
          <a:p>
            <a:endParaRPr lang="sv-SE" dirty="0"/>
          </a:p>
        </p:txBody>
      </p:sp>
    </p:spTree>
    <p:extLst>
      <p:ext uri="{BB962C8B-B14F-4D97-AF65-F5344CB8AC3E}">
        <p14:creationId xmlns:p14="http://schemas.microsoft.com/office/powerpoint/2010/main" val="48183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Perl has excellent support for regular expressions!</a:t>
            </a:r>
          </a:p>
          <a:p>
            <a:r>
              <a:rPr lang="en-US" dirty="0"/>
              <a:t>Check for matches using the match operator </a:t>
            </a:r>
            <a:r>
              <a:rPr lang="en-US" dirty="0">
                <a:latin typeface="Consolas" panose="020B0609020204030204" pitchFamily="49" charset="0"/>
                <a:cs typeface="Consolas" panose="020B0609020204030204" pitchFamily="49" charset="0"/>
              </a:rPr>
              <a:t>=~</a:t>
            </a:r>
            <a:r>
              <a:rPr lang="en-US" dirty="0"/>
              <a:t> and its inverse </a:t>
            </a:r>
            <a:r>
              <a:rPr lang="en-US" dirty="0">
                <a:latin typeface="Consolas" panose="020B0609020204030204" pitchFamily="49" charset="0"/>
                <a:cs typeface="Consolas" panose="020B0609020204030204" pitchFamily="49" charset="0"/>
              </a:rPr>
              <a:t>!~</a:t>
            </a:r>
          </a:p>
          <a:p>
            <a:r>
              <a:rPr lang="en-US" dirty="0"/>
              <a:t>Many operations with regex-like syntax exist.</a:t>
            </a:r>
          </a:p>
        </p:txBody>
      </p:sp>
      <p:sp>
        <p:nvSpPr>
          <p:cNvPr id="3" name="Title 2"/>
          <p:cNvSpPr>
            <a:spLocks noGrp="1"/>
          </p:cNvSpPr>
          <p:nvPr>
            <p:ph type="title"/>
          </p:nvPr>
        </p:nvSpPr>
        <p:spPr/>
        <p:txBody>
          <a:bodyPr/>
          <a:lstStyle/>
          <a:p>
            <a:r>
              <a:rPr lang="en-US" dirty="0"/>
              <a:t>Regular expressions</a:t>
            </a:r>
          </a:p>
        </p:txBody>
      </p:sp>
    </p:spTree>
    <p:extLst>
      <p:ext uri="{BB962C8B-B14F-4D97-AF65-F5344CB8AC3E}">
        <p14:creationId xmlns:p14="http://schemas.microsoft.com/office/powerpoint/2010/main" val="246703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9247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5" name="Rounded Rectangle 4"/>
          <p:cNvSpPr/>
          <p:nvPr/>
        </p:nvSpPr>
        <p:spPr bwMode="auto">
          <a:xfrm>
            <a:off x="529166" y="1263281"/>
            <a:ext cx="11135785"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(2)</a:t>
            </a:r>
          </a:p>
        </p:txBody>
      </p:sp>
      <p:pic>
        <p:nvPicPr>
          <p:cNvPr id="4" name="Picture 3"/>
          <p:cNvPicPr>
            <a:picLocks noChangeAspect="1"/>
          </p:cNvPicPr>
          <p:nvPr/>
        </p:nvPicPr>
        <p:blipFill>
          <a:blip r:embed="rId3"/>
          <a:stretch>
            <a:fillRect/>
          </a:stretch>
        </p:blipFill>
        <p:spPr>
          <a:xfrm>
            <a:off x="776367" y="1528082"/>
            <a:ext cx="6924675" cy="1943100"/>
          </a:xfrm>
          <a:prstGeom prst="rect">
            <a:avLst/>
          </a:prstGeom>
        </p:spPr>
      </p:pic>
      <p:pic>
        <p:nvPicPr>
          <p:cNvPr id="2" name="Picture 1"/>
          <p:cNvPicPr>
            <a:picLocks noChangeAspect="1"/>
          </p:cNvPicPr>
          <p:nvPr/>
        </p:nvPicPr>
        <p:blipFill>
          <a:blip r:embed="rId4"/>
          <a:stretch>
            <a:fillRect/>
          </a:stretch>
        </p:blipFill>
        <p:spPr>
          <a:xfrm>
            <a:off x="776367" y="4184819"/>
            <a:ext cx="6238875" cy="1952625"/>
          </a:xfrm>
          <a:prstGeom prst="rect">
            <a:avLst/>
          </a:prstGeom>
        </p:spPr>
      </p:pic>
    </p:spTree>
    <p:extLst>
      <p:ext uri="{BB962C8B-B14F-4D97-AF65-F5344CB8AC3E}">
        <p14:creationId xmlns:p14="http://schemas.microsoft.com/office/powerpoint/2010/main" val="217491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556319"/>
            <a:ext cx="11291927" cy="2472702"/>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Regular expressions (3)</a:t>
            </a:r>
          </a:p>
        </p:txBody>
      </p:sp>
      <p:pic>
        <p:nvPicPr>
          <p:cNvPr id="9" name="Picture 8"/>
          <p:cNvPicPr>
            <a:picLocks noChangeAspect="1"/>
          </p:cNvPicPr>
          <p:nvPr/>
        </p:nvPicPr>
        <p:blipFill>
          <a:blip r:embed="rId3"/>
          <a:stretch>
            <a:fillRect/>
          </a:stretch>
        </p:blipFill>
        <p:spPr>
          <a:xfrm>
            <a:off x="630770" y="3898740"/>
            <a:ext cx="11029950" cy="1485900"/>
          </a:xfrm>
          <a:prstGeom prst="rect">
            <a:avLst/>
          </a:prstGeom>
        </p:spPr>
      </p:pic>
      <p:sp>
        <p:nvSpPr>
          <p:cNvPr id="10" name="Content Placeholder 1"/>
          <p:cNvSpPr>
            <a:spLocks noGrp="1"/>
          </p:cNvSpPr>
          <p:nvPr>
            <p:ph idx="1"/>
          </p:nvPr>
        </p:nvSpPr>
        <p:spPr>
          <a:xfrm>
            <a:off x="529168" y="1800000"/>
            <a:ext cx="11135785" cy="3852000"/>
          </a:xfrm>
        </p:spPr>
        <p:txBody>
          <a:bodyPr/>
          <a:lstStyle/>
          <a:p>
            <a:r>
              <a:rPr lang="en-US" dirty="0"/>
              <a:t>The match operation will return a list containing all of the matches in a list context (basically, if we try to assign the result to a list).</a:t>
            </a:r>
          </a:p>
          <a:p>
            <a:r>
              <a:rPr lang="en-US" dirty="0"/>
              <a:t>The g after the regex will make the matching global, meaning it will try to find more than one match.</a:t>
            </a:r>
          </a:p>
        </p:txBody>
      </p:sp>
    </p:spTree>
    <p:extLst>
      <p:ext uri="{BB962C8B-B14F-4D97-AF65-F5344CB8AC3E}">
        <p14:creationId xmlns:p14="http://schemas.microsoft.com/office/powerpoint/2010/main" val="418696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9168" y="3840479"/>
            <a:ext cx="11135785" cy="2686929"/>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Executing from shell</a:t>
            </a:r>
          </a:p>
        </p:txBody>
      </p:sp>
      <p:sp>
        <p:nvSpPr>
          <p:cNvPr id="7" name="Content Placeholder 1"/>
          <p:cNvSpPr>
            <a:spLocks noGrp="1"/>
          </p:cNvSpPr>
          <p:nvPr>
            <p:ph idx="1"/>
          </p:nvPr>
        </p:nvSpPr>
        <p:spPr>
          <a:xfrm>
            <a:off x="529168" y="1800000"/>
            <a:ext cx="11135785" cy="3852000"/>
          </a:xfrm>
        </p:spPr>
        <p:txBody>
          <a:bodyPr/>
          <a:lstStyle/>
          <a:p>
            <a:r>
              <a:rPr lang="en-US" dirty="0"/>
              <a:t>Of course we don't want to insert all our data into variables in script files.</a:t>
            </a:r>
          </a:p>
          <a:p>
            <a:r>
              <a:rPr lang="en-US" dirty="0"/>
              <a:t>The list @ARGV contains all input parameters to the script passed from the shell.</a:t>
            </a:r>
          </a:p>
          <a:p>
            <a:r>
              <a:rPr lang="en-US" dirty="0"/>
              <a:t>Let's use this together with the flag -e which lets us execute a "one-liner" script straight from the shell.</a:t>
            </a:r>
          </a:p>
          <a:p>
            <a:pPr marL="0" indent="0">
              <a:buNone/>
            </a:pPr>
            <a:r>
              <a:rPr lang="en-US" dirty="0"/>
              <a:t> </a:t>
            </a:r>
            <a:br>
              <a:rPr lang="en-US" dirty="0"/>
            </a:b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"Mickey Mouse" </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a:t>
            </a:r>
            <a:r>
              <a:rPr lang="en-US" dirty="0">
                <a:solidFill>
                  <a:schemeClr val="tx1">
                    <a:lumMod val="60000"/>
                    <a:lumOff val="40000"/>
                  </a:schemeClr>
                </a:solidFill>
                <a:latin typeface="Consolas" panose="020B0609020204030204" pitchFamily="49" charset="0"/>
                <a:cs typeface="Consolas" panose="020B0609020204030204" pitchFamily="49" charset="0"/>
              </a:rPr>
              <a:t>Mickey Mouse is not a duck!</a:t>
            </a:r>
            <a:br>
              <a:rPr lang="en-US" dirty="0">
                <a:solidFill>
                  <a:schemeClr val="tx1">
                    <a:lumMod val="60000"/>
                    <a:lumOff val="40000"/>
                  </a:schemeClr>
                </a:solidFill>
                <a:latin typeface="Consolas" panose="020B0609020204030204" pitchFamily="49" charset="0"/>
                <a:cs typeface="Consolas" panose="020B0609020204030204" pitchFamily="49" charset="0"/>
              </a:rPr>
            </a:br>
            <a:br>
              <a:rPr lang="en-US" dirty="0">
                <a:solidFill>
                  <a:schemeClr val="tx1">
                    <a:lumMod val="60000"/>
                    <a:lumOff val="40000"/>
                  </a:schemeClr>
                </a:solidFill>
                <a:latin typeface="Consolas" panose="020B0609020204030204" pitchFamily="49" charset="0"/>
                <a:cs typeface="Consolas" panose="020B0609020204030204" pitchFamily="49" charset="0"/>
              </a:rPr>
            </a:br>
            <a:r>
              <a:rPr lang="en-US" dirty="0">
                <a:solidFill>
                  <a:schemeClr val="tx1">
                    <a:lumMod val="60000"/>
                    <a:lumOff val="40000"/>
                  </a:schemeClr>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perl</a:t>
            </a:r>
            <a:r>
              <a:rPr lang="en-US" dirty="0">
                <a:solidFill>
                  <a:schemeClr val="bg1"/>
                </a:solidFill>
                <a:latin typeface="Consolas" panose="020B0609020204030204" pitchFamily="49" charset="0"/>
                <a:cs typeface="Consolas" panose="020B0609020204030204" pitchFamily="49" charset="0"/>
              </a:rPr>
              <a:t> -e "if($ARGV[0] !~ /^.*Duck$/){ print \"$ARGV[0] is not a</a:t>
            </a:r>
            <a:br>
              <a:rPr lang="en-US" dirty="0">
                <a:solidFill>
                  <a:schemeClr val="bg1"/>
                </a:solidFill>
                <a:latin typeface="Consolas" panose="020B0609020204030204" pitchFamily="49" charset="0"/>
                <a:cs typeface="Consolas" panose="020B0609020204030204" pitchFamily="49" charset="0"/>
              </a:rPr>
            </a:br>
            <a:r>
              <a:rPr lang="en-US" dirty="0">
                <a:solidFill>
                  <a:schemeClr val="bg1"/>
                </a:solidFill>
                <a:latin typeface="Consolas" panose="020B0609020204030204" pitchFamily="49" charset="0"/>
                <a:cs typeface="Consolas" panose="020B0609020204030204" pitchFamily="49" charset="0"/>
              </a:rPr>
              <a:t> duck!\"; }" "Scrooge </a:t>
            </a:r>
            <a:r>
              <a:rPr lang="en-US" dirty="0" err="1">
                <a:solidFill>
                  <a:schemeClr val="bg1"/>
                </a:solidFill>
                <a:latin typeface="Consolas" panose="020B0609020204030204" pitchFamily="49" charset="0"/>
                <a:cs typeface="Consolas" panose="020B0609020204030204" pitchFamily="49" charset="0"/>
              </a:rPr>
              <a:t>McDuck</a:t>
            </a:r>
            <a:r>
              <a:rPr lang="en-US" dirty="0">
                <a:solidFill>
                  <a:schemeClr val="bg1"/>
                </a:solidFill>
                <a:latin typeface="Consolas" panose="020B0609020204030204" pitchFamily="49" charset="0"/>
                <a:cs typeface="Consolas" panose="020B0609020204030204" pitchFamily="49" charset="0"/>
              </a:rPr>
              <a:t>"</a:t>
            </a:r>
            <a:endParaRPr lang="en-US" dirty="0">
              <a:solidFill>
                <a:schemeClr val="tx1">
                  <a:lumMod val="60000"/>
                  <a:lumOff val="4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085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190395"/>
            <a:ext cx="11135785" cy="193024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Substitution</a:t>
            </a:r>
          </a:p>
        </p:txBody>
      </p:sp>
      <p:sp>
        <p:nvSpPr>
          <p:cNvPr id="7" name="Content Placeholder 1"/>
          <p:cNvSpPr>
            <a:spLocks noGrp="1"/>
          </p:cNvSpPr>
          <p:nvPr>
            <p:ph idx="1"/>
          </p:nvPr>
        </p:nvSpPr>
        <p:spPr>
          <a:xfrm>
            <a:off x="529168" y="1800000"/>
            <a:ext cx="11135785" cy="3852000"/>
          </a:xfrm>
        </p:spPr>
        <p:txBody>
          <a:bodyPr/>
          <a:lstStyle/>
          <a:p>
            <a:r>
              <a:rPr lang="en-US" dirty="0"/>
              <a:t>Similar to </a:t>
            </a:r>
            <a:r>
              <a:rPr lang="en-US" dirty="0" err="1"/>
              <a:t>sed</a:t>
            </a:r>
            <a:r>
              <a:rPr lang="en-US" dirty="0"/>
              <a:t>, we can substitute a match with something else.</a:t>
            </a:r>
          </a:p>
          <a:p>
            <a:r>
              <a:rPr lang="en-US" dirty="0"/>
              <a:t>The syntax is similar to </a:t>
            </a:r>
            <a:r>
              <a:rPr lang="en-US" dirty="0" err="1"/>
              <a:t>sed</a:t>
            </a:r>
            <a:r>
              <a:rPr lang="en-US" dirty="0"/>
              <a:t>, and the substitution modifies the variable rather than returning a value (the operation is mutable).</a:t>
            </a:r>
          </a:p>
          <a:p>
            <a:endParaRPr lang="en-US" dirty="0"/>
          </a:p>
          <a:p>
            <a:endParaRPr lang="en-US" dirty="0"/>
          </a:p>
          <a:p>
            <a:endParaRPr lang="en-US" dirty="0"/>
          </a:p>
          <a:p>
            <a:endParaRPr lang="en-US" dirty="0"/>
          </a:p>
          <a:p>
            <a:pPr marL="0" indent="0">
              <a:buNone/>
            </a:pPr>
            <a:endParaRPr lang="en-US" dirty="0"/>
          </a:p>
          <a:p>
            <a:endParaRPr lang="en-US" dirty="0"/>
          </a:p>
        </p:txBody>
      </p:sp>
      <p:pic>
        <p:nvPicPr>
          <p:cNvPr id="2" name="Picture 1"/>
          <p:cNvPicPr>
            <a:picLocks noChangeAspect="1"/>
          </p:cNvPicPr>
          <p:nvPr/>
        </p:nvPicPr>
        <p:blipFill>
          <a:blip r:embed="rId3"/>
          <a:stretch>
            <a:fillRect/>
          </a:stretch>
        </p:blipFill>
        <p:spPr>
          <a:xfrm>
            <a:off x="724392" y="3400051"/>
            <a:ext cx="4867275" cy="1485900"/>
          </a:xfrm>
          <a:prstGeom prst="rect">
            <a:avLst/>
          </a:prstGeom>
        </p:spPr>
      </p:pic>
    </p:spTree>
    <p:extLst>
      <p:ext uri="{BB962C8B-B14F-4D97-AF65-F5344CB8AC3E}">
        <p14:creationId xmlns:p14="http://schemas.microsoft.com/office/powerpoint/2010/main" val="204815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normAutofit/>
          </a:bodyPr>
          <a:lstStyle/>
          <a:p>
            <a:r>
              <a:rPr lang="sv-SE" dirty="0" err="1"/>
              <a:t>Using</a:t>
            </a:r>
            <a:r>
              <a:rPr lang="sv-SE" dirty="0"/>
              <a:t> a </a:t>
            </a:r>
            <a:r>
              <a:rPr lang="sv-SE" dirty="0" err="1"/>
              <a:t>unix</a:t>
            </a:r>
            <a:r>
              <a:rPr lang="sv-SE" dirty="0"/>
              <a:t>-like OS? </a:t>
            </a:r>
            <a:r>
              <a:rPr lang="sv-SE" dirty="0" err="1"/>
              <a:t>Great</a:t>
            </a:r>
            <a:r>
              <a:rPr lang="sv-SE" dirty="0"/>
              <a:t>, </a:t>
            </a:r>
            <a:r>
              <a:rPr lang="sv-SE" dirty="0" err="1"/>
              <a:t>you're</a:t>
            </a:r>
            <a:r>
              <a:rPr lang="sv-SE" dirty="0"/>
              <a:t> all set!</a:t>
            </a:r>
          </a:p>
          <a:p>
            <a:pPr lvl="1"/>
            <a:r>
              <a:rPr lang="sv-SE" dirty="0"/>
              <a:t>(Most </a:t>
            </a:r>
            <a:r>
              <a:rPr lang="sv-SE" dirty="0" err="1"/>
              <a:t>likely</a:t>
            </a:r>
            <a:r>
              <a:rPr lang="sv-SE" dirty="0"/>
              <a:t>…)</a:t>
            </a:r>
          </a:p>
          <a:p>
            <a:pPr lvl="1"/>
            <a:r>
              <a:rPr lang="sv-SE" dirty="0" err="1"/>
              <a:t>You</a:t>
            </a:r>
            <a:r>
              <a:rPr lang="sv-SE" dirty="0"/>
              <a:t> </a:t>
            </a:r>
            <a:r>
              <a:rPr lang="sv-SE" dirty="0" err="1"/>
              <a:t>can</a:t>
            </a:r>
            <a:r>
              <a:rPr lang="sv-SE" dirty="0"/>
              <a:t> double check </a:t>
            </a:r>
            <a:r>
              <a:rPr lang="sv-SE" dirty="0" err="1"/>
              <a:t>with</a:t>
            </a:r>
            <a:r>
              <a:rPr lang="sv-SE" dirty="0"/>
              <a:t> </a:t>
            </a:r>
            <a:r>
              <a:rPr lang="sv-SE" dirty="0">
                <a:latin typeface="Consolas" panose="020B0609020204030204" pitchFamily="49" charset="0"/>
                <a:cs typeface="Consolas" panose="020B0609020204030204" pitchFamily="49" charset="0"/>
              </a:rPr>
              <a:t>perl –v</a:t>
            </a:r>
          </a:p>
          <a:p>
            <a:pPr marL="428625" lvl="1" indent="0">
              <a:buNone/>
            </a:pPr>
            <a:endParaRPr lang="sv-SE" dirty="0"/>
          </a:p>
          <a:p>
            <a:r>
              <a:rPr lang="sv-SE" dirty="0" err="1"/>
              <a:t>Using</a:t>
            </a:r>
            <a:r>
              <a:rPr lang="sv-SE" dirty="0"/>
              <a:t> Windows? </a:t>
            </a:r>
            <a:r>
              <a:rPr lang="sv-SE" dirty="0" err="1"/>
              <a:t>There's</a:t>
            </a:r>
            <a:r>
              <a:rPr lang="sv-SE" dirty="0"/>
              <a:t> a </a:t>
            </a:r>
            <a:r>
              <a:rPr lang="sv-SE" dirty="0" err="1"/>
              <a:t>good</a:t>
            </a:r>
            <a:r>
              <a:rPr lang="sv-SE" dirty="0"/>
              <a:t> </a:t>
            </a:r>
            <a:r>
              <a:rPr lang="sv-SE" dirty="0" err="1"/>
              <a:t>package</a:t>
            </a:r>
            <a:r>
              <a:rPr lang="sv-SE" dirty="0"/>
              <a:t> </a:t>
            </a:r>
            <a:r>
              <a:rPr lang="sv-SE" dirty="0" err="1"/>
              <a:t>that</a:t>
            </a:r>
            <a:r>
              <a:rPr lang="sv-SE" dirty="0"/>
              <a:t> </a:t>
            </a:r>
            <a:r>
              <a:rPr lang="sv-SE" dirty="0" err="1"/>
              <a:t>includes</a:t>
            </a:r>
            <a:r>
              <a:rPr lang="sv-SE" dirty="0"/>
              <a:t> </a:t>
            </a:r>
            <a:r>
              <a:rPr lang="sv-SE" dirty="0" err="1"/>
              <a:t>everything</a:t>
            </a:r>
            <a:r>
              <a:rPr lang="sv-SE" dirty="0"/>
              <a:t> </a:t>
            </a:r>
            <a:r>
              <a:rPr lang="sv-SE" dirty="0" err="1"/>
              <a:t>you</a:t>
            </a:r>
            <a:r>
              <a:rPr lang="sv-SE" dirty="0"/>
              <a:t> </a:t>
            </a:r>
            <a:r>
              <a:rPr lang="sv-SE" dirty="0" err="1"/>
              <a:t>will</a:t>
            </a:r>
            <a:r>
              <a:rPr lang="sv-SE" dirty="0"/>
              <a:t> </a:t>
            </a:r>
            <a:r>
              <a:rPr lang="sv-SE" dirty="0" err="1"/>
              <a:t>need</a:t>
            </a:r>
            <a:r>
              <a:rPr lang="sv-SE" dirty="0"/>
              <a:t> </a:t>
            </a:r>
            <a:r>
              <a:rPr lang="sv-SE" dirty="0" err="1"/>
              <a:t>called</a:t>
            </a:r>
            <a:r>
              <a:rPr lang="sv-SE" dirty="0"/>
              <a:t> </a:t>
            </a:r>
            <a:r>
              <a:rPr lang="en-US" dirty="0">
                <a:hlinkClick r:id="rId3"/>
              </a:rPr>
              <a:t>Strawberry Perl</a:t>
            </a:r>
            <a:r>
              <a:rPr lang="en-US" dirty="0"/>
              <a:t>.</a:t>
            </a:r>
          </a:p>
          <a:p>
            <a:pPr lvl="1"/>
            <a:r>
              <a:rPr lang="en-US" dirty="0"/>
              <a:t>The installer will set up any necessary environment variables and such as well.</a:t>
            </a:r>
          </a:p>
          <a:p>
            <a:pPr marL="0" indent="0">
              <a:buNone/>
            </a:pPr>
            <a:endParaRPr lang="sv-SE" altLang="ja-JP" dirty="0"/>
          </a:p>
          <a:p>
            <a:r>
              <a:rPr lang="sv-SE" altLang="ja-JP" dirty="0" err="1"/>
              <a:t>You</a:t>
            </a:r>
            <a:r>
              <a:rPr lang="sv-SE" altLang="ja-JP" dirty="0"/>
              <a:t> </a:t>
            </a:r>
            <a:r>
              <a:rPr lang="sv-SE" altLang="ja-JP" dirty="0" err="1"/>
              <a:t>can</a:t>
            </a:r>
            <a:r>
              <a:rPr lang="sv-SE" altLang="ja-JP" dirty="0"/>
              <a:t> </a:t>
            </a:r>
            <a:r>
              <a:rPr lang="sv-SE" altLang="ja-JP" dirty="0" err="1"/>
              <a:t>also</a:t>
            </a:r>
            <a:r>
              <a:rPr lang="sv-SE" altLang="ja-JP" dirty="0"/>
              <a:t> </a:t>
            </a:r>
            <a:r>
              <a:rPr lang="sv-SE" altLang="ja-JP" dirty="0" err="1"/>
              <a:t>execute</a:t>
            </a:r>
            <a:r>
              <a:rPr lang="sv-SE" altLang="ja-JP" dirty="0"/>
              <a:t> perl scripts online, for </a:t>
            </a:r>
            <a:r>
              <a:rPr lang="sv-SE" altLang="ja-JP" dirty="0" err="1"/>
              <a:t>example</a:t>
            </a:r>
            <a:r>
              <a:rPr lang="sv-SE" altLang="ja-JP" dirty="0"/>
              <a:t> on </a:t>
            </a:r>
            <a:r>
              <a:rPr lang="sv-SE" altLang="ja-JP" dirty="0" err="1">
                <a:hlinkClick r:id="rId4"/>
              </a:rPr>
              <a:t>this</a:t>
            </a:r>
            <a:r>
              <a:rPr lang="sv-SE" altLang="ja-JP" dirty="0">
                <a:hlinkClick r:id="rId4"/>
              </a:rPr>
              <a:t> </a:t>
            </a:r>
            <a:r>
              <a:rPr lang="sv-SE" altLang="ja-JP" dirty="0" err="1">
                <a:hlinkClick r:id="rId4"/>
              </a:rPr>
              <a:t>webpage</a:t>
            </a:r>
            <a:r>
              <a:rPr lang="sv-SE" altLang="ja-JP" dirty="0"/>
              <a:t>. </a:t>
            </a:r>
          </a:p>
        </p:txBody>
      </p:sp>
      <p:sp>
        <p:nvSpPr>
          <p:cNvPr id="2" name="Title 1"/>
          <p:cNvSpPr>
            <a:spLocks noGrp="1"/>
          </p:cNvSpPr>
          <p:nvPr>
            <p:ph type="title"/>
          </p:nvPr>
        </p:nvSpPr>
        <p:spPr>
          <a:xfrm>
            <a:off x="524935" y="239714"/>
            <a:ext cx="9992784" cy="1085371"/>
          </a:xfrm>
        </p:spPr>
        <p:txBody>
          <a:bodyPr anchor="ctr">
            <a:normAutofit/>
          </a:bodyPr>
          <a:lstStyle/>
          <a:p>
            <a:r>
              <a:rPr lang="en-US" dirty="0"/>
              <a:t>Setting</a:t>
            </a:r>
            <a:r>
              <a:rPr lang="sv-SE" dirty="0"/>
              <a:t> </a:t>
            </a:r>
            <a:r>
              <a:rPr lang="sv-SE" dirty="0" err="1"/>
              <a:t>up</a:t>
            </a:r>
            <a:endParaRPr lang="sv-SE" dirty="0"/>
          </a:p>
        </p:txBody>
      </p:sp>
    </p:spTree>
    <p:extLst>
      <p:ext uri="{BB962C8B-B14F-4D97-AF65-F5344CB8AC3E}">
        <p14:creationId xmlns:p14="http://schemas.microsoft.com/office/powerpoint/2010/main" val="1615975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2796500"/>
            <a:ext cx="11135785" cy="1706613"/>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grep</a:t>
            </a:r>
          </a:p>
        </p:txBody>
      </p:sp>
      <p:sp>
        <p:nvSpPr>
          <p:cNvPr id="7" name="Content Placeholder 1"/>
          <p:cNvSpPr>
            <a:spLocks noGrp="1"/>
          </p:cNvSpPr>
          <p:nvPr>
            <p:ph idx="1"/>
          </p:nvPr>
        </p:nvSpPr>
        <p:spPr>
          <a:xfrm>
            <a:off x="529168" y="1800000"/>
            <a:ext cx="11135785" cy="3852000"/>
          </a:xfrm>
        </p:spPr>
        <p:txBody>
          <a:bodyPr/>
          <a:lstStyle/>
          <a:p>
            <a:r>
              <a:rPr lang="en-US" dirty="0"/>
              <a:t>grep is a command that is similar to, but not the same as, grep in </a:t>
            </a:r>
            <a:r>
              <a:rPr lang="en-US" dirty="0" err="1"/>
              <a:t>unix</a:t>
            </a:r>
            <a:r>
              <a:rPr lang="en-US" dirty="0"/>
              <a:t>.</a:t>
            </a:r>
          </a:p>
          <a:p>
            <a:r>
              <a:rPr lang="en-US" dirty="0"/>
              <a:t>It goes through a list and returns all matches.</a:t>
            </a:r>
          </a:p>
          <a:p>
            <a:endParaRPr lang="en-US" dirty="0"/>
          </a:p>
        </p:txBody>
      </p:sp>
      <p:sp>
        <p:nvSpPr>
          <p:cNvPr id="8" name="Rectangle 7"/>
          <p:cNvSpPr/>
          <p:nvPr/>
        </p:nvSpPr>
        <p:spPr bwMode="auto">
          <a:xfrm>
            <a:off x="524935" y="4679725"/>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ectangle 8"/>
          <p:cNvSpPr/>
          <p:nvPr/>
        </p:nvSpPr>
        <p:spPr>
          <a:xfrm>
            <a:off x="773566" y="4832738"/>
            <a:ext cx="9677649"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ducks.pl "Donald Duck" "Mickey Mouse"</a:t>
            </a:r>
          </a:p>
        </p:txBody>
      </p:sp>
      <p:pic>
        <p:nvPicPr>
          <p:cNvPr id="2" name="Picture 1"/>
          <p:cNvPicPr>
            <a:picLocks noChangeAspect="1"/>
          </p:cNvPicPr>
          <p:nvPr/>
        </p:nvPicPr>
        <p:blipFill>
          <a:blip r:embed="rId3"/>
          <a:stretch>
            <a:fillRect/>
          </a:stretch>
        </p:blipFill>
        <p:spPr>
          <a:xfrm>
            <a:off x="773566" y="2903221"/>
            <a:ext cx="8229600" cy="1485900"/>
          </a:xfrm>
          <a:prstGeom prst="rect">
            <a:avLst/>
          </a:prstGeom>
        </p:spPr>
      </p:pic>
    </p:spTree>
    <p:extLst>
      <p:ext uri="{BB962C8B-B14F-4D97-AF65-F5344CB8AC3E}">
        <p14:creationId xmlns:p14="http://schemas.microsoft.com/office/powerpoint/2010/main" val="15546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24935" y="5298704"/>
            <a:ext cx="11135785" cy="914400"/>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Rounded Rectangle 4"/>
          <p:cNvSpPr/>
          <p:nvPr/>
        </p:nvSpPr>
        <p:spPr bwMode="auto">
          <a:xfrm>
            <a:off x="524935" y="2768368"/>
            <a:ext cx="11135785" cy="2155328"/>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Together with other shell tools</a:t>
            </a:r>
          </a:p>
        </p:txBody>
      </p:sp>
      <p:sp>
        <p:nvSpPr>
          <p:cNvPr id="7" name="Content Placeholder 1"/>
          <p:cNvSpPr>
            <a:spLocks noGrp="1"/>
          </p:cNvSpPr>
          <p:nvPr>
            <p:ph idx="1"/>
          </p:nvPr>
        </p:nvSpPr>
        <p:spPr>
          <a:xfrm>
            <a:off x="524935" y="1599717"/>
            <a:ext cx="11135785" cy="3852000"/>
          </a:xfrm>
        </p:spPr>
        <p:txBody>
          <a:bodyPr/>
          <a:lstStyle/>
          <a:p>
            <a:r>
              <a:rPr lang="en-US" dirty="0"/>
              <a:t>Perl is great at handling streams of text, so if we combine it with other shell tools we can do cool stuff easily and quickly with </a:t>
            </a:r>
            <a:r>
              <a:rPr lang="en-US" dirty="0" err="1"/>
              <a:t>perl</a:t>
            </a:r>
            <a:r>
              <a:rPr lang="en-US" dirty="0"/>
              <a:t>.</a:t>
            </a:r>
          </a:p>
        </p:txBody>
      </p:sp>
      <p:pic>
        <p:nvPicPr>
          <p:cNvPr id="9" name="Picture 8"/>
          <p:cNvPicPr>
            <a:picLocks noChangeAspect="1"/>
          </p:cNvPicPr>
          <p:nvPr/>
        </p:nvPicPr>
        <p:blipFill>
          <a:blip r:embed="rId3"/>
          <a:stretch>
            <a:fillRect/>
          </a:stretch>
        </p:blipFill>
        <p:spPr>
          <a:xfrm>
            <a:off x="773566" y="2855651"/>
            <a:ext cx="10296525" cy="1952625"/>
          </a:xfrm>
          <a:prstGeom prst="rect">
            <a:avLst/>
          </a:prstGeom>
        </p:spPr>
      </p:pic>
      <p:sp>
        <p:nvSpPr>
          <p:cNvPr id="10" name="Rectangle 9"/>
          <p:cNvSpPr/>
          <p:nvPr/>
        </p:nvSpPr>
        <p:spPr>
          <a:xfrm>
            <a:off x="773566" y="5451717"/>
            <a:ext cx="10129696" cy="584775"/>
          </a:xfrm>
          <a:prstGeom prst="rect">
            <a:avLst/>
          </a:prstGeom>
        </p:spPr>
        <p:txBody>
          <a:bodyPr wrap="none">
            <a:spAutoFit/>
          </a:bodyPr>
          <a:lstStyle/>
          <a:p>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filter_a_words.pl $(cat dictionary.txt)</a:t>
            </a:r>
          </a:p>
        </p:txBody>
      </p:sp>
    </p:spTree>
    <p:extLst>
      <p:ext uri="{BB962C8B-B14F-4D97-AF65-F5344CB8AC3E}">
        <p14:creationId xmlns:p14="http://schemas.microsoft.com/office/powerpoint/2010/main" val="420608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Those are some of the basics of Perl</a:t>
            </a:r>
          </a:p>
        </p:txBody>
      </p:sp>
      <p:sp>
        <p:nvSpPr>
          <p:cNvPr id="7" name="Content Placeholder 1"/>
          <p:cNvSpPr>
            <a:spLocks noGrp="1"/>
          </p:cNvSpPr>
          <p:nvPr>
            <p:ph idx="1"/>
          </p:nvPr>
        </p:nvSpPr>
        <p:spPr>
          <a:xfrm>
            <a:off x="529168" y="1800000"/>
            <a:ext cx="11135785" cy="3852000"/>
          </a:xfrm>
        </p:spPr>
        <p:txBody>
          <a:bodyPr/>
          <a:lstStyle/>
          <a:p>
            <a:r>
              <a:rPr lang="en-US" dirty="0"/>
              <a:t>Perl has a massive library for all kinds of stuff, and I have only scratched the surface of the language.</a:t>
            </a:r>
          </a:p>
          <a:p>
            <a:r>
              <a:rPr lang="en-US" dirty="0"/>
              <a:t>Some exercises will follow for those interested in trying the language out.</a:t>
            </a:r>
          </a:p>
        </p:txBody>
      </p:sp>
    </p:spTree>
    <p:extLst>
      <p:ext uri="{BB962C8B-B14F-4D97-AF65-F5344CB8AC3E}">
        <p14:creationId xmlns:p14="http://schemas.microsoft.com/office/powerpoint/2010/main" val="1031532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4935" y="3381341"/>
            <a:ext cx="11135785" cy="1457946"/>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1</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echoes input from the user.</a:t>
            </a:r>
          </a:p>
          <a:p>
            <a:endParaRPr lang="en-US" dirty="0"/>
          </a:p>
          <a:p>
            <a:r>
              <a:rPr lang="en-US" dirty="0"/>
              <a:t>Example usage: </a:t>
            </a:r>
          </a:p>
          <a:p>
            <a:pPr marL="0" indent="0">
              <a:buNone/>
            </a:pPr>
            <a:endParaRPr lang="en-US" dirty="0"/>
          </a:p>
          <a:p>
            <a:pPr marL="0" indent="0">
              <a:buNone/>
            </a:pP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echo.pl such echo many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wow</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such echo many </a:t>
            </a:r>
            <a:r>
              <a:rPr lang="en-US" sz="3200" dirty="0" err="1">
                <a:solidFill>
                  <a:schemeClr val="tx1">
                    <a:lumMod val="60000"/>
                    <a:lumOff val="40000"/>
                  </a:schemeClr>
                </a:solidFill>
                <a:latin typeface="Consolas" panose="020B0609020204030204" pitchFamily="49" charset="0"/>
                <a:cs typeface="Consolas" panose="020B0609020204030204" pitchFamily="49" charset="0"/>
              </a:rPr>
              <a:t>perl</a:t>
            </a:r>
            <a:r>
              <a:rPr lang="en-US" sz="3200" dirty="0">
                <a:solidFill>
                  <a:schemeClr val="tx1">
                    <a:lumMod val="60000"/>
                    <a:lumOff val="40000"/>
                  </a:schemeClr>
                </a:solidFill>
                <a:latin typeface="Consolas" panose="020B0609020204030204" pitchFamily="49" charset="0"/>
                <a:cs typeface="Consolas" panose="020B0609020204030204" pitchFamily="49" charset="0"/>
              </a:rPr>
              <a:t> wow</a:t>
            </a:r>
          </a:p>
        </p:txBody>
      </p:sp>
    </p:spTree>
    <p:extLst>
      <p:ext uri="{BB962C8B-B14F-4D97-AF65-F5344CB8AC3E}">
        <p14:creationId xmlns:p14="http://schemas.microsoft.com/office/powerpoint/2010/main" val="672173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29168" y="3264308"/>
            <a:ext cx="11135785" cy="2039212"/>
          </a:xfrm>
          <a:prstGeom prst="rect">
            <a:avLst/>
          </a:prstGeom>
          <a:solidFill>
            <a:srgbClr val="000000"/>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dirty="0"/>
              <a:t>Exercise 2</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counts the number of times the words "FAILED" and "PASSED" appear in an input string. Print the numbers to the shell.</a:t>
            </a:r>
          </a:p>
          <a:p>
            <a:r>
              <a:rPr lang="en-US" dirty="0"/>
              <a:t>Example usage:</a:t>
            </a:r>
          </a:p>
          <a:p>
            <a:endParaRPr lang="en-US" dirty="0">
              <a:solidFill>
                <a:schemeClr val="bg1"/>
              </a:solidFill>
            </a:endParaRPr>
          </a:p>
          <a:p>
            <a:pPr marL="0" indent="0">
              <a:buNone/>
            </a:pPr>
            <a:r>
              <a:rPr lang="en-US" sz="3200" dirty="0">
                <a:solidFill>
                  <a:schemeClr val="bg1"/>
                </a:solidFill>
                <a:latin typeface="Consolas" panose="020B0609020204030204" pitchFamily="49" charset="0"/>
                <a:cs typeface="Consolas" panose="020B0609020204030204" pitchFamily="49" charset="0"/>
              </a:rPr>
              <a:t> </a:t>
            </a:r>
            <a:r>
              <a:rPr lang="en-US" sz="3200" dirty="0" err="1">
                <a:solidFill>
                  <a:schemeClr val="bg1"/>
                </a:solidFill>
                <a:latin typeface="Consolas" panose="020B0609020204030204" pitchFamily="49" charset="0"/>
                <a:cs typeface="Consolas" panose="020B0609020204030204" pitchFamily="49" charset="0"/>
              </a:rPr>
              <a:t>perl</a:t>
            </a:r>
            <a:r>
              <a:rPr lang="en-US" sz="3200" dirty="0">
                <a:solidFill>
                  <a:schemeClr val="bg1"/>
                </a:solidFill>
                <a:latin typeface="Consolas" panose="020B0609020204030204" pitchFamily="49" charset="0"/>
                <a:cs typeface="Consolas" panose="020B0609020204030204" pitchFamily="49" charset="0"/>
              </a:rPr>
              <a:t> wc.pl "test 1: FAILED, test 2: PASSED"</a:t>
            </a:r>
            <a:br>
              <a:rPr lang="en-US" sz="3200" dirty="0">
                <a:solidFill>
                  <a:schemeClr val="bg1"/>
                </a:solidFill>
                <a:latin typeface="Consolas" panose="020B0609020204030204" pitchFamily="49" charset="0"/>
                <a:cs typeface="Consolas" panose="020B0609020204030204" pitchFamily="49" charset="0"/>
              </a:rPr>
            </a:br>
            <a:r>
              <a:rPr lang="en-US" sz="3200" dirty="0">
                <a:solidFill>
                  <a:schemeClr val="bg1"/>
                </a:solidFill>
                <a:latin typeface="Consolas" panose="020B0609020204030204" pitchFamily="49" charset="0"/>
                <a:cs typeface="Consolas" panose="020B0609020204030204" pitchFamily="49" charset="0"/>
              </a:rPr>
              <a:t>   </a:t>
            </a:r>
            <a:r>
              <a:rPr lang="en-US" sz="3200" dirty="0">
                <a:solidFill>
                  <a:schemeClr val="tx1">
                    <a:lumMod val="60000"/>
                    <a:lumOff val="40000"/>
                  </a:schemeClr>
                </a:solidFill>
                <a:latin typeface="Consolas" panose="020B0609020204030204" pitchFamily="49" charset="0"/>
                <a:cs typeface="Consolas" panose="020B0609020204030204" pitchFamily="49" charset="0"/>
              </a:rPr>
              <a:t>FAILED: 1</a:t>
            </a:r>
          </a:p>
          <a:p>
            <a:pPr marL="0" indent="0">
              <a:buNone/>
            </a:pPr>
            <a:r>
              <a:rPr lang="en-US" sz="3200" dirty="0">
                <a:solidFill>
                  <a:schemeClr val="tx1">
                    <a:lumMod val="60000"/>
                    <a:lumOff val="40000"/>
                  </a:schemeClr>
                </a:solidFill>
                <a:latin typeface="Consolas" panose="020B0609020204030204" pitchFamily="49" charset="0"/>
                <a:cs typeface="Consolas" panose="020B0609020204030204" pitchFamily="49" charset="0"/>
              </a:rPr>
              <a:t>   PASSED: 1</a:t>
            </a:r>
          </a:p>
          <a:p>
            <a:endParaRPr lang="en-US" dirty="0"/>
          </a:p>
        </p:txBody>
      </p:sp>
    </p:spTree>
    <p:extLst>
      <p:ext uri="{BB962C8B-B14F-4D97-AF65-F5344CB8AC3E}">
        <p14:creationId xmlns:p14="http://schemas.microsoft.com/office/powerpoint/2010/main" val="373105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3</a:t>
            </a:r>
          </a:p>
        </p:txBody>
      </p:sp>
      <p:sp>
        <p:nvSpPr>
          <p:cNvPr id="7" name="Content Placeholder 1"/>
          <p:cNvSpPr>
            <a:spLocks noGrp="1"/>
          </p:cNvSpPr>
          <p:nvPr>
            <p:ph idx="1"/>
          </p:nvPr>
        </p:nvSpPr>
        <p:spPr>
          <a:xfrm>
            <a:off x="529168" y="1800000"/>
            <a:ext cx="11135785" cy="3852000"/>
          </a:xfrm>
        </p:spPr>
        <p:txBody>
          <a:bodyPr/>
          <a:lstStyle/>
          <a:p>
            <a:r>
              <a:rPr lang="en-US" dirty="0"/>
              <a:t>Write a Perl script that sums every number from a file and prints the result to the shell.</a:t>
            </a:r>
          </a:p>
          <a:p>
            <a:r>
              <a:rPr lang="en-US" dirty="0"/>
              <a:t>A number is any group of one or more digits.</a:t>
            </a:r>
          </a:p>
          <a:p>
            <a:pPr lvl="1"/>
            <a:r>
              <a:rPr lang="en-US" dirty="0"/>
              <a:t>Use periods and/or commas as decimal separators if followed instantly by another number.</a:t>
            </a:r>
          </a:p>
          <a:p>
            <a:pPr lvl="1"/>
            <a:r>
              <a:rPr lang="en-US" dirty="0"/>
              <a:t>Also sum numbers followed by commas or periods even if there is no number after, for example if a number is at the end of a sentence.</a:t>
            </a:r>
          </a:p>
          <a:p>
            <a:pPr lvl="1"/>
            <a:r>
              <a:rPr lang="en-US" dirty="0"/>
              <a:t>Remember to include negative numbers starting with a minus sign.</a:t>
            </a:r>
          </a:p>
          <a:p>
            <a:r>
              <a:rPr lang="en-US" dirty="0"/>
              <a:t>You can use other shell commands to read the file and input the contents to the script. You can treat each word as a separate argument, and not wrap the input in quotes.</a:t>
            </a:r>
          </a:p>
          <a:p>
            <a:r>
              <a:rPr lang="en-US" dirty="0"/>
              <a:t>Suggestion: use an RFC, such as </a:t>
            </a:r>
            <a:r>
              <a:rPr lang="en-US" dirty="0">
                <a:hlinkClick r:id="rId3"/>
              </a:rPr>
              <a:t>https://www.ietf.org/rfc/rfc3261.txt</a:t>
            </a:r>
            <a:r>
              <a:rPr lang="en-US" dirty="0"/>
              <a:t> </a:t>
            </a:r>
          </a:p>
        </p:txBody>
      </p:sp>
    </p:spTree>
    <p:extLst>
      <p:ext uri="{BB962C8B-B14F-4D97-AF65-F5344CB8AC3E}">
        <p14:creationId xmlns:p14="http://schemas.microsoft.com/office/powerpoint/2010/main" val="348636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0" y="-60325"/>
            <a:ext cx="12192000" cy="6858000"/>
          </a:xfrm>
          <a:prstGeom prst="rect">
            <a:avLst/>
          </a:prstGeom>
        </p:spPr>
      </p:pic>
    </p:spTree>
    <p:extLst>
      <p:ext uri="{BB962C8B-B14F-4D97-AF65-F5344CB8AC3E}">
        <p14:creationId xmlns:p14="http://schemas.microsoft.com/office/powerpoint/2010/main" val="215768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221" y="1690846"/>
            <a:ext cx="4762726" cy="47627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0" y="-6022"/>
            <a:ext cx="12192000" cy="6858000"/>
          </a:xfrm>
          <a:prstGeom prst="rect">
            <a:avLst/>
          </a:prstGeom>
          <a:solidFill>
            <a:schemeClr val="bg1">
              <a:alpha val="87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idx="1"/>
          </p:nvPr>
        </p:nvSpPr>
        <p:spPr>
          <a:xfrm>
            <a:off x="529168" y="1800000"/>
            <a:ext cx="11380779" cy="4783680"/>
          </a:xfrm>
          <a:ln>
            <a:noFill/>
          </a:ln>
        </p:spPr>
        <p:txBody>
          <a:bodyPr>
            <a:normAutofit/>
          </a:bodyPr>
          <a:lstStyle/>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dirty="0"/>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endParaRPr lang="sv-SE" altLang="ja-JP" sz="3200" dirty="0">
              <a:latin typeface="Consolas" panose="020B0609020204030204" pitchFamily="49" charset="0"/>
              <a:cs typeface="Consolas" panose="020B0609020204030204" pitchFamily="49" charset="0"/>
            </a:endParaRPr>
          </a:p>
          <a:p>
            <a:pPr marL="0" indent="0">
              <a:buNone/>
            </a:pPr>
            <a:r>
              <a:rPr lang="sv-SE" altLang="ja-JP" sz="2800" dirty="0" err="1">
                <a:cs typeface="Consolas" panose="020B0609020204030204" pitchFamily="49" charset="0"/>
              </a:rPr>
              <a:t>Please</a:t>
            </a:r>
            <a:r>
              <a:rPr lang="sv-SE" altLang="ja-JP" sz="2800" dirty="0">
                <a:cs typeface="Consolas" panose="020B0609020204030204" pitchFamily="49" charset="0"/>
              </a:rPr>
              <a:t>, go </a:t>
            </a:r>
            <a:r>
              <a:rPr lang="sv-SE" altLang="ja-JP" sz="2800" dirty="0" err="1">
                <a:cs typeface="Consolas" panose="020B0609020204030204" pitchFamily="49" charset="0"/>
              </a:rPr>
              <a:t>ahead</a:t>
            </a:r>
            <a:r>
              <a:rPr lang="sv-SE" altLang="ja-JP" sz="2800" dirty="0">
                <a:cs typeface="Consolas" panose="020B0609020204030204" pitchFamily="49" charset="0"/>
              </a:rPr>
              <a:t> and </a:t>
            </a:r>
            <a:r>
              <a:rPr lang="sv-SE" altLang="ja-JP" sz="2800" dirty="0" err="1">
                <a:cs typeface="Consolas" panose="020B0609020204030204" pitchFamily="49" charset="0"/>
              </a:rPr>
              <a:t>clone</a:t>
            </a:r>
            <a:r>
              <a:rPr lang="sv-SE" altLang="ja-JP" sz="2800" dirty="0">
                <a:cs typeface="Consolas" panose="020B0609020204030204" pitchFamily="49" charset="0"/>
              </a:rPr>
              <a:t> </a:t>
            </a:r>
            <a:r>
              <a:rPr lang="sv-SE" altLang="ja-JP" sz="2800" dirty="0" err="1">
                <a:cs typeface="Consolas" panose="020B0609020204030204" pitchFamily="49" charset="0"/>
              </a:rPr>
              <a:t>everything</a:t>
            </a:r>
            <a:r>
              <a:rPr lang="sv-SE" altLang="ja-JP" sz="2800" dirty="0">
                <a:cs typeface="Consolas" panose="020B0609020204030204" pitchFamily="49" charset="0"/>
              </a:rPr>
              <a:t> in </a:t>
            </a:r>
            <a:r>
              <a:rPr lang="sv-SE" altLang="ja-JP" sz="2800" dirty="0" err="1">
                <a:cs typeface="Consolas" panose="020B0609020204030204" pitchFamily="49" charset="0"/>
              </a:rPr>
              <a:t>this</a:t>
            </a:r>
            <a:r>
              <a:rPr lang="sv-SE" altLang="ja-JP" sz="2800" dirty="0">
                <a:cs typeface="Consolas" panose="020B0609020204030204" pitchFamily="49" charset="0"/>
              </a:rPr>
              <a:t> presentation from</a:t>
            </a:r>
          </a:p>
          <a:p>
            <a:pPr marL="0" indent="0">
              <a:buNone/>
            </a:pPr>
            <a:r>
              <a:rPr lang="sv-SE" altLang="ja-JP" sz="3200" dirty="0">
                <a:latin typeface="Consolas" panose="020B0609020204030204" pitchFamily="49" charset="0"/>
                <a:cs typeface="Consolas" panose="020B0609020204030204" pitchFamily="49" charset="0"/>
              </a:rPr>
              <a:t>https://github.com/gwaerondor/basic_perl.git </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Slides</a:t>
            </a:r>
            <a:r>
              <a:rPr lang="sv-SE" dirty="0"/>
              <a:t>, </a:t>
            </a:r>
            <a:r>
              <a:rPr lang="sv-SE" dirty="0" err="1"/>
              <a:t>example</a:t>
            </a:r>
            <a:r>
              <a:rPr lang="sv-SE" dirty="0"/>
              <a:t> </a:t>
            </a:r>
            <a:r>
              <a:rPr lang="sv-SE" dirty="0" err="1"/>
              <a:t>code</a:t>
            </a:r>
            <a:r>
              <a:rPr lang="sv-SE" dirty="0"/>
              <a:t> and </a:t>
            </a:r>
            <a:r>
              <a:rPr lang="sv-SE" dirty="0" err="1"/>
              <a:t>more</a:t>
            </a:r>
            <a:endParaRPr lang="sv-SE" dirty="0"/>
          </a:p>
        </p:txBody>
      </p:sp>
      <p:pic>
        <p:nvPicPr>
          <p:cNvPr id="4" name="Econ20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9564" y="360000"/>
            <a:ext cx="444500" cy="587195"/>
          </a:xfrm>
          <a:prstGeom prst="rect">
            <a:avLst/>
          </a:prstGeom>
        </p:spPr>
      </p:pic>
    </p:spTree>
    <p:extLst>
      <p:ext uri="{BB962C8B-B14F-4D97-AF65-F5344CB8AC3E}">
        <p14:creationId xmlns:p14="http://schemas.microsoft.com/office/powerpoint/2010/main" val="20336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r>
              <a:rPr lang="sv-SE" dirty="0" err="1"/>
              <a:t>There</a:t>
            </a:r>
            <a:r>
              <a:rPr lang="sv-SE" dirty="0"/>
              <a:t> </a:t>
            </a:r>
            <a:r>
              <a:rPr lang="sv-SE" dirty="0" err="1"/>
              <a:t>are</a:t>
            </a:r>
            <a:r>
              <a:rPr lang="sv-SE" dirty="0"/>
              <a:t> </a:t>
            </a:r>
            <a:r>
              <a:rPr lang="sv-SE" dirty="0" err="1"/>
              <a:t>three</a:t>
            </a:r>
            <a:r>
              <a:rPr lang="sv-SE" dirty="0"/>
              <a:t> different data </a:t>
            </a:r>
            <a:r>
              <a:rPr lang="sv-SE" dirty="0" err="1"/>
              <a:t>types</a:t>
            </a:r>
            <a:r>
              <a:rPr lang="sv-SE" dirty="0"/>
              <a:t>:</a:t>
            </a:r>
          </a:p>
          <a:p>
            <a:pPr lvl="1"/>
            <a:r>
              <a:rPr lang="sv-SE" dirty="0" err="1">
                <a:solidFill>
                  <a:srgbClr val="FF0000"/>
                </a:solidFill>
              </a:rPr>
              <a:t>Scalars</a:t>
            </a:r>
            <a:endParaRPr lang="sv-SE" dirty="0">
              <a:solidFill>
                <a:srgbClr val="FF0000"/>
              </a:solidFill>
            </a:endParaRPr>
          </a:p>
          <a:p>
            <a:pPr lvl="1"/>
            <a:r>
              <a:rPr lang="sv-SE" dirty="0">
                <a:solidFill>
                  <a:schemeClr val="accent1"/>
                </a:solidFill>
              </a:rPr>
              <a:t>Lists</a:t>
            </a:r>
          </a:p>
          <a:p>
            <a:pPr lvl="1"/>
            <a:r>
              <a:rPr lang="sv-SE" dirty="0" err="1">
                <a:solidFill>
                  <a:srgbClr val="0070C0"/>
                </a:solidFill>
              </a:rPr>
              <a:t>Hashes</a:t>
            </a:r>
            <a:endParaRPr lang="sv-SE" dirty="0">
              <a:solidFill>
                <a:srgbClr val="0070C0"/>
              </a:solidFill>
            </a:endParaRPr>
          </a:p>
          <a:p>
            <a:endParaRPr lang="sv-SE" dirty="0"/>
          </a:p>
          <a:p>
            <a:r>
              <a:rPr lang="sv-SE" dirty="0" err="1"/>
              <a:t>Variables</a:t>
            </a:r>
            <a:r>
              <a:rPr lang="sv-SE" dirty="0"/>
              <a:t> </a:t>
            </a:r>
            <a:r>
              <a:rPr lang="sv-SE" dirty="0" err="1"/>
              <a:t>are</a:t>
            </a:r>
            <a:r>
              <a:rPr lang="sv-SE" dirty="0"/>
              <a:t> </a:t>
            </a:r>
            <a:r>
              <a:rPr lang="sv-SE" dirty="0" err="1"/>
              <a:t>prepended</a:t>
            </a:r>
            <a:r>
              <a:rPr lang="sv-SE" dirty="0"/>
              <a:t> </a:t>
            </a:r>
            <a:r>
              <a:rPr lang="sv-SE" dirty="0" err="1"/>
              <a:t>with</a:t>
            </a:r>
            <a:r>
              <a:rPr lang="sv-SE" dirty="0"/>
              <a:t> a </a:t>
            </a:r>
            <a:r>
              <a:rPr lang="sv-SE" dirty="0" err="1"/>
              <a:t>character</a:t>
            </a:r>
            <a:r>
              <a:rPr lang="sv-SE" dirty="0"/>
              <a:t> </a:t>
            </a:r>
            <a:r>
              <a:rPr lang="sv-SE" dirty="0" err="1"/>
              <a:t>depending</a:t>
            </a:r>
            <a:r>
              <a:rPr lang="sv-SE" dirty="0"/>
              <a:t> on </a:t>
            </a:r>
            <a:r>
              <a:rPr lang="sv-SE" dirty="0" err="1"/>
              <a:t>which</a:t>
            </a:r>
            <a:r>
              <a:rPr lang="sv-SE" dirty="0"/>
              <a:t> </a:t>
            </a:r>
            <a:r>
              <a:rPr lang="sv-SE" dirty="0" err="1"/>
              <a:t>type</a:t>
            </a:r>
            <a:r>
              <a:rPr lang="sv-SE" dirty="0"/>
              <a:t> </a:t>
            </a:r>
            <a:r>
              <a:rPr lang="sv-SE" dirty="0" err="1"/>
              <a:t>they</a:t>
            </a:r>
            <a:r>
              <a:rPr lang="sv-SE" dirty="0"/>
              <a:t> </a:t>
            </a:r>
            <a:r>
              <a:rPr lang="sv-SE" dirty="0" err="1"/>
              <a:t>belong</a:t>
            </a:r>
            <a:r>
              <a:rPr lang="sv-SE" dirty="0"/>
              <a:t> to: </a:t>
            </a:r>
            <a:r>
              <a:rPr lang="sv-SE" dirty="0">
                <a:solidFill>
                  <a:srgbClr val="FF0000"/>
                </a:solidFill>
              </a:rPr>
              <a:t>$</a:t>
            </a:r>
            <a:r>
              <a:rPr lang="sv-SE" dirty="0" err="1">
                <a:solidFill>
                  <a:srgbClr val="FF0000"/>
                </a:solidFill>
              </a:rPr>
              <a:t>scalar</a:t>
            </a:r>
            <a:r>
              <a:rPr lang="sv-SE" dirty="0"/>
              <a:t>, </a:t>
            </a:r>
            <a:r>
              <a:rPr lang="sv-SE" dirty="0">
                <a:solidFill>
                  <a:schemeClr val="accent1"/>
                </a:solidFill>
              </a:rPr>
              <a:t>@list</a:t>
            </a:r>
            <a:r>
              <a:rPr lang="sv-SE" dirty="0"/>
              <a:t>, </a:t>
            </a:r>
            <a:r>
              <a:rPr lang="sv-SE" dirty="0">
                <a:solidFill>
                  <a:srgbClr val="0070C0"/>
                </a:solidFill>
              </a:rPr>
              <a:t>%</a:t>
            </a:r>
            <a:r>
              <a:rPr lang="sv-SE" dirty="0" err="1">
                <a:solidFill>
                  <a:srgbClr val="0070C0"/>
                </a:solidFill>
              </a:rPr>
              <a:t>hash</a:t>
            </a:r>
            <a:endParaRPr lang="sv-SE" dirty="0">
              <a:solidFill>
                <a:srgbClr val="0070C0"/>
              </a:solidFill>
            </a:endParaRPr>
          </a:p>
          <a:p>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endParaRPr lang="sv-SE" dirty="0"/>
          </a:p>
        </p:txBody>
      </p:sp>
    </p:spTree>
    <p:extLst>
      <p:ext uri="{BB962C8B-B14F-4D97-AF65-F5344CB8AC3E}">
        <p14:creationId xmlns:p14="http://schemas.microsoft.com/office/powerpoint/2010/main" val="4393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524935" y="3553583"/>
            <a:ext cx="11140018" cy="2070617"/>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scalar</a:t>
            </a:r>
            <a:r>
              <a:rPr lang="sv-SE" dirty="0"/>
              <a:t> is an </a:t>
            </a:r>
            <a:r>
              <a:rPr lang="sv-SE" i="1" dirty="0" err="1"/>
              <a:t>anything</a:t>
            </a:r>
            <a:r>
              <a:rPr lang="sv-SE" i="1" dirty="0"/>
              <a:t> </a:t>
            </a:r>
            <a:r>
              <a:rPr lang="sv-SE" i="1" dirty="0" err="1"/>
              <a:t>that</a:t>
            </a:r>
            <a:r>
              <a:rPr lang="sv-SE" i="1" dirty="0"/>
              <a:t> </a:t>
            </a:r>
            <a:r>
              <a:rPr lang="sv-SE" i="1" dirty="0" err="1"/>
              <a:t>isn't</a:t>
            </a:r>
            <a:r>
              <a:rPr lang="sv-SE" i="1" dirty="0"/>
              <a:t> a list or a </a:t>
            </a:r>
            <a:r>
              <a:rPr lang="sv-SE" i="1" dirty="0" err="1"/>
              <a:t>hash</a:t>
            </a:r>
            <a:r>
              <a:rPr lang="sv-SE" dirty="0"/>
              <a:t>.</a:t>
            </a:r>
          </a:p>
          <a:p>
            <a:r>
              <a:rPr lang="sv-SE" dirty="0" err="1"/>
              <a:t>Scalars</a:t>
            </a:r>
            <a:r>
              <a:rPr lang="sv-SE" dirty="0"/>
              <a:t> </a:t>
            </a:r>
            <a:r>
              <a:rPr lang="sv-SE" dirty="0" err="1"/>
              <a:t>begin</a:t>
            </a:r>
            <a:r>
              <a:rPr lang="sv-SE" dirty="0"/>
              <a:t> </a:t>
            </a:r>
            <a:r>
              <a:rPr lang="sv-SE" dirty="0" err="1"/>
              <a:t>with</a:t>
            </a:r>
            <a:r>
              <a:rPr lang="sv-SE" dirty="0"/>
              <a:t> a </a:t>
            </a:r>
            <a:r>
              <a:rPr lang="sv-SE" dirty="0">
                <a:solidFill>
                  <a:srgbClr val="FF0000"/>
                </a:solidFill>
              </a:rPr>
              <a:t>$</a:t>
            </a:r>
            <a:r>
              <a:rPr lang="sv-SE" dirty="0"/>
              <a:t> sign.</a:t>
            </a:r>
          </a:p>
          <a:p>
            <a:r>
              <a:rPr lang="sv-SE" dirty="0" err="1"/>
              <a:t>Scalars</a:t>
            </a:r>
            <a:r>
              <a:rPr lang="sv-SE" dirty="0"/>
              <a:t> get the </a:t>
            </a:r>
            <a:r>
              <a:rPr lang="sv-SE" dirty="0" err="1"/>
              <a:t>type</a:t>
            </a:r>
            <a:r>
              <a:rPr lang="sv-SE" dirty="0"/>
              <a:t> </a:t>
            </a:r>
            <a:r>
              <a:rPr lang="sv-SE" dirty="0" err="1"/>
              <a:t>that</a:t>
            </a:r>
            <a:r>
              <a:rPr lang="sv-SE" dirty="0"/>
              <a:t> makes the </a:t>
            </a:r>
            <a:r>
              <a:rPr lang="sv-SE" dirty="0" err="1"/>
              <a:t>most</a:t>
            </a:r>
            <a:r>
              <a:rPr lang="sv-SE" dirty="0"/>
              <a:t> sense </a:t>
            </a:r>
            <a:r>
              <a:rPr lang="sv-SE" dirty="0" err="1"/>
              <a:t>where</a:t>
            </a:r>
            <a:r>
              <a:rPr lang="sv-SE" dirty="0"/>
              <a:t> </a:t>
            </a:r>
            <a:r>
              <a:rPr lang="sv-SE" dirty="0" err="1"/>
              <a:t>it's</a:t>
            </a:r>
            <a:r>
              <a:rPr lang="sv-SE" dirty="0"/>
              <a:t> </a:t>
            </a:r>
            <a:r>
              <a:rPr lang="sv-SE" dirty="0" err="1"/>
              <a:t>being</a:t>
            </a:r>
            <a:r>
              <a:rPr lang="sv-SE" dirty="0"/>
              <a:t> </a:t>
            </a:r>
            <a:r>
              <a:rPr lang="sv-SE" dirty="0" err="1"/>
              <a:t>used</a:t>
            </a:r>
            <a:r>
              <a:rPr lang="sv-SE" dirty="0"/>
              <a:t> (</a:t>
            </a:r>
            <a:r>
              <a:rPr lang="sv-SE" i="1" dirty="0" err="1"/>
              <a:t>weak</a:t>
            </a:r>
            <a:r>
              <a:rPr lang="sv-SE" i="1" dirty="0"/>
              <a:t> </a:t>
            </a:r>
            <a:r>
              <a:rPr lang="sv-SE" i="1" dirty="0" err="1"/>
              <a:t>typing</a:t>
            </a:r>
            <a:r>
              <a:rPr lang="sv-SE" dirty="0"/>
              <a:t>).</a:t>
            </a:r>
          </a:p>
          <a:p>
            <a:pPr marL="0" indent="0">
              <a:buNone/>
            </a:pPr>
            <a:endParaRPr lang="sv-SE" dirty="0"/>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FF0000"/>
                </a:solidFill>
              </a:rPr>
              <a:t>scalars</a:t>
            </a:r>
            <a:endParaRPr lang="sv-SE" dirty="0">
              <a:solidFill>
                <a:srgbClr val="FF0000"/>
              </a:solidFill>
            </a:endParaRPr>
          </a:p>
        </p:txBody>
      </p:sp>
      <p:pic>
        <p:nvPicPr>
          <p:cNvPr id="7" name="Picture 6"/>
          <p:cNvPicPr>
            <a:picLocks noChangeAspect="1"/>
          </p:cNvPicPr>
          <p:nvPr/>
        </p:nvPicPr>
        <p:blipFill>
          <a:blip r:embed="rId3"/>
          <a:stretch>
            <a:fillRect/>
          </a:stretch>
        </p:blipFill>
        <p:spPr>
          <a:xfrm>
            <a:off x="735950" y="3931666"/>
            <a:ext cx="6353175" cy="1314450"/>
          </a:xfrm>
          <a:prstGeom prst="rect">
            <a:avLst/>
          </a:prstGeom>
        </p:spPr>
      </p:pic>
    </p:spTree>
    <p:extLst>
      <p:ext uri="{BB962C8B-B14F-4D97-AF65-F5344CB8AC3E}">
        <p14:creationId xmlns:p14="http://schemas.microsoft.com/office/powerpoint/2010/main" val="218174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524935" y="3469179"/>
            <a:ext cx="11140018" cy="3044164"/>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xfrm>
            <a:off x="529168" y="1170337"/>
            <a:ext cx="11135785" cy="3852000"/>
          </a:xfrm>
          <a:ln>
            <a:noFill/>
          </a:ln>
        </p:spPr>
        <p:txBody>
          <a:bodyPr/>
          <a:lstStyle/>
          <a:p>
            <a:r>
              <a:rPr lang="sv-SE" dirty="0"/>
              <a:t>A list is </a:t>
            </a:r>
            <a:r>
              <a:rPr lang="sv-SE" dirty="0" err="1"/>
              <a:t>what</a:t>
            </a:r>
            <a:r>
              <a:rPr lang="sv-SE" dirty="0"/>
              <a:t> it sounds like; an </a:t>
            </a:r>
            <a:r>
              <a:rPr lang="sv-SE" dirty="0" err="1"/>
              <a:t>ordered</a:t>
            </a:r>
            <a:r>
              <a:rPr lang="sv-SE" dirty="0"/>
              <a:t> series </a:t>
            </a:r>
            <a:r>
              <a:rPr lang="sv-SE" dirty="0" err="1"/>
              <a:t>of</a:t>
            </a:r>
            <a:r>
              <a:rPr lang="sv-SE" dirty="0"/>
              <a:t> </a:t>
            </a:r>
            <a:r>
              <a:rPr lang="sv-SE" i="1" dirty="0" err="1"/>
              <a:t>things</a:t>
            </a:r>
            <a:r>
              <a:rPr lang="sv-SE" dirty="0"/>
              <a:t>.</a:t>
            </a:r>
          </a:p>
          <a:p>
            <a:r>
              <a:rPr lang="sv-SE" dirty="0"/>
              <a:t>A list </a:t>
            </a:r>
            <a:r>
              <a:rPr lang="sv-SE" dirty="0" err="1"/>
              <a:t>variable</a:t>
            </a:r>
            <a:r>
              <a:rPr lang="sv-SE" dirty="0"/>
              <a:t> starts </a:t>
            </a:r>
            <a:r>
              <a:rPr lang="sv-SE" dirty="0" err="1"/>
              <a:t>with</a:t>
            </a:r>
            <a:r>
              <a:rPr lang="sv-SE" dirty="0"/>
              <a:t> the </a:t>
            </a:r>
            <a:r>
              <a:rPr lang="sv-SE" dirty="0" err="1"/>
              <a:t>character</a:t>
            </a:r>
            <a:r>
              <a:rPr lang="sv-SE" dirty="0"/>
              <a:t> </a:t>
            </a:r>
            <a:r>
              <a:rPr lang="sv-SE" dirty="0">
                <a:solidFill>
                  <a:schemeClr val="accent1"/>
                </a:solidFill>
              </a:rPr>
              <a:t>@</a:t>
            </a:r>
            <a:r>
              <a:rPr lang="sv-SE" dirty="0"/>
              <a:t>. If </a:t>
            </a:r>
            <a:r>
              <a:rPr lang="sv-SE" dirty="0">
                <a:solidFill>
                  <a:srgbClr val="FF0000"/>
                </a:solidFill>
              </a:rPr>
              <a:t>$#</a:t>
            </a:r>
            <a:r>
              <a:rPr lang="sv-SE" dirty="0"/>
              <a:t> is </a:t>
            </a:r>
            <a:r>
              <a:rPr lang="sv-SE" dirty="0" err="1"/>
              <a:t>used</a:t>
            </a:r>
            <a:r>
              <a:rPr lang="sv-SE" dirty="0"/>
              <a:t> </a:t>
            </a:r>
            <a:r>
              <a:rPr lang="sv-SE" dirty="0" err="1"/>
              <a:t>before</a:t>
            </a:r>
            <a:r>
              <a:rPr lang="sv-SE" dirty="0"/>
              <a:t> a list </a:t>
            </a:r>
            <a:r>
              <a:rPr lang="sv-SE" dirty="0" err="1"/>
              <a:t>variable</a:t>
            </a:r>
            <a:r>
              <a:rPr lang="sv-SE" dirty="0"/>
              <a:t>, </a:t>
            </a:r>
            <a:r>
              <a:rPr lang="sv-SE" dirty="0" err="1"/>
              <a:t>we</a:t>
            </a:r>
            <a:r>
              <a:rPr lang="sv-SE" dirty="0"/>
              <a:t> get the </a:t>
            </a:r>
            <a:r>
              <a:rPr lang="sv-SE" dirty="0" err="1"/>
              <a:t>highest</a:t>
            </a:r>
            <a:r>
              <a:rPr lang="sv-SE" dirty="0"/>
              <a:t> index </a:t>
            </a:r>
            <a:r>
              <a:rPr lang="sv-SE" dirty="0" err="1"/>
              <a:t>of</a:t>
            </a:r>
            <a:r>
              <a:rPr lang="sv-SE" dirty="0"/>
              <a:t> </a:t>
            </a:r>
            <a:r>
              <a:rPr lang="sv-SE" dirty="0" err="1"/>
              <a:t>that</a:t>
            </a:r>
            <a:r>
              <a:rPr lang="sv-SE" dirty="0"/>
              <a:t> list (</a:t>
            </a:r>
            <a:r>
              <a:rPr lang="sv-SE" dirty="0" err="1"/>
              <a:t>meaning</a:t>
            </a:r>
            <a:r>
              <a:rPr lang="sv-SE" dirty="0"/>
              <a:t>, </a:t>
            </a:r>
            <a:r>
              <a:rPr lang="sv-SE" dirty="0" err="1"/>
              <a:t>its</a:t>
            </a:r>
            <a:r>
              <a:rPr lang="sv-SE" dirty="0"/>
              <a:t> </a:t>
            </a:r>
            <a:r>
              <a:rPr lang="sv-SE" dirty="0" err="1"/>
              <a:t>length</a:t>
            </a:r>
            <a:r>
              <a:rPr lang="sv-SE" dirty="0"/>
              <a:t> minus </a:t>
            </a:r>
            <a:r>
              <a:rPr lang="sv-SE" dirty="0" err="1"/>
              <a:t>one</a:t>
            </a:r>
            <a:r>
              <a:rPr lang="sv-SE" dirty="0"/>
              <a:t>).</a:t>
            </a:r>
            <a:endParaRPr lang="sv-SE" dirty="0">
              <a:solidFill>
                <a:schemeClr val="accent1"/>
              </a:solidFill>
            </a:endParaRPr>
          </a:p>
          <a:p>
            <a:r>
              <a:rPr lang="sv-SE" dirty="0"/>
              <a:t>A list is </a:t>
            </a:r>
            <a:r>
              <a:rPr lang="sv-SE" dirty="0" err="1"/>
              <a:t>surrounded</a:t>
            </a:r>
            <a:r>
              <a:rPr lang="sv-SE" dirty="0"/>
              <a:t> by </a:t>
            </a:r>
            <a:r>
              <a:rPr lang="sv-SE" dirty="0" err="1"/>
              <a:t>parentheses</a:t>
            </a:r>
            <a:r>
              <a:rPr lang="sv-SE" dirty="0"/>
              <a:t>.</a:t>
            </a:r>
          </a:p>
          <a:p>
            <a:r>
              <a:rPr lang="sv-SE" dirty="0"/>
              <a:t>Deep lists </a:t>
            </a:r>
            <a:r>
              <a:rPr lang="sv-SE" dirty="0" err="1"/>
              <a:t>are</a:t>
            </a:r>
            <a:r>
              <a:rPr lang="sv-SE" dirty="0"/>
              <a:t> </a:t>
            </a:r>
            <a:r>
              <a:rPr lang="sv-SE" dirty="0" err="1"/>
              <a:t>automatically</a:t>
            </a:r>
            <a:r>
              <a:rPr lang="sv-SE" dirty="0"/>
              <a:t> </a:t>
            </a:r>
            <a:r>
              <a:rPr lang="sv-SE" dirty="0" err="1"/>
              <a:t>flattened</a:t>
            </a:r>
            <a:r>
              <a:rPr lang="sv-SE" dirty="0"/>
              <a:t>!</a:t>
            </a:r>
          </a:p>
          <a:p>
            <a:pPr marL="428625" lvl="1" indent="0">
              <a:buNone/>
            </a:pPr>
            <a:endParaRPr lang="sv-SE" dirty="0">
              <a:solidFill>
                <a:schemeClr val="bg1"/>
              </a:solidFill>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a:solidFill>
                  <a:schemeClr val="accent1"/>
                </a:solidFill>
              </a:rPr>
              <a:t>lists</a:t>
            </a:r>
          </a:p>
        </p:txBody>
      </p:sp>
      <p:pic>
        <p:nvPicPr>
          <p:cNvPr id="7" name="Picture 6"/>
          <p:cNvPicPr>
            <a:picLocks noChangeAspect="1"/>
          </p:cNvPicPr>
          <p:nvPr/>
        </p:nvPicPr>
        <p:blipFill>
          <a:blip r:embed="rId3"/>
          <a:stretch>
            <a:fillRect/>
          </a:stretch>
        </p:blipFill>
        <p:spPr>
          <a:xfrm>
            <a:off x="853435" y="3609532"/>
            <a:ext cx="10483017" cy="2763457"/>
          </a:xfrm>
          <a:prstGeom prst="rect">
            <a:avLst/>
          </a:prstGeom>
        </p:spPr>
      </p:pic>
    </p:spTree>
    <p:extLst>
      <p:ext uri="{BB962C8B-B14F-4D97-AF65-F5344CB8AC3E}">
        <p14:creationId xmlns:p14="http://schemas.microsoft.com/office/powerpoint/2010/main" val="22919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524935" y="4178104"/>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 name="Content Placeholder 2"/>
          <p:cNvSpPr>
            <a:spLocks noGrp="1"/>
          </p:cNvSpPr>
          <p:nvPr>
            <p:ph idx="1"/>
          </p:nvPr>
        </p:nvSpPr>
        <p:spPr>
          <a:ln>
            <a:noFill/>
          </a:ln>
        </p:spPr>
        <p:txBody>
          <a:bodyPr/>
          <a:lstStyle/>
          <a:p>
            <a:r>
              <a:rPr lang="sv-SE" dirty="0"/>
              <a:t>A </a:t>
            </a:r>
            <a:r>
              <a:rPr lang="sv-SE" dirty="0" err="1"/>
              <a:t>hash</a:t>
            </a:r>
            <a:r>
              <a:rPr lang="sv-SE" dirty="0"/>
              <a:t> is an </a:t>
            </a:r>
            <a:r>
              <a:rPr lang="sv-SE" dirty="0" err="1"/>
              <a:t>unordered</a:t>
            </a:r>
            <a:r>
              <a:rPr lang="sv-SE" dirty="0"/>
              <a:t> </a:t>
            </a:r>
            <a:r>
              <a:rPr lang="sv-SE" dirty="0" err="1"/>
              <a:t>key-value</a:t>
            </a:r>
            <a:r>
              <a:rPr lang="sv-SE" dirty="0"/>
              <a:t> </a:t>
            </a:r>
            <a:r>
              <a:rPr lang="sv-SE" dirty="0" err="1"/>
              <a:t>storage</a:t>
            </a:r>
            <a:r>
              <a:rPr lang="sv-SE" dirty="0"/>
              <a:t>, in </a:t>
            </a:r>
            <a:r>
              <a:rPr lang="sv-SE" dirty="0" err="1"/>
              <a:t>some</a:t>
            </a:r>
            <a:r>
              <a:rPr lang="sv-SE" dirty="0"/>
              <a:t> </a:t>
            </a:r>
            <a:r>
              <a:rPr lang="sv-SE" dirty="0" err="1"/>
              <a:t>languages</a:t>
            </a:r>
            <a:r>
              <a:rPr lang="sv-SE" dirty="0"/>
              <a:t> </a:t>
            </a:r>
            <a:r>
              <a:rPr lang="sv-SE" dirty="0" err="1"/>
              <a:t>called</a:t>
            </a:r>
            <a:r>
              <a:rPr lang="sv-SE" dirty="0"/>
              <a:t> </a:t>
            </a:r>
            <a:r>
              <a:rPr lang="sv-SE" dirty="0" err="1"/>
              <a:t>maps</a:t>
            </a:r>
            <a:r>
              <a:rPr lang="sv-SE" dirty="0"/>
              <a:t>, </a:t>
            </a:r>
            <a:r>
              <a:rPr lang="sv-SE" dirty="0" err="1"/>
              <a:t>hashmaps</a:t>
            </a:r>
            <a:r>
              <a:rPr lang="sv-SE" dirty="0"/>
              <a:t> or </a:t>
            </a:r>
            <a:r>
              <a:rPr lang="sv-SE" dirty="0" err="1"/>
              <a:t>dictionaries</a:t>
            </a:r>
            <a:r>
              <a:rPr lang="sv-SE" dirty="0"/>
              <a:t>.</a:t>
            </a:r>
          </a:p>
          <a:p>
            <a:r>
              <a:rPr lang="sv-SE" dirty="0"/>
              <a:t>A </a:t>
            </a:r>
            <a:r>
              <a:rPr lang="sv-SE" dirty="0" err="1"/>
              <a:t>variable</a:t>
            </a:r>
            <a:r>
              <a:rPr lang="sv-SE" dirty="0"/>
              <a:t> </a:t>
            </a:r>
            <a:r>
              <a:rPr lang="sv-SE" dirty="0" err="1"/>
              <a:t>containing</a:t>
            </a:r>
            <a:r>
              <a:rPr lang="sv-SE" dirty="0"/>
              <a:t> a </a:t>
            </a:r>
            <a:r>
              <a:rPr lang="sv-SE" dirty="0" err="1"/>
              <a:t>hash</a:t>
            </a:r>
            <a:r>
              <a:rPr lang="sv-SE" dirty="0"/>
              <a:t> </a:t>
            </a:r>
            <a:r>
              <a:rPr lang="sv-SE" dirty="0" err="1"/>
              <a:t>begins</a:t>
            </a:r>
            <a:r>
              <a:rPr lang="sv-SE" dirty="0"/>
              <a:t> </a:t>
            </a:r>
            <a:r>
              <a:rPr lang="sv-SE" dirty="0" err="1"/>
              <a:t>with</a:t>
            </a:r>
            <a:r>
              <a:rPr lang="sv-SE" dirty="0"/>
              <a:t> the </a:t>
            </a:r>
            <a:r>
              <a:rPr lang="sv-SE" dirty="0" err="1"/>
              <a:t>character</a:t>
            </a:r>
            <a:r>
              <a:rPr lang="sv-SE" dirty="0"/>
              <a:t> </a:t>
            </a:r>
            <a:r>
              <a:rPr lang="sv-SE" dirty="0">
                <a:solidFill>
                  <a:srgbClr val="0070C0"/>
                </a:solidFill>
              </a:rPr>
              <a:t>%</a:t>
            </a:r>
          </a:p>
          <a:p>
            <a:r>
              <a:rPr lang="sv-SE" dirty="0"/>
              <a:t>Keys and </a:t>
            </a:r>
            <a:r>
              <a:rPr lang="sv-SE" dirty="0" err="1"/>
              <a:t>values</a:t>
            </a:r>
            <a:r>
              <a:rPr lang="sv-SE" dirty="0"/>
              <a:t> </a:t>
            </a:r>
            <a:r>
              <a:rPr lang="sv-SE" dirty="0" err="1"/>
              <a:t>are</a:t>
            </a:r>
            <a:r>
              <a:rPr lang="sv-SE" dirty="0"/>
              <a:t> </a:t>
            </a:r>
            <a:r>
              <a:rPr lang="sv-SE" dirty="0" err="1"/>
              <a:t>separated</a:t>
            </a:r>
            <a:r>
              <a:rPr lang="sv-SE" dirty="0"/>
              <a:t> by </a:t>
            </a:r>
            <a:r>
              <a:rPr lang="sv-SE" dirty="0" err="1"/>
              <a:t>commas</a:t>
            </a:r>
            <a:r>
              <a:rPr lang="sv-SE" dirty="0"/>
              <a:t> or </a:t>
            </a:r>
            <a:r>
              <a:rPr lang="sv-SE" i="1" dirty="0"/>
              <a:t>fat </a:t>
            </a:r>
            <a:r>
              <a:rPr lang="sv-SE" i="1" dirty="0" err="1"/>
              <a:t>commas</a:t>
            </a:r>
            <a:r>
              <a:rPr lang="sv-SE" i="1" dirty="0"/>
              <a:t>,</a:t>
            </a:r>
            <a:r>
              <a:rPr lang="sv-SE" dirty="0"/>
              <a:t> </a:t>
            </a:r>
            <a:r>
              <a:rPr lang="sv-SE" dirty="0">
                <a:latin typeface="Consolas" panose="020B0609020204030204" pitchFamily="49" charset="0"/>
                <a:cs typeface="Consolas" panose="020B0609020204030204" pitchFamily="49" charset="0"/>
              </a:rPr>
              <a:t>=&gt;</a:t>
            </a:r>
            <a:r>
              <a:rPr lang="sv-SE" dirty="0"/>
              <a:t>, and </a:t>
            </a:r>
            <a:r>
              <a:rPr lang="sv-SE" dirty="0" err="1"/>
              <a:t>can</a:t>
            </a:r>
            <a:r>
              <a:rPr lang="sv-SE" dirty="0"/>
              <a:t> be </a:t>
            </a:r>
            <a:r>
              <a:rPr lang="sv-SE" dirty="0" err="1"/>
              <a:t>intiated</a:t>
            </a:r>
            <a:r>
              <a:rPr lang="sv-SE" dirty="0"/>
              <a:t> </a:t>
            </a:r>
            <a:r>
              <a:rPr lang="sv-SE" dirty="0" err="1"/>
              <a:t>with</a:t>
            </a:r>
            <a:r>
              <a:rPr lang="sv-SE" dirty="0"/>
              <a:t> lists.</a:t>
            </a:r>
          </a:p>
        </p:txBody>
      </p:sp>
      <p:sp>
        <p:nvSpPr>
          <p:cNvPr id="2" name="Title 1"/>
          <p:cNvSpPr>
            <a:spLocks noGrp="1"/>
          </p:cNvSpPr>
          <p:nvPr>
            <p:ph type="title"/>
          </p:nvPr>
        </p:nvSpPr>
        <p:spPr>
          <a:xfrm>
            <a:off x="524935" y="239714"/>
            <a:ext cx="9992784" cy="1085371"/>
          </a:xfrm>
        </p:spPr>
        <p:txBody>
          <a:bodyPr anchor="ctr">
            <a:normAutofit/>
          </a:bodyPr>
          <a:lstStyle/>
          <a:p>
            <a:r>
              <a:rPr lang="sv-SE" dirty="0" err="1"/>
              <a:t>Types</a:t>
            </a:r>
            <a:r>
              <a:rPr lang="sv-SE" dirty="0"/>
              <a:t>: </a:t>
            </a:r>
            <a:r>
              <a:rPr lang="sv-SE" dirty="0" err="1">
                <a:solidFill>
                  <a:srgbClr val="0070C0"/>
                </a:solidFill>
              </a:rPr>
              <a:t>hashes</a:t>
            </a:r>
            <a:endParaRPr lang="sv-SE" dirty="0">
              <a:solidFill>
                <a:srgbClr val="0070C0"/>
              </a:solidFill>
            </a:endParaRPr>
          </a:p>
        </p:txBody>
      </p:sp>
      <p:pic>
        <p:nvPicPr>
          <p:cNvPr id="5" name="Picture 4"/>
          <p:cNvPicPr>
            <a:picLocks noChangeAspect="1"/>
          </p:cNvPicPr>
          <p:nvPr/>
        </p:nvPicPr>
        <p:blipFill>
          <a:blip r:embed="rId3"/>
          <a:stretch>
            <a:fillRect/>
          </a:stretch>
        </p:blipFill>
        <p:spPr>
          <a:xfrm>
            <a:off x="770721" y="4330914"/>
            <a:ext cx="9267825" cy="1762125"/>
          </a:xfrm>
          <a:prstGeom prst="rect">
            <a:avLst/>
          </a:prstGeom>
        </p:spPr>
      </p:pic>
    </p:spTree>
    <p:extLst>
      <p:ext uri="{BB962C8B-B14F-4D97-AF65-F5344CB8AC3E}">
        <p14:creationId xmlns:p14="http://schemas.microsoft.com/office/powerpoint/2010/main" val="320471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524935" y="3444232"/>
            <a:ext cx="11140018" cy="131064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524935" y="1181680"/>
            <a:ext cx="11140018" cy="2051005"/>
          </a:xfrm>
          <a:prstGeom prst="roundRect">
            <a:avLst/>
          </a:prstGeom>
          <a:solidFill>
            <a:srgbClr val="272822"/>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pic>
        <p:nvPicPr>
          <p:cNvPr id="5" name="Picture 4"/>
          <p:cNvPicPr>
            <a:picLocks noChangeAspect="1"/>
          </p:cNvPicPr>
          <p:nvPr/>
        </p:nvPicPr>
        <p:blipFill>
          <a:blip r:embed="rId3"/>
          <a:stretch>
            <a:fillRect/>
          </a:stretch>
        </p:blipFill>
        <p:spPr>
          <a:xfrm>
            <a:off x="770721" y="1334490"/>
            <a:ext cx="9267825" cy="1762125"/>
          </a:xfrm>
          <a:prstGeom prst="rect">
            <a:avLst/>
          </a:prstGeom>
        </p:spPr>
      </p:pic>
      <p:pic>
        <p:nvPicPr>
          <p:cNvPr id="10" name="Picture 9"/>
          <p:cNvPicPr>
            <a:picLocks noChangeAspect="1"/>
          </p:cNvPicPr>
          <p:nvPr/>
        </p:nvPicPr>
        <p:blipFill>
          <a:blip r:embed="rId4"/>
          <a:stretch>
            <a:fillRect/>
          </a:stretch>
        </p:blipFill>
        <p:spPr>
          <a:xfrm>
            <a:off x="770721" y="3629973"/>
            <a:ext cx="10572750" cy="962025"/>
          </a:xfrm>
          <a:prstGeom prst="rect">
            <a:avLst/>
          </a:prstGeom>
        </p:spPr>
      </p:pic>
      <p:sp>
        <p:nvSpPr>
          <p:cNvPr id="12" name="Rectangle 11"/>
          <p:cNvSpPr/>
          <p:nvPr/>
        </p:nvSpPr>
        <p:spPr bwMode="auto">
          <a:xfrm>
            <a:off x="9847385" y="4037424"/>
            <a:ext cx="1055075"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ontent Placeholder 2"/>
          <p:cNvSpPr>
            <a:spLocks noGrp="1"/>
          </p:cNvSpPr>
          <p:nvPr>
            <p:ph idx="1"/>
          </p:nvPr>
        </p:nvSpPr>
        <p:spPr>
          <a:xfrm>
            <a:off x="489203" y="5008628"/>
            <a:ext cx="11135785" cy="1251495"/>
          </a:xfrm>
          <a:ln>
            <a:noFill/>
          </a:ln>
        </p:spPr>
        <p:txBody>
          <a:bodyPr/>
          <a:lstStyle/>
          <a:p>
            <a:r>
              <a:rPr lang="sv-SE" dirty="0" err="1"/>
              <a:t>These</a:t>
            </a:r>
            <a:r>
              <a:rPr lang="sv-SE" dirty="0"/>
              <a:t> </a:t>
            </a:r>
            <a:r>
              <a:rPr lang="sv-SE" dirty="0" err="1"/>
              <a:t>are</a:t>
            </a:r>
            <a:r>
              <a:rPr lang="sv-SE" dirty="0"/>
              <a:t> </a:t>
            </a:r>
            <a:r>
              <a:rPr lang="sv-SE" dirty="0" err="1"/>
              <a:t>equivalent</a:t>
            </a:r>
            <a:r>
              <a:rPr lang="sv-SE" dirty="0"/>
              <a:t>. </a:t>
            </a:r>
            <a:r>
              <a:rPr lang="sv-SE" dirty="0" err="1"/>
              <a:t>Remember</a:t>
            </a:r>
            <a:r>
              <a:rPr lang="sv-SE" dirty="0"/>
              <a:t> </a:t>
            </a:r>
            <a:r>
              <a:rPr lang="sv-SE" dirty="0" err="1"/>
              <a:t>that</a:t>
            </a:r>
            <a:r>
              <a:rPr lang="sv-SE" dirty="0"/>
              <a:t> </a:t>
            </a:r>
            <a:r>
              <a:rPr lang="sv-SE" dirty="0">
                <a:latin typeface="Consolas" panose="020B0609020204030204" pitchFamily="49" charset="0"/>
                <a:cs typeface="Consolas" panose="020B0609020204030204" pitchFamily="49" charset="0"/>
              </a:rPr>
              <a:t>=&gt;</a:t>
            </a:r>
            <a:r>
              <a:rPr lang="sv-SE" dirty="0"/>
              <a:t> is just a </a:t>
            </a:r>
            <a:r>
              <a:rPr lang="sv-SE" dirty="0" err="1"/>
              <a:t>comma</a:t>
            </a:r>
            <a:r>
              <a:rPr lang="sv-SE" dirty="0"/>
              <a:t> and </a:t>
            </a:r>
            <a:r>
              <a:rPr lang="sv-SE" dirty="0" err="1"/>
              <a:t>that</a:t>
            </a:r>
            <a:r>
              <a:rPr lang="sv-SE" dirty="0"/>
              <a:t> lists </a:t>
            </a:r>
            <a:r>
              <a:rPr lang="sv-SE" dirty="0" err="1"/>
              <a:t>are</a:t>
            </a:r>
            <a:r>
              <a:rPr lang="sv-SE" dirty="0"/>
              <a:t> </a:t>
            </a:r>
            <a:r>
              <a:rPr lang="sv-SE" dirty="0" err="1"/>
              <a:t>flattened</a:t>
            </a:r>
            <a:r>
              <a:rPr lang="sv-SE" dirty="0"/>
              <a:t> </a:t>
            </a:r>
            <a:r>
              <a:rPr lang="sv-SE" dirty="0" err="1"/>
              <a:t>automatically</a:t>
            </a:r>
            <a:r>
              <a:rPr lang="sv-SE" dirty="0"/>
              <a:t>! "Shi" </a:t>
            </a:r>
            <a:r>
              <a:rPr lang="sv-SE" dirty="0" err="1"/>
              <a:t>will</a:t>
            </a:r>
            <a:r>
              <a:rPr lang="sv-SE" dirty="0"/>
              <a:t> be </a:t>
            </a:r>
            <a:r>
              <a:rPr lang="sv-SE" dirty="0" err="1"/>
              <a:t>initiated</a:t>
            </a:r>
            <a:r>
              <a:rPr lang="sv-SE" dirty="0"/>
              <a:t> as a </a:t>
            </a:r>
            <a:r>
              <a:rPr lang="sv-SE" dirty="0" err="1"/>
              <a:t>key</a:t>
            </a:r>
            <a:r>
              <a:rPr lang="sv-SE" dirty="0"/>
              <a:t> </a:t>
            </a:r>
            <a:r>
              <a:rPr lang="sv-SE" dirty="0" err="1"/>
              <a:t>without</a:t>
            </a:r>
            <a:r>
              <a:rPr lang="sv-SE" dirty="0"/>
              <a:t> a </a:t>
            </a:r>
            <a:r>
              <a:rPr lang="sv-SE" dirty="0" err="1"/>
              <a:t>value</a:t>
            </a:r>
            <a:r>
              <a:rPr lang="sv-SE" dirty="0"/>
              <a:t>.</a:t>
            </a:r>
            <a:br>
              <a:rPr lang="sv-SE" dirty="0"/>
            </a:br>
            <a:r>
              <a:rPr lang="sv-SE" dirty="0" err="1"/>
              <a:t>This</a:t>
            </a:r>
            <a:r>
              <a:rPr lang="sv-SE" dirty="0"/>
              <a:t> </a:t>
            </a:r>
            <a:r>
              <a:rPr lang="sv-SE" dirty="0" err="1"/>
              <a:t>illustrates</a:t>
            </a:r>
            <a:r>
              <a:rPr lang="sv-SE" dirty="0"/>
              <a:t> a common </a:t>
            </a:r>
            <a:r>
              <a:rPr lang="sv-SE" dirty="0" err="1"/>
              <a:t>pitfall</a:t>
            </a:r>
            <a:r>
              <a:rPr lang="sv-SE" dirty="0"/>
              <a:t> for </a:t>
            </a:r>
            <a:r>
              <a:rPr lang="sv-SE" dirty="0" err="1"/>
              <a:t>those</a:t>
            </a:r>
            <a:r>
              <a:rPr lang="sv-SE" dirty="0"/>
              <a:t> new to Perl.</a:t>
            </a:r>
          </a:p>
        </p:txBody>
      </p:sp>
      <p:sp>
        <p:nvSpPr>
          <p:cNvPr id="14" name="Rectangle 13"/>
          <p:cNvSpPr/>
          <p:nvPr/>
        </p:nvSpPr>
        <p:spPr bwMode="auto">
          <a:xfrm>
            <a:off x="8328074" y="2542041"/>
            <a:ext cx="1066799" cy="554574"/>
          </a:xfrm>
          <a:prstGeom prst="rect">
            <a:avLst/>
          </a:prstGeom>
          <a:noFill/>
          <a:ln w="66675"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2293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28" y="1800000"/>
            <a:ext cx="11408898" cy="3852000"/>
          </a:xfrm>
          <a:ln>
            <a:noFill/>
          </a:ln>
        </p:spPr>
        <p:txBody>
          <a:bodyPr/>
          <a:lstStyle/>
          <a:p>
            <a:pPr marL="0" indent="0">
              <a:buNone/>
            </a:pPr>
            <a:r>
              <a:rPr lang="sv-SE" sz="8800" dirty="0"/>
              <a:t>Just a </a:t>
            </a:r>
            <a:r>
              <a:rPr lang="sv-SE" sz="8800" dirty="0" err="1"/>
              <a:t>few</a:t>
            </a:r>
            <a:r>
              <a:rPr lang="sv-SE" sz="8800" dirty="0"/>
              <a:t> </a:t>
            </a:r>
            <a:r>
              <a:rPr lang="sv-SE" sz="8800" dirty="0" err="1"/>
              <a:t>more</a:t>
            </a:r>
            <a:r>
              <a:rPr lang="sv-SE" sz="8800" dirty="0"/>
              <a:t> </a:t>
            </a:r>
            <a:r>
              <a:rPr lang="sv-SE" sz="8800" dirty="0" err="1"/>
              <a:t>things</a:t>
            </a:r>
            <a:r>
              <a:rPr lang="sv-SE" sz="8800" dirty="0"/>
              <a:t> </a:t>
            </a:r>
            <a:r>
              <a:rPr lang="sv-SE" sz="8800" dirty="0" err="1"/>
              <a:t>before</a:t>
            </a:r>
            <a:r>
              <a:rPr lang="sv-SE" sz="8800" dirty="0"/>
              <a:t> </a:t>
            </a:r>
            <a:r>
              <a:rPr lang="sv-SE" sz="8800" dirty="0" err="1"/>
              <a:t>we</a:t>
            </a:r>
            <a:r>
              <a:rPr lang="sv-SE" sz="8800" dirty="0"/>
              <a:t> start </a:t>
            </a:r>
            <a:r>
              <a:rPr lang="sv-SE" sz="8800" dirty="0" err="1"/>
              <a:t>with</a:t>
            </a:r>
            <a:r>
              <a:rPr lang="sv-SE" sz="8800" dirty="0"/>
              <a:t> the </a:t>
            </a:r>
            <a:r>
              <a:rPr lang="sv-SE" sz="8800" dirty="0" err="1"/>
              <a:t>fun</a:t>
            </a:r>
            <a:r>
              <a:rPr lang="sv-SE" sz="8800" dirty="0"/>
              <a:t> stuff…</a:t>
            </a:r>
          </a:p>
        </p:txBody>
      </p:sp>
    </p:spTree>
    <p:extLst>
      <p:ext uri="{BB962C8B-B14F-4D97-AF65-F5344CB8AC3E}">
        <p14:creationId xmlns:p14="http://schemas.microsoft.com/office/powerpoint/2010/main" val="897890252"/>
      </p:ext>
    </p:extLst>
  </p:cSld>
  <p:clrMapOvr>
    <a:masterClrMapping/>
  </p:clrMapOvr>
</p:sld>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PresentationTemplate2011</Template>
  <TotalTime>12216</TotalTime>
  <Words>1205</Words>
  <Application>Microsoft Office PowerPoint</Application>
  <PresentationFormat>Widescreen</PresentationFormat>
  <Paragraphs>221</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Ericsson Capital TT</vt:lpstr>
      <vt:lpstr>PresentationTemplate2011</vt:lpstr>
      <vt:lpstr>Super basic perl</vt:lpstr>
      <vt:lpstr>Setting up</vt:lpstr>
      <vt:lpstr>Slides, example code and more</vt:lpstr>
      <vt:lpstr>Types</vt:lpstr>
      <vt:lpstr>Types: scalars</vt:lpstr>
      <vt:lpstr>Types: lists</vt:lpstr>
      <vt:lpstr>Types: hashes</vt:lpstr>
      <vt:lpstr>PowerPoint Presentation</vt:lpstr>
      <vt:lpstr>PowerPoint Presentation</vt:lpstr>
      <vt:lpstr>PowerPoint Presentation</vt:lpstr>
      <vt:lpstr>PowerPoint Presentation</vt:lpstr>
      <vt:lpstr>PowerPoint Presentation</vt:lpstr>
      <vt:lpstr>Flow control</vt:lpstr>
      <vt:lpstr>PowerPoint Presentation</vt:lpstr>
      <vt:lpstr>Regular expressions</vt:lpstr>
      <vt:lpstr>Regular expressions (2)</vt:lpstr>
      <vt:lpstr>Regular expressions (3)</vt:lpstr>
      <vt:lpstr>Executing from shell</vt:lpstr>
      <vt:lpstr>Substitution</vt:lpstr>
      <vt:lpstr>grep</vt:lpstr>
      <vt:lpstr>Together with other shell tools</vt:lpstr>
      <vt:lpstr>Those are some of the basics of Perl</vt:lpstr>
      <vt:lpstr>Exercise 1</vt:lpstr>
      <vt:lpstr>Exercise 2</vt:lpstr>
      <vt:lpstr>Exercise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basic perl</dc:title>
  <dc:creator/>
  <cp:keywords/>
  <dc:description>Rev PA1</dc:description>
  <cp:lastModifiedBy>Robin Larsson</cp:lastModifiedBy>
  <cp:revision>76</cp:revision>
  <dcterms:created xsi:type="dcterms:W3CDTF">2016-05-24T07:43:15Z</dcterms:created>
  <dcterms:modified xsi:type="dcterms:W3CDTF">2016-06-07T15:10:18Z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
    <vt:lpwstr>1</vt:lpwstr>
  </property>
  <property fmtid="{D5CDD505-2E9C-101B-9397-08002B2CF9AE}" pid="3" name="Pages">
    <vt:bool>true</vt:bool>
  </property>
  <property fmtid="{D5CDD505-2E9C-101B-9397-08002B2CF9AE}" pid="4" name="SecurityClass">
    <vt:lpwstr>Ericsson Internal</vt:lpwstr>
  </property>
  <property fmtid="{D5CDD505-2E9C-101B-9397-08002B2CF9AE}" pid="5" name="txtConfLabel">
    <vt:lpwstr>Ericsson Internal</vt:lpwstr>
  </property>
  <property fmtid="{D5CDD505-2E9C-101B-9397-08002B2CF9AE}" pid="6" name="DocumentType">
    <vt:lpwstr>Presentation2011</vt:lpwstr>
  </property>
  <property fmtid="{D5CDD505-2E9C-101B-9397-08002B2CF9AE}" pid="7" name="TemplateName">
    <vt:lpwstr>CXC 173 2731/1</vt:lpwstr>
  </property>
  <property fmtid="{D5CDD505-2E9C-101B-9397-08002B2CF9AE}" pid="8" name="TemplateVersion">
    <vt:lpwstr>R1A</vt:lpwstr>
  </property>
  <property fmtid="{D5CDD505-2E9C-101B-9397-08002B2CF9AE}" pid="9" name="DocumentType2">
    <vt:lpwstr>Presentation2011</vt:lpwstr>
  </property>
  <property fmtid="{D5CDD505-2E9C-101B-9397-08002B2CF9AE}" pid="10" name="TemplateName2">
    <vt:lpwstr>CXC 173 2731/1</vt:lpwstr>
  </property>
  <property fmtid="{D5CDD505-2E9C-101B-9397-08002B2CF9AE}" pid="11" name="TemplateVersion2">
    <vt:lpwstr>R1A</vt:lpwstr>
  </property>
  <property fmtid="{D5CDD505-2E9C-101B-9397-08002B2CF9AE}" pid="12" name="UsedFont">
    <vt:lpwstr>Arial</vt:lpwstr>
  </property>
  <property fmtid="{D5CDD505-2E9C-101B-9397-08002B2CF9AE}" pid="13" name="PackageNo">
    <vt:lpwstr>LXA 119 603</vt:lpwstr>
  </property>
  <property fmtid="{D5CDD505-2E9C-101B-9397-08002B2CF9AE}" pid="14" name="PackageVersion">
    <vt:lpwstr>R5C</vt:lpwstr>
  </property>
  <property fmtid="{D5CDD505-2E9C-101B-9397-08002B2CF9AE}" pid="15" name="White">
    <vt:bool>true</vt:bool>
  </property>
  <property fmtid="{D5CDD505-2E9C-101B-9397-08002B2CF9AE}" pid="16" name="chkTaglines">
    <vt:bool>false</vt:bool>
  </property>
  <property fmtid="{D5CDD505-2E9C-101B-9397-08002B2CF9AE}" pid="17" name="chkMetaData">
    <vt:bool>false</vt:bool>
  </property>
  <property fmtid="{D5CDD505-2E9C-101B-9397-08002B2CF9AE}" pid="18" name="Prepared">
    <vt:lpwstr/>
  </property>
  <property fmtid="{D5CDD505-2E9C-101B-9397-08002B2CF9AE}" pid="19" name="ApprovedBy">
    <vt:lpwstr/>
  </property>
  <property fmtid="{D5CDD505-2E9C-101B-9397-08002B2CF9AE}" pid="20" name="DocNo">
    <vt:lpwstr/>
  </property>
  <property fmtid="{D5CDD505-2E9C-101B-9397-08002B2CF9AE}" pid="21" name="Checked">
    <vt:lpwstr/>
  </property>
  <property fmtid="{D5CDD505-2E9C-101B-9397-08002B2CF9AE}" pid="22" name="Revision">
    <vt:lpwstr>PA1</vt:lpwstr>
  </property>
  <property fmtid="{D5CDD505-2E9C-101B-9397-08002B2CF9AE}" pid="23" name="DocName">
    <vt:lpwstr/>
  </property>
  <property fmtid="{D5CDD505-2E9C-101B-9397-08002B2CF9AE}" pid="24" name="Title">
    <vt:lpwstr/>
  </property>
  <property fmtid="{D5CDD505-2E9C-101B-9397-08002B2CF9AE}" pid="25" name="Date">
    <vt:lpwstr>2016-05-27</vt:lpwstr>
  </property>
  <property fmtid="{D5CDD505-2E9C-101B-9397-08002B2CF9AE}" pid="26" name="Reference">
    <vt:lpwstr/>
  </property>
  <property fmtid="{D5CDD505-2E9C-101B-9397-08002B2CF9AE}" pid="27" name="Keyword">
    <vt:lpwstr/>
  </property>
  <property fmtid="{D5CDD505-2E9C-101B-9397-08002B2CF9AE}" pid="28" name="optUseConfClass">
    <vt:bool>true</vt:bool>
  </property>
  <property fmtid="{D5CDD505-2E9C-101B-9397-08002B2CF9AE}" pid="29" name="optUseConfLabel">
    <vt:bool>false</vt:bool>
  </property>
  <property fmtid="{D5CDD505-2E9C-101B-9397-08002B2CF9AE}" pid="30" name="FooterType">
    <vt:lpwstr>PresTemp</vt:lpwstr>
  </property>
  <property fmtid="{D5CDD505-2E9C-101B-9397-08002B2CF9AE}" pid="31" name="optFooterCVLDocNo">
    <vt:bool>true</vt:bool>
  </property>
  <property fmtid="{D5CDD505-2E9C-101B-9397-08002B2CF9AE}" pid="32" name="optFooterCVLCopyright">
    <vt:bool>false</vt:bool>
  </property>
  <property fmtid="{D5CDD505-2E9C-101B-9397-08002B2CF9AE}" pid="33" name="optEnterText1">
    <vt:bool>false</vt:bool>
  </property>
  <property fmtid="{D5CDD505-2E9C-101B-9397-08002B2CF9AE}" pid="34" name="LeftFooterField">
    <vt:lpwstr/>
  </property>
  <property fmtid="{D5CDD505-2E9C-101B-9397-08002B2CF9AE}" pid="35" name="optFooterCVLConfLabel">
    <vt:bool>true</vt:bool>
  </property>
  <property fmtid="{D5CDD505-2E9C-101B-9397-08002B2CF9AE}" pid="36" name="optEnterText2">
    <vt:bool>false</vt:bool>
  </property>
  <property fmtid="{D5CDD505-2E9C-101B-9397-08002B2CF9AE}" pid="37" name="MiddleFooterField">
    <vt:lpwstr>Ericsson Internal</vt:lpwstr>
  </property>
  <property fmtid="{D5CDD505-2E9C-101B-9397-08002B2CF9AE}" pid="38" name="optFooterCVLTitle">
    <vt:bool>true</vt:bool>
  </property>
  <property fmtid="{D5CDD505-2E9C-101B-9397-08002B2CF9AE}" pid="39" name="optFooterCVLPrep">
    <vt:bool>false</vt:bool>
  </property>
  <property fmtid="{D5CDD505-2E9C-101B-9397-08002B2CF9AE}" pid="40" name="optEnterText3">
    <vt:bool>false</vt:bool>
  </property>
  <property fmtid="{D5CDD505-2E9C-101B-9397-08002B2CF9AE}" pid="41" name="RightFooterField">
    <vt:lpwstr/>
  </property>
  <property fmtid="{D5CDD505-2E9C-101B-9397-08002B2CF9AE}" pid="42" name="optFooterCVLDate">
    <vt:bool>true</vt:bool>
  </property>
  <property fmtid="{D5CDD505-2E9C-101B-9397-08002B2CF9AE}" pid="43" name="optEnterText4">
    <vt:bool>false</vt:bool>
  </property>
  <property fmtid="{D5CDD505-2E9C-101B-9397-08002B2CF9AE}" pid="44" name="RightFooterField2">
    <vt:lpwstr>2016-05-27</vt:lpwstr>
  </property>
  <property fmtid="{D5CDD505-2E9C-101B-9397-08002B2CF9AE}" pid="45" name="TotalNumb">
    <vt:bool>false</vt:bool>
  </property>
</Properties>
</file>