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6" r:id="rId1"/>
  </p:sldMasterIdLst>
  <p:notesMasterIdLst>
    <p:notesMasterId r:id="rId40"/>
  </p:notesMasterIdLst>
  <p:handoutMasterIdLst>
    <p:handoutMasterId r:id="rId41"/>
  </p:handoutMasterIdLst>
  <p:sldIdLst>
    <p:sldId id="259" r:id="rId2"/>
    <p:sldId id="29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5" r:id="rId18"/>
    <p:sldId id="276" r:id="rId19"/>
    <p:sldId id="277" r:id="rId20"/>
    <p:sldId id="278" r:id="rId21"/>
    <p:sldId id="279" r:id="rId22"/>
    <p:sldId id="287" r:id="rId23"/>
    <p:sldId id="280" r:id="rId24"/>
    <p:sldId id="281" r:id="rId25"/>
    <p:sldId id="286" r:id="rId26"/>
    <p:sldId id="284" r:id="rId27"/>
    <p:sldId id="283" r:id="rId28"/>
    <p:sldId id="285" r:id="rId29"/>
    <p:sldId id="282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</p:sldIdLst>
  <p:sldSz cx="12192000" cy="6858000"/>
  <p:notesSz cx="6884988" cy="10018713"/>
  <p:embeddedFontLst>
    <p:embeddedFont>
      <p:font typeface="Consolas" panose="020B0609020204030204" pitchFamily="49" charset="0"/>
      <p:regular r:id="rId42"/>
      <p:bold r:id="rId43"/>
      <p:italic r:id="rId44"/>
      <p:boldItalic r:id="rId45"/>
    </p:embeddedFont>
    <p:embeddedFont>
      <p:font typeface="Ericsson Capital TT" panose="02000503000000020004" pitchFamily="2" charset="0"/>
      <p:regular r:id="rId46"/>
    </p:embeddedFont>
  </p:embeddedFontLst>
  <p:defaultTextStyle>
    <a:defPPr>
      <a:defRPr lang="en-GB"/>
    </a:defPPr>
    <a:lvl1pPr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86CF36-BFA9-4BB0-91B9-1B19D4CB6FFA}">
          <p14:sldIdLst>
            <p14:sldId id="259"/>
            <p14:sldId id="297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5"/>
            <p14:sldId id="276"/>
            <p14:sldId id="277"/>
            <p14:sldId id="278"/>
            <p14:sldId id="279"/>
            <p14:sldId id="287"/>
            <p14:sldId id="280"/>
            <p14:sldId id="281"/>
            <p14:sldId id="286"/>
            <p14:sldId id="284"/>
            <p14:sldId id="283"/>
            <p14:sldId id="285"/>
            <p14:sldId id="282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136" userDrawn="1">
          <p15:clr>
            <a:srgbClr val="A4A3A4"/>
          </p15:clr>
        </p15:guide>
        <p15:guide id="2" orient="horz" pos="4110" userDrawn="1">
          <p15:clr>
            <a:srgbClr val="A4A3A4"/>
          </p15:clr>
        </p15:guide>
        <p15:guide id="3" orient="horz" pos="151" userDrawn="1">
          <p15:clr>
            <a:srgbClr val="A4A3A4"/>
          </p15:clr>
        </p15:guide>
        <p15:guide id="4" orient="horz" pos="2449" userDrawn="1">
          <p15:clr>
            <a:srgbClr val="A4A3A4"/>
          </p15:clr>
        </p15:guide>
        <p15:guide id="5" orient="horz" pos="3566" userDrawn="1">
          <p15:clr>
            <a:srgbClr val="A4A3A4"/>
          </p15:clr>
        </p15:guide>
        <p15:guide id="6" orient="horz" pos="2545" userDrawn="1">
          <p15:clr>
            <a:srgbClr val="A4A3A4"/>
          </p15:clr>
        </p15:guide>
        <p15:guide id="7" orient="horz" pos="3845" userDrawn="1">
          <p15:clr>
            <a:srgbClr val="A4A3A4"/>
          </p15:clr>
        </p15:guide>
        <p15:guide id="8" pos="6625" userDrawn="1">
          <p15:clr>
            <a:srgbClr val="A4A3A4"/>
          </p15:clr>
        </p15:guide>
        <p15:guide id="9" pos="2588" userDrawn="1">
          <p15:clr>
            <a:srgbClr val="A4A3A4"/>
          </p15:clr>
        </p15:guide>
        <p15:guide id="10" pos="5091" userDrawn="1">
          <p15:clr>
            <a:srgbClr val="A4A3A4"/>
          </p15:clr>
        </p15:guide>
        <p15:guide id="11" pos="4969" userDrawn="1">
          <p15:clr>
            <a:srgbClr val="A4A3A4"/>
          </p15:clr>
        </p15:guide>
        <p15:guide id="12" pos="3779" userDrawn="1">
          <p15:clr>
            <a:srgbClr val="A4A3A4"/>
          </p15:clr>
        </p15:guide>
        <p15:guide id="13" pos="3901" userDrawn="1">
          <p15:clr>
            <a:srgbClr val="A4A3A4"/>
          </p15:clr>
        </p15:guide>
        <p15:guide id="14" pos="331" userDrawn="1">
          <p15:clr>
            <a:srgbClr val="A4A3A4"/>
          </p15:clr>
        </p15:guide>
        <p15:guide id="15" pos="2712" userDrawn="1">
          <p15:clr>
            <a:srgbClr val="A4A3A4"/>
          </p15:clr>
        </p15:guide>
        <p15:guide id="16" pos="3839" userDrawn="1">
          <p15:clr>
            <a:srgbClr val="A4A3A4"/>
          </p15:clr>
        </p15:guide>
        <p15:guide id="17" pos="3568" userDrawn="1">
          <p15:clr>
            <a:srgbClr val="A4A3A4"/>
          </p15:clr>
        </p15:guide>
        <p15:guide id="18" pos="4112" userDrawn="1">
          <p15:clr>
            <a:srgbClr val="A4A3A4"/>
          </p15:clr>
        </p15:guide>
        <p15:guide id="19" pos="734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5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7B78"/>
    <a:srgbClr val="272822"/>
    <a:srgbClr val="89BA17"/>
    <a:srgbClr val="6A8FBF"/>
    <a:srgbClr val="FF5757"/>
    <a:srgbClr val="9FB7D3"/>
    <a:srgbClr val="8BC5FF"/>
    <a:srgbClr val="99CCFF"/>
    <a:srgbClr val="00A9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3636" autoAdjust="0"/>
    <p:restoredTop sz="82524" autoAdjust="0"/>
  </p:normalViewPr>
  <p:slideViewPr>
    <p:cSldViewPr snapToGrid="0" snapToObjects="1">
      <p:cViewPr varScale="1">
        <p:scale>
          <a:sx n="57" d="100"/>
          <a:sy n="57" d="100"/>
        </p:scale>
        <p:origin x="474" y="42"/>
      </p:cViewPr>
      <p:guideLst>
        <p:guide orient="horz" pos="1136"/>
        <p:guide orient="horz" pos="4110"/>
        <p:guide orient="horz" pos="151"/>
        <p:guide orient="horz" pos="2449"/>
        <p:guide orient="horz" pos="3566"/>
        <p:guide orient="horz" pos="2545"/>
        <p:guide orient="horz" pos="3845"/>
        <p:guide pos="6625"/>
        <p:guide pos="2588"/>
        <p:guide pos="5091"/>
        <p:guide pos="4969"/>
        <p:guide pos="3779"/>
        <p:guide pos="3901"/>
        <p:guide pos="331"/>
        <p:guide pos="2712"/>
        <p:guide pos="3839"/>
        <p:guide pos="3568"/>
        <p:guide pos="4112"/>
        <p:guide pos="734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528"/>
    </p:cViewPr>
  </p:sorterViewPr>
  <p:notesViewPr>
    <p:cSldViewPr snapToGrid="0" snapToObjects="1">
      <p:cViewPr varScale="1">
        <p:scale>
          <a:sx n="64" d="100"/>
          <a:sy n="64" d="100"/>
        </p:scale>
        <p:origin x="-3414" y="-126"/>
      </p:cViewPr>
      <p:guideLst>
        <p:guide orient="horz" pos="3155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300"/>
            </a:lvl1pPr>
          </a:lstStyle>
          <a:p>
            <a:r>
              <a:rPr lang="en-US" sz="1200"/>
              <a:t>Basic Erlang - Part 2 </a:t>
            </a:r>
            <a:endParaRPr lang="en-US" sz="1200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9900" y="0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/>
            </a:lvl1pPr>
          </a:lstStyle>
          <a:p>
            <a:r>
              <a:rPr lang="en-US" sz="1200"/>
              <a:t>2017-03-07 </a:t>
            </a:r>
            <a:endParaRPr lang="en-US" sz="1200" dirty="0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16038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300"/>
            </a:lvl1pPr>
          </a:lstStyle>
          <a:p>
            <a:r>
              <a:rPr lang="en-US" sz="1200"/>
              <a:t> </a:t>
            </a:r>
            <a:endParaRPr lang="en-US" sz="1200" dirty="0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9900" y="9516038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/>
            </a:lvl1pPr>
          </a:lstStyle>
          <a:p>
            <a:fld id="{4ECEF30E-552D-42ED-82CA-C73F83CA10A8}" type="slidenum">
              <a:rPr lang="en-US" sz="1200"/>
              <a:pPr/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8558323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"/>
          </p:nvPr>
        </p:nvSpPr>
        <p:spPr>
          <a:xfrm>
            <a:off x="3900488" y="0"/>
            <a:ext cx="2982912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2017-03-07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>
          <a:xfrm>
            <a:off x="3900488" y="9515475"/>
            <a:ext cx="2982912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52353D-F306-481A-B3D0-C36CE0BF95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Basic Erlang - Part 2 </a:t>
            </a:r>
            <a:endParaRPr lang="en-US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 idx="2"/>
          </p:nvPr>
        </p:nvSpPr>
        <p:spPr>
          <a:xfrm>
            <a:off x="103188" y="750888"/>
            <a:ext cx="6678612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5475"/>
            <a:ext cx="2982913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3"/>
          </p:nvPr>
        </p:nvSpPr>
        <p:spPr>
          <a:xfrm>
            <a:off x="688975" y="4759325"/>
            <a:ext cx="5507038" cy="45085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0825733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3188" y="750888"/>
            <a:ext cx="6678612" cy="3757612"/>
          </a:xfrm>
          <a:prstGeom prst="rect">
            <a:avLst/>
          </a:prstGeo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99" y="4758889"/>
            <a:ext cx="5507990" cy="450842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This is an extension of Erlang Part 3, TDD.</a:t>
            </a:r>
          </a:p>
          <a:p>
            <a:r>
              <a:rPr lang="en-US" dirty="0"/>
              <a:t>Since a lot of the basics of </a:t>
            </a:r>
            <a:r>
              <a:rPr lang="en-US" dirty="0" err="1"/>
              <a:t>eunit</a:t>
            </a:r>
            <a:r>
              <a:rPr lang="en-US" dirty="0"/>
              <a:t> have already been covered there,</a:t>
            </a:r>
          </a:p>
          <a:p>
            <a:r>
              <a:rPr lang="en-US" dirty="0"/>
              <a:t>some topics will be skipped as previous knowledge is assumed.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2017-03-07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762D-34DD-4941-9FB6-31D6CF762A3E}" type="slidenum">
              <a:rPr lang="en-US" smtClean="0"/>
              <a:t>1</a:t>
            </a:fld>
            <a:endParaRPr lang="en-US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Basic Erlang - Part 2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3188" y="750888"/>
            <a:ext cx="6678612" cy="37576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http://erlang.org/doc/apps/eunit/chapter.html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2017-03-07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52353D-F306-481A-B3D0-C36CE0BF956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Basic Erlang - Part 2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9265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${ROOT}/test/</a:t>
            </a:r>
            <a:r>
              <a:rPr lang="en-US" dirty="0" err="1"/>
              <a:t>addition_alternative_tests.erl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2017-03-07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52353D-F306-481A-B3D0-C36CE0BF956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Basic Erlang - Part 2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7179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2017-03-07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52353D-F306-481A-B3D0-C36CE0BF9563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Basic Erlang - Part 2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372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${ROOT}/test/</a:t>
            </a:r>
            <a:r>
              <a:rPr lang="en-US" dirty="0" err="1"/>
              <a:t>subtraction_alternative_tests.erl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2017-03-07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52353D-F306-481A-B3D0-C36CE0BF9563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Basic Erlang - Part 2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8060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2017-03-07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52353D-F306-481A-B3D0-C36CE0BF9563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Basic Erlang - Part 2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312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3188" y="750888"/>
            <a:ext cx="6678612" cy="37576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http://erlang.org/doc/apps/eunit/chapter.html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2017-03-07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52353D-F306-481A-B3D0-C36CE0BF9563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Basic Erlang - Part 2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2967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${ROOT}/test/</a:t>
            </a:r>
            <a:r>
              <a:rPr lang="en-US" dirty="0" err="1"/>
              <a:t>control_tests.erl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2017-03-07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52353D-F306-481A-B3D0-C36CE0BF9563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Basic Erlang - Part 2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078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3188" y="750888"/>
            <a:ext cx="6678612" cy="37576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https://github.com/eproxus/meck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2017-03-07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52353D-F306-481A-B3D0-C36CE0BF9563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Basic Erlang - Part 2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9979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${ROOT}/</a:t>
            </a:r>
            <a:r>
              <a:rPr lang="en-US" dirty="0" err="1"/>
              <a:t>rebar.config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2017-03-07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52353D-F306-481A-B3D0-C36CE0BF9563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Basic Erlang - Part 2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168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${ROOT}/test/</a:t>
            </a:r>
            <a:r>
              <a:rPr lang="en-US" dirty="0" err="1"/>
              <a:t>my_chat_client_tests.erl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2017-03-07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52353D-F306-481A-B3D0-C36CE0BF9563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Basic Erlang - Part 2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621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clone</a:t>
            </a:r>
            <a:r>
              <a:rPr lang="en-US" sz="1200" baseline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https://github.com/gwaerondor/unit_testing_in_erlang.git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2017-03-07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52353D-F306-481A-B3D0-C36CE0BF956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Basic Erlang - Part 2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7757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${ROOT}/test/</a:t>
            </a:r>
            <a:r>
              <a:rPr lang="en-US" dirty="0" err="1"/>
              <a:t>better_lists_tests.erl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2017-03-07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52353D-F306-481A-B3D0-C36CE0BF9563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Basic Erlang - Part 2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434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3188" y="750888"/>
            <a:ext cx="6678612" cy="37576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http://erlang.org/doc/apps/eunit/chapter.html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2017-03-07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52353D-F306-481A-B3D0-C36CE0BF956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Basic Erlang - Part 2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067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${ROOT}/test/</a:t>
            </a:r>
            <a:r>
              <a:rPr lang="en-US" dirty="0" err="1"/>
              <a:t>addition_tests.erl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2017-03-07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52353D-F306-481A-B3D0-C36CE0BF956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Basic Erlang - Part 2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955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3188" y="750888"/>
            <a:ext cx="6678612" cy="37576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http://erlang.org/doc/apps/eunit/chapter.html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2017-03-07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52353D-F306-481A-B3D0-C36CE0BF956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Basic Erlang - Part 2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863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${ROOT}/test/</a:t>
            </a:r>
            <a:r>
              <a:rPr lang="en-US" dirty="0" err="1"/>
              <a:t>subtraction_tests.erl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2017-03-07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52353D-F306-481A-B3D0-C36CE0BF956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Basic Erlang - Part 2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810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${ROOT}/test/</a:t>
            </a:r>
            <a:r>
              <a:rPr lang="en-US" dirty="0" err="1"/>
              <a:t>multiplication_tests.erl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2017-03-07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52353D-F306-481A-B3D0-C36CE0BF956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Basic Erlang - Part 2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961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${ROOT}/test/</a:t>
            </a:r>
            <a:r>
              <a:rPr lang="en-US" dirty="0" err="1"/>
              <a:t>arithmetics_server_tests.erl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2017-03-07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52353D-F306-481A-B3D0-C36CE0BF956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Basic Erlang - Part 2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6561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${ROOT}/test/</a:t>
            </a:r>
            <a:r>
              <a:rPr lang="en-US" dirty="0" err="1"/>
              <a:t>shopping_list_tests.erl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2017-03-07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52353D-F306-481A-B3D0-C36CE0BF956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Basic Erlang - Part 2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807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LeftInfo"/>
          <p:cNvSpPr txBox="1">
            <a:spLocks noChangeArrowheads="1"/>
          </p:cNvSpPr>
          <p:nvPr/>
        </p:nvSpPr>
        <p:spPr bwMode="auto">
          <a:xfrm>
            <a:off x="-2019299" y="2828876"/>
            <a:ext cx="19685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FFFFFF"/>
                </a:solidFill>
              </a:rPr>
              <a:t>Slide title</a:t>
            </a:r>
          </a:p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FFFFFF"/>
                </a:solidFill>
              </a:rPr>
              <a:t>70 pt</a:t>
            </a: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9FB7D3"/>
                </a:solidFill>
              </a:rPr>
              <a:t>CAPITALS</a:t>
            </a: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FFFFFF"/>
                </a:solidFill>
              </a:rPr>
              <a:t>Slide subtitle </a:t>
            </a:r>
          </a:p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FFFFFF"/>
                </a:solidFill>
              </a:rPr>
              <a:t>minimum 30 pt</a:t>
            </a:r>
          </a:p>
          <a:p>
            <a:pPr algn="r">
              <a:spcBef>
                <a:spcPct val="0"/>
              </a:spcBef>
            </a:pPr>
            <a:endParaRPr lang="en-GB" sz="1200" dirty="0">
              <a:solidFill>
                <a:schemeClr val="bg1"/>
              </a:solidFill>
            </a:endParaRPr>
          </a:p>
        </p:txBody>
      </p:sp>
      <p:pic>
        <p:nvPicPr>
          <p:cNvPr id="6" name="Logo2011" descr="ERI_UF_rgb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28483" y="432000"/>
            <a:ext cx="1027112" cy="900113"/>
          </a:xfrm>
          <a:prstGeom prst="rect">
            <a:avLst/>
          </a:prstGeom>
          <a:noFill/>
        </p:spPr>
      </p:pic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24932" y="5137201"/>
            <a:ext cx="11140019" cy="1386001"/>
          </a:xfrm>
        </p:spPr>
        <p:txBody>
          <a:bodyPr anchor="b" anchorCtr="0"/>
          <a:lstStyle>
            <a:lvl1pPr marL="0" indent="0">
              <a:lnSpc>
                <a:spcPct val="75000"/>
              </a:lnSpc>
              <a:spcBef>
                <a:spcPts val="0"/>
              </a:spcBef>
              <a:buFont typeface="Arial" charset="0"/>
              <a:buNone/>
              <a:defRPr sz="3000" baseline="0">
                <a:latin typeface="+mn-lt"/>
              </a:defRPr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524934" y="1808710"/>
            <a:ext cx="11135785" cy="2839491"/>
          </a:xfrm>
        </p:spPr>
        <p:txBody>
          <a:bodyPr anchor="ctr">
            <a:normAutofit/>
          </a:bodyPr>
          <a:lstStyle>
            <a:lvl1pPr>
              <a:lnSpc>
                <a:spcPct val="75000"/>
              </a:lnSpc>
              <a:defRPr sz="7000">
                <a:latin typeface="Ericsson Capital T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two horizont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524934" y="4010025"/>
            <a:ext cx="11140017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524935" y="1795463"/>
            <a:ext cx="11140016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Content over two content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193367" y="4010025"/>
            <a:ext cx="5471584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524934" y="4010025"/>
            <a:ext cx="5473700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529167" y="1795463"/>
            <a:ext cx="11135784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two content parts over conten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524934" y="4010025"/>
            <a:ext cx="11140017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193367" y="1795463"/>
            <a:ext cx="5471584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529167" y="1795463"/>
            <a:ext cx="5469467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6193367" y="4013201"/>
            <a:ext cx="5467351" cy="2066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6193367" y="1795464"/>
            <a:ext cx="5467351" cy="2065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524934" y="1795463"/>
            <a:ext cx="5465233" cy="4284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423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half" idx="3"/>
          </p:nvPr>
        </p:nvSpPr>
        <p:spPr>
          <a:xfrm>
            <a:off x="6197601" y="1795463"/>
            <a:ext cx="5467351" cy="4284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529168" y="4013201"/>
            <a:ext cx="5465233" cy="2066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quarter" idx="1"/>
          </p:nvPr>
        </p:nvSpPr>
        <p:spPr>
          <a:xfrm>
            <a:off x="529168" y="1795464"/>
            <a:ext cx="5465233" cy="2065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67271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4"/>
          </p:nvPr>
        </p:nvSpPr>
        <p:spPr>
          <a:xfrm>
            <a:off x="6197601" y="4022726"/>
            <a:ext cx="5467351" cy="2066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529168" y="4022726"/>
            <a:ext cx="5465233" cy="2066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6197601" y="1804989"/>
            <a:ext cx="5467351" cy="2065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quarter" idx="1"/>
          </p:nvPr>
        </p:nvSpPr>
        <p:spPr>
          <a:xfrm>
            <a:off x="529168" y="1804989"/>
            <a:ext cx="5465233" cy="2065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881117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303356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4037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529168" y="1800000"/>
            <a:ext cx="11135785" cy="385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34322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6193367" y="1795464"/>
            <a:ext cx="5467351" cy="42846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524934" y="1795463"/>
            <a:ext cx="5465233" cy="4284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74726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8081434" y="1800225"/>
            <a:ext cx="3583517" cy="4724399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4305300" y="1800225"/>
            <a:ext cx="3583517" cy="4724399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524934" y="1800225"/>
            <a:ext cx="3583517" cy="4724399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524934" y="1800225"/>
            <a:ext cx="5473700" cy="47244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3" cy="10853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524934" y="1800225"/>
            <a:ext cx="5139267" cy="47244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5139265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83548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6191251" y="1800225"/>
            <a:ext cx="5473700" cy="47244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2973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6191251" y="1800225"/>
            <a:ext cx="5473700" cy="47244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193367" y="239714"/>
            <a:ext cx="4324351" cy="10853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25909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w 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6191251" y="3545841"/>
            <a:ext cx="5473700" cy="2978785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191251" y="1797525"/>
            <a:ext cx="5473700" cy="10853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71865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LeftInfo"/>
          <p:cNvSpPr txBox="1">
            <a:spLocks noChangeArrowheads="1"/>
          </p:cNvSpPr>
          <p:nvPr/>
        </p:nvSpPr>
        <p:spPr bwMode="auto">
          <a:xfrm>
            <a:off x="-2515809" y="438151"/>
            <a:ext cx="2352392" cy="5970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rgbClr val="FFFFFF"/>
                </a:solidFill>
              </a:rPr>
              <a:t>Slide title </a:t>
            </a:r>
          </a:p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rgbClr val="FFFFFF"/>
                </a:solidFill>
              </a:rPr>
              <a:t>44 pt</a:t>
            </a: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rgbClr val="FFFFFF"/>
                </a:solidFill>
              </a:rPr>
              <a:t>Text and bullet level 1</a:t>
            </a:r>
          </a:p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rgbClr val="FFFFFF"/>
                </a:solidFill>
              </a:rPr>
              <a:t> minimum 24 pt</a:t>
            </a: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rgbClr val="FFFFFF"/>
                </a:solidFill>
              </a:rPr>
              <a:t>Bullets level 2-5</a:t>
            </a:r>
          </a:p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rgbClr val="FFFFFF"/>
                </a:solidFill>
              </a:rPr>
              <a:t>minimum 20 pt</a:t>
            </a: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/>
            <a:endParaRPr lang="en-US" sz="800" noProof="0" dirty="0">
              <a:solidFill>
                <a:schemeClr val="bg1"/>
              </a:solidFill>
            </a:endParaRPr>
          </a:p>
          <a:p>
            <a:pPr algn="r"/>
            <a:endParaRPr lang="en-US" sz="800" noProof="0" dirty="0">
              <a:solidFill>
                <a:schemeClr val="bg1"/>
              </a:solidFill>
            </a:endParaRPr>
          </a:p>
          <a:p>
            <a:pPr algn="r"/>
            <a:endParaRPr lang="en-US" sz="800" noProof="0" dirty="0">
              <a:solidFill>
                <a:schemeClr val="bg1"/>
              </a:solidFill>
            </a:endParaRPr>
          </a:p>
          <a:p>
            <a:r>
              <a:rPr lang="en-US" sz="500" noProof="0" dirty="0">
                <a:solidFill>
                  <a:srgbClr val="9FB7D3"/>
                </a:solidFill>
                <a:latin typeface="+mn-lt"/>
              </a:rPr>
              <a:t>Characters for Embedded font:</a:t>
            </a:r>
            <a:br>
              <a:rPr lang="en-US" sz="500" noProof="0" dirty="0">
                <a:solidFill>
                  <a:srgbClr val="9FB7D3"/>
                </a:solidFill>
                <a:latin typeface="+mn-lt"/>
              </a:rPr>
            </a:br>
            <a:r>
              <a:rPr lang="en-US" sz="500" noProof="0" dirty="0">
                <a:solidFill>
                  <a:srgbClr val="9FB7D3"/>
                </a:solidFill>
                <a:latin typeface="Ericsson Capital TT" pitchFamily="2" charset="0"/>
              </a:rPr>
              <a:t>!"#$%&amp;'()*+,-./0123456789:;&lt;=&gt;?@ABCDEFGHIJKLMNOPQRSTUVWXYZ[\]^_`abcdefghijklmnopqrstuvwxyz{|}~¡¢£¤¥¦§¨©ª«¬®¯°±²³´¶·¸¹º»¼½ÀÁÂÃÄÅÆÇÈËÌÍÎÏÐÑÒÓÔÕÖ×ØÙÚÛÜÝÞßàáâãäåæçèéêëìíîïðñòóôõö÷øùúûüýþÿĀāĂăąĆćĊċČĎďĐđĒĖėĘęĚěĞğĠġĢģĪīĮįİıĶķĹĺĻļĽľŁłŃńŅņŇňŌŐőŒœŔŕŖŗŘřŚśŞşŠšŢţŤťŪūŮůŰűŲųŴŵŶŷŸŹźŻżŽžƒȘșˆˇ˘˙˚˛˜˝ẀẁẃẄẅỲỳ–—‘’‚“”„†‡•…‰‹›⁄€™ĀĀĂĂĄĄĆĆĊĊČČĎĎĐĐĒĒĖĖĘĘĚĚĞĞĠĠĢĢĪĪĮĮİĶĶĹĹĻĻĽĽŃŃŅŅŇŇŌŌŐŐŔŔŖŖŘŘŚŚŞŞŢŢŤŤŪŪŮŮŰŰŲŲŴŴŶŶŹŹŻŻȘș−≤≥ﬁﬂ</a:t>
            </a:r>
            <a:endParaRPr lang="en-US" sz="500" i="1" noProof="0" dirty="0">
              <a:solidFill>
                <a:srgbClr val="9FB7D3"/>
              </a:solidFill>
              <a:latin typeface="Ericsson Capital TT" pitchFamily="2" charset="0"/>
            </a:endParaRPr>
          </a:p>
          <a:p>
            <a:endParaRPr lang="en-US" sz="500" i="1" noProof="0" dirty="0">
              <a:solidFill>
                <a:srgbClr val="9FB7D3"/>
              </a:solidFill>
              <a:latin typeface="Ericsson Capital TT" pitchFamily="2" charset="0"/>
            </a:endParaRPr>
          </a:p>
          <a:p>
            <a:r>
              <a:rPr lang="en-US" sz="500" noProof="0" dirty="0">
                <a:solidFill>
                  <a:srgbClr val="9FB7D3"/>
                </a:solidFill>
                <a:latin typeface="Ericsson Capital TT" pitchFamily="2" charset="0"/>
              </a:rPr>
              <a:t>ΆΈΉΊΌΎΏΐΑΒΓΕΖΗΘΙΚΛΜΝΞΟΠΡΣΤΥΦΧΨΪΫΆΈΉΊΰαβγδεζηθικλνξορςΣΤΥΦΧΨΩΪΫΌΎΏ</a:t>
            </a:r>
            <a:endParaRPr lang="en-US" sz="500" i="1" noProof="0" dirty="0">
              <a:solidFill>
                <a:srgbClr val="9FB7D3"/>
              </a:solidFill>
              <a:latin typeface="Ericsson Capital TT" pitchFamily="2" charset="0"/>
            </a:endParaRPr>
          </a:p>
          <a:p>
            <a:r>
              <a:rPr lang="en-US" sz="500" noProof="0" dirty="0">
                <a:solidFill>
                  <a:srgbClr val="9FB7D3"/>
                </a:solidFill>
                <a:latin typeface="Ericsson Capital TT" pitchFamily="2" charset="0"/>
              </a:rPr>
              <a:t>ЁЂЃЄЅІЇЈЉЊЋЌЎЏАБВГДЕЖЗИЙКЛМНОПРСТУФХЦЧШЩЪЫЬЭЮЯАБВГДЕЖЗИЙКЛМНОПРСТУФХЦЧШЩЪЫЬЭЮЯЁЂЃЄЅІЇЈЉЊЋЌЎЏѢѢѲѲѴѴҐҐәǽẀẁẂẃẄẅỲỳ№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sz="500" noProof="0" dirty="0">
              <a:solidFill>
                <a:srgbClr val="9FB7D3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500" noProof="0" dirty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1400" noProof="0" dirty="0">
              <a:solidFill>
                <a:schemeClr val="bg1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chemeClr val="bg1"/>
                </a:solidFill>
              </a:rPr>
              <a:t>Do not add objects or text in the footer area</a:t>
            </a:r>
          </a:p>
        </p:txBody>
      </p:sp>
      <p:pic>
        <p:nvPicPr>
          <p:cNvPr id="9" name="Econ2011" descr="ECON_RGB"/>
          <p:cNvPicPr>
            <a:picLocks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11209564" y="360000"/>
            <a:ext cx="444500" cy="588962"/>
          </a:xfrm>
          <a:prstGeom prst="rect">
            <a:avLst/>
          </a:prstGeom>
          <a:noFill/>
        </p:spPr>
      </p:pic>
      <p:sp>
        <p:nvSpPr>
          <p:cNvPr id="21523" name="txtfooterCopy"/>
          <p:cNvSpPr txBox="1">
            <a:spLocks noChangeArrowheads="1"/>
          </p:cNvSpPr>
          <p:nvPr/>
        </p:nvSpPr>
        <p:spPr bwMode="auto">
          <a:xfrm>
            <a:off x="527051" y="6524625"/>
            <a:ext cx="9865784" cy="2159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72000" rIns="72000"/>
          <a:lstStyle/>
          <a:p>
            <a:pPr algn="l"/>
            <a:r>
              <a:rPr lang="en-US" sz="800" b="0" i="0" u="none">
                <a:solidFill>
                  <a:srgbClr val="87888A"/>
                </a:solidFill>
              </a:rPr>
              <a:t>Basic Erlang - Part 2  |  Ericsson Internal  |  2017-03-07  |  Page </a:t>
            </a:r>
            <a:fld id="{4E4454CB-35F6-4D46-AEF4-56EE26C1109E}" type="slidenum">
              <a:rPr lang="en-US" sz="800" b="0" i="0" u="none" smtClean="0">
                <a:solidFill>
                  <a:srgbClr val="87888A"/>
                </a:solidFill>
              </a:rPr>
              <a:t>‹#›</a:t>
            </a:fld>
            <a:endParaRPr lang="en-US" sz="800" b="0" i="0" u="none" dirty="0">
              <a:solidFill>
                <a:srgbClr val="87888A"/>
              </a:solidFill>
            </a:endParaRPr>
          </a:p>
        </p:txBody>
      </p:sp>
      <p:sp>
        <p:nvSpPr>
          <p:cNvPr id="21507" name="Content_SM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9168" y="1800000"/>
            <a:ext cx="11135785" cy="38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506" name="Title_SM"/>
          <p:cNvSpPr>
            <a:spLocks noGrp="1" noChangeArrowheads="1"/>
          </p:cNvSpPr>
          <p:nvPr>
            <p:ph type="title"/>
          </p:nvPr>
        </p:nvSpPr>
        <p:spPr bwMode="auto">
          <a:xfrm>
            <a:off x="524935" y="239714"/>
            <a:ext cx="9992784" cy="1085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Add Header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700" r:id="rId3"/>
    <p:sldLayoutId id="2147483681" r:id="rId4"/>
    <p:sldLayoutId id="2147483680" r:id="rId5"/>
    <p:sldLayoutId id="2147483699" r:id="rId6"/>
    <p:sldLayoutId id="2147483696" r:id="rId7"/>
    <p:sldLayoutId id="2147483698" r:id="rId8"/>
    <p:sldLayoutId id="2147483697" r:id="rId9"/>
    <p:sldLayoutId id="2147483685" r:id="rId10"/>
    <p:sldLayoutId id="2147483686" r:id="rId11"/>
    <p:sldLayoutId id="2147483687" r:id="rId12"/>
    <p:sldLayoutId id="2147483682" r:id="rId13"/>
    <p:sldLayoutId id="2147483683" r:id="rId14"/>
    <p:sldLayoutId id="2147483684" r:id="rId15"/>
    <p:sldLayoutId id="2147483688" r:id="rId16"/>
    <p:sldLayoutId id="2147483695" r:id="rId17"/>
  </p:sldLayoutIdLst>
  <p:hf sldNum="0" hdr="0" ftr="0" dt="0"/>
  <p:txStyles>
    <p:titleStyle>
      <a:lvl1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Ericsson Capital T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9pPr>
    </p:titleStyle>
    <p:bodyStyle>
      <a:lvl1pPr marL="176213" indent="-176213" algn="l" rtl="0" eaLnBrk="1" fontAlgn="base" hangingPunct="1">
        <a:spcBef>
          <a:spcPct val="20000"/>
        </a:spcBef>
        <a:spcAft>
          <a:spcPct val="0"/>
        </a:spcAft>
        <a:buClr>
          <a:srgbClr val="00A9D4"/>
        </a:buClr>
        <a:buFont typeface="Arial" charset="0"/>
        <a:buChar char="›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33400" indent="-1778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–"/>
        <a:defRPr sz="2000">
          <a:solidFill>
            <a:schemeClr val="tx1"/>
          </a:solidFill>
          <a:latin typeface="+mn-lt"/>
        </a:defRPr>
      </a:lvl2pPr>
      <a:lvl3pPr marL="892175" indent="-179388" algn="l" rtl="0" eaLnBrk="1" fontAlgn="base" hangingPunct="1">
        <a:spcBef>
          <a:spcPct val="20000"/>
        </a:spcBef>
        <a:spcAft>
          <a:spcPct val="0"/>
        </a:spcAft>
        <a:buClr>
          <a:srgbClr val="92CCE5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3pPr>
      <a:lvl4pPr marL="125253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-"/>
        <a:defRPr sz="2000">
          <a:solidFill>
            <a:schemeClr val="tx1"/>
          </a:solidFill>
          <a:latin typeface="+mn-lt"/>
        </a:defRPr>
      </a:lvl4pPr>
      <a:lvl5pPr marL="16144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5pPr>
      <a:lvl6pPr marL="20716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6pPr>
      <a:lvl7pPr marL="25288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7pPr>
      <a:lvl8pPr marL="29860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8pPr>
      <a:lvl9pPr marL="34432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erlang – </a:t>
            </a:r>
            <a:r>
              <a:rPr lang="en-US" dirty="0">
                <a:solidFill>
                  <a:srgbClr val="92D050"/>
                </a:solidFill>
              </a:rPr>
              <a:t>part 4</a:t>
            </a:r>
            <a:br>
              <a:rPr lang="en-US" dirty="0">
                <a:solidFill>
                  <a:srgbClr val="92D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More about Testing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eunit</a:t>
            </a:r>
            <a:br>
              <a:rPr lang="en-US" dirty="0"/>
            </a:br>
            <a:r>
              <a:rPr lang="en-US" dirty="0" err="1"/>
              <a:t>meck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/>
          <p:cNvSpPr/>
          <p:nvPr/>
        </p:nvSpPr>
        <p:spPr bwMode="auto">
          <a:xfrm>
            <a:off x="2540000" y="694268"/>
            <a:ext cx="7128933" cy="5469469"/>
          </a:xfrm>
          <a:prstGeom prst="roundRect">
            <a:avLst/>
          </a:prstGeom>
          <a:solidFill>
            <a:srgbClr val="00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4933" y="1000125"/>
            <a:ext cx="60960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996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917701" y="372533"/>
            <a:ext cx="7683500" cy="582506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600"/>
              </a:spcBef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addition_tests:add_two_numbers_test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/0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7B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0.000 seconds</a:t>
            </a:r>
          </a:p>
          <a:p>
            <a:pPr>
              <a:spcBef>
                <a:spcPts val="0"/>
              </a:spcBef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subtraction_tests:subtraction_test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_/0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7B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0.000 seconds</a:t>
            </a:r>
          </a:p>
          <a:p>
            <a:pPr>
              <a:spcBef>
                <a:spcPts val="600"/>
              </a:spcBef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addition_tests:add_negative_number_test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/0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7B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0.000 seconds</a:t>
            </a:r>
          </a:p>
          <a:p>
            <a:pPr>
              <a:spcBef>
                <a:spcPts val="600"/>
              </a:spcBef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addition_tests:add_three_numbers_test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/0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7B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0.000 seconds</a:t>
            </a:r>
          </a:p>
          <a:p>
            <a:pPr>
              <a:spcBef>
                <a:spcPts val="600"/>
              </a:spcBef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subtraction_tests:subtraction_test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_/0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7B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0.000 seconds</a:t>
            </a:r>
          </a:p>
          <a:p>
            <a:pPr>
              <a:spcBef>
                <a:spcPts val="600"/>
              </a:spcBef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subtraction_tests:subtraction_test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_/0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7B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0.000 seconds</a:t>
            </a:r>
          </a:p>
          <a:p>
            <a:pPr>
              <a:spcBef>
                <a:spcPts val="600"/>
              </a:spcBef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Finished in 0.179 seconds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 tests, 0 failures</a:t>
            </a:r>
          </a:p>
        </p:txBody>
      </p:sp>
    </p:spTree>
    <p:extLst>
      <p:ext uri="{BB962C8B-B14F-4D97-AF65-F5344CB8AC3E}">
        <p14:creationId xmlns:p14="http://schemas.microsoft.com/office/powerpoint/2010/main" val="361808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 bwMode="auto">
          <a:xfrm>
            <a:off x="1659467" y="609600"/>
            <a:ext cx="8822266" cy="5469469"/>
          </a:xfrm>
          <a:prstGeom prst="roundRect">
            <a:avLst/>
          </a:prstGeom>
          <a:solidFill>
            <a:srgbClr val="00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701" y="918685"/>
            <a:ext cx="826770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233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256367" y="2032000"/>
            <a:ext cx="7683500" cy="3098801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600"/>
              </a:spcBef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multiplication_tests:multiplication_test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_/0: 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Multiplication of two negative factors should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result in a positive product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7B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0.000 seconds</a:t>
            </a:r>
          </a:p>
          <a:p>
            <a:pPr>
              <a:spcBef>
                <a:spcPts val="600"/>
              </a:spcBef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multiplication_tests:multiplication_test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_/0: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Multiplication should be commutative, meaning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that the order of the factors does not matter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7B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0.000 seconds</a:t>
            </a:r>
          </a:p>
        </p:txBody>
      </p:sp>
    </p:spTree>
    <p:extLst>
      <p:ext uri="{BB962C8B-B14F-4D97-AF65-F5344CB8AC3E}">
        <p14:creationId xmlns:p14="http://schemas.microsoft.com/office/powerpoint/2010/main" val="2576794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i="1" dirty="0"/>
              <a:t>setup </a:t>
            </a:r>
            <a:r>
              <a:rPr lang="en-US" dirty="0"/>
              <a:t>or </a:t>
            </a:r>
            <a:r>
              <a:rPr lang="en-US" i="1" dirty="0" err="1"/>
              <a:t>foreach</a:t>
            </a:r>
            <a:r>
              <a:rPr lang="en-US" i="1" dirty="0"/>
              <a:t> </a:t>
            </a:r>
            <a:r>
              <a:rPr lang="en-US" dirty="0"/>
              <a:t>keywords, we can define setup and cleanup actions to be taken for each fixture.</a:t>
            </a:r>
          </a:p>
          <a:p>
            <a:r>
              <a:rPr lang="en-US" i="1" dirty="0"/>
              <a:t>setup </a:t>
            </a:r>
            <a:r>
              <a:rPr lang="en-US" dirty="0"/>
              <a:t>executes the setup function once, before the test fixture is run, and then cleans up with the cleanup function.</a:t>
            </a:r>
          </a:p>
          <a:p>
            <a:r>
              <a:rPr lang="en-US" i="1" dirty="0" err="1"/>
              <a:t>foreach</a:t>
            </a:r>
            <a:r>
              <a:rPr lang="en-US" i="1" dirty="0"/>
              <a:t> </a:t>
            </a:r>
            <a:r>
              <a:rPr lang="en-US" dirty="0"/>
              <a:t>executes the setup and cleanup functions for each test case in the fixture.</a:t>
            </a:r>
            <a:endParaRPr lang="en-US" i="1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+mn-lt"/>
              </a:rPr>
              <a:t>Fixtures</a:t>
            </a:r>
          </a:p>
        </p:txBody>
      </p:sp>
    </p:spTree>
    <p:extLst>
      <p:ext uri="{BB962C8B-B14F-4D97-AF65-F5344CB8AC3E}">
        <p14:creationId xmlns:p14="http://schemas.microsoft.com/office/powerpoint/2010/main" val="1366528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/>
          <p:cNvSpPr/>
          <p:nvPr/>
        </p:nvSpPr>
        <p:spPr bwMode="auto">
          <a:xfrm>
            <a:off x="2197769" y="1315454"/>
            <a:ext cx="7940842" cy="4684295"/>
          </a:xfrm>
          <a:prstGeom prst="roundRect">
            <a:avLst/>
          </a:prstGeom>
          <a:solidFill>
            <a:srgbClr val="00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5390" y="1524000"/>
            <a:ext cx="67056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507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/>
          <p:cNvSpPr/>
          <p:nvPr/>
        </p:nvSpPr>
        <p:spPr bwMode="auto">
          <a:xfrm>
            <a:off x="999067" y="1185333"/>
            <a:ext cx="9922933" cy="4859867"/>
          </a:xfrm>
          <a:prstGeom prst="roundRect">
            <a:avLst/>
          </a:prstGeom>
          <a:solidFill>
            <a:srgbClr val="00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651500"/>
            <a:ext cx="914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633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more advanced ways of executing fixtures such as with an </a:t>
            </a:r>
            <a:r>
              <a:rPr lang="en-US" dirty="0" err="1"/>
              <a:t>instantiator</a:t>
            </a:r>
            <a:r>
              <a:rPr lang="en-US" dirty="0"/>
              <a:t> that generates test cases, or with the </a:t>
            </a:r>
            <a:r>
              <a:rPr lang="en-US" dirty="0" err="1"/>
              <a:t>foreachx</a:t>
            </a:r>
            <a:r>
              <a:rPr lang="en-US" dirty="0"/>
              <a:t> keyword.</a:t>
            </a:r>
          </a:p>
          <a:p>
            <a:r>
              <a:rPr lang="en-US" dirty="0"/>
              <a:t>For almost every use case, the basic functionality that is explained in the previous slides is recommended – it is readable and easy to write and understand.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+mn-lt"/>
              </a:rPr>
              <a:t>Fixtures</a:t>
            </a:r>
          </a:p>
        </p:txBody>
      </p:sp>
    </p:spTree>
    <p:extLst>
      <p:ext uri="{BB962C8B-B14F-4D97-AF65-F5344CB8AC3E}">
        <p14:creationId xmlns:p14="http://schemas.microsoft.com/office/powerpoint/2010/main" val="751088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17702" y="3416968"/>
            <a:ext cx="8351839" cy="2700253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Test modules and test functions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C00000"/>
                </a:solidFill>
              </a:rPr>
              <a:t>Fixtures</a:t>
            </a:r>
          </a:p>
          <a:p>
            <a:pPr marL="0" indent="0">
              <a:buNone/>
            </a:pPr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Macros</a:t>
            </a:r>
          </a:p>
          <a:p>
            <a:pPr marL="0" indent="0">
              <a:buNone/>
            </a:pPr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Control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17701" y="239714"/>
            <a:ext cx="7494588" cy="3161213"/>
          </a:xfrm>
        </p:spPr>
        <p:txBody>
          <a:bodyPr>
            <a:normAutofit/>
          </a:bodyPr>
          <a:lstStyle/>
          <a:p>
            <a:r>
              <a:rPr lang="en-US" sz="16600" dirty="0" err="1"/>
              <a:t>Eunit</a:t>
            </a:r>
            <a:endParaRPr lang="en-US" sz="166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716506" y="3310826"/>
            <a:ext cx="8293769" cy="794975"/>
          </a:xfrm>
          <a:prstGeom prst="rect">
            <a:avLst/>
          </a:prstGeom>
          <a:solidFill>
            <a:schemeClr val="bg1">
              <a:alpha val="7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716506" y="4310785"/>
            <a:ext cx="8293769" cy="794975"/>
          </a:xfrm>
          <a:prstGeom prst="rect">
            <a:avLst/>
          </a:prstGeom>
          <a:solidFill>
            <a:schemeClr val="bg1">
              <a:alpha val="7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975772" y="5825876"/>
            <a:ext cx="8293769" cy="646164"/>
          </a:xfrm>
          <a:prstGeom prst="rect">
            <a:avLst/>
          </a:prstGeom>
          <a:solidFill>
            <a:schemeClr val="bg1">
              <a:alpha val="7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17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eunit</a:t>
            </a:r>
            <a:r>
              <a:rPr lang="en-US" dirty="0"/>
              <a:t> library includes a lot of macros to make writing tests easier.</a:t>
            </a:r>
          </a:p>
          <a:p>
            <a:r>
              <a:rPr lang="en-US" dirty="0"/>
              <a:t>The assert macros are useful. Let's rewrite one of the earlier tests to look more unit testy.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Macros</a:t>
            </a:r>
            <a:endParaRPr lang="en-US" dirty="0">
              <a:latin typeface="+mn-lt"/>
            </a:endParaRPr>
          </a:p>
        </p:txBody>
      </p:sp>
      <p:sp>
        <p:nvSpPr>
          <p:cNvPr id="4" name="Rectangle: Rounded Corners 3"/>
          <p:cNvSpPr/>
          <p:nvPr/>
        </p:nvSpPr>
        <p:spPr bwMode="auto">
          <a:xfrm>
            <a:off x="2889252" y="4776981"/>
            <a:ext cx="6066896" cy="1349934"/>
          </a:xfrm>
          <a:prstGeom prst="roundRect">
            <a:avLst/>
          </a:prstGeom>
          <a:solidFill>
            <a:srgbClr val="00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: Rounded Corners 4"/>
          <p:cNvSpPr/>
          <p:nvPr/>
        </p:nvSpPr>
        <p:spPr bwMode="auto">
          <a:xfrm>
            <a:off x="2889252" y="3339138"/>
            <a:ext cx="6066896" cy="1049279"/>
          </a:xfrm>
          <a:prstGeom prst="roundRect">
            <a:avLst/>
          </a:prstGeom>
          <a:solidFill>
            <a:srgbClr val="00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0260" y="3541813"/>
            <a:ext cx="4610100" cy="695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3895" y="4893926"/>
            <a:ext cx="522922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179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Femalecodertoca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468" y="2480729"/>
            <a:ext cx="48006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 bwMode="auto">
          <a:xfrm>
            <a:off x="7636932" y="2861733"/>
            <a:ext cx="4538135" cy="3979334"/>
          </a:xfrm>
          <a:prstGeom prst="rect">
            <a:avLst/>
          </a:prstGeom>
          <a:solidFill>
            <a:schemeClr val="bg1">
              <a:alpha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>
                <a:latin typeface="+mn-lt"/>
                <a:ea typeface="+mn-ea"/>
                <a:cs typeface="+mn-cs"/>
              </a:rPr>
              <a:t>Clone me!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4935" y="1693334"/>
            <a:ext cx="1122615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clone</a:t>
            </a:r>
            <a:b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https://github.com/gwaerondor/unit_testing_in_erlang.git</a:t>
            </a:r>
          </a:p>
        </p:txBody>
      </p:sp>
    </p:spTree>
    <p:extLst>
      <p:ext uri="{BB962C8B-B14F-4D97-AF65-F5344CB8AC3E}">
        <p14:creationId xmlns:p14="http://schemas.microsoft.com/office/powerpoint/2010/main" val="28594028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Macros</a:t>
            </a:r>
            <a:endParaRPr lang="en-US" dirty="0">
              <a:latin typeface="+mn-lt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529168" y="1800000"/>
            <a:ext cx="11135785" cy="3852000"/>
          </a:xfrm>
        </p:spPr>
        <p:txBody>
          <a:bodyPr/>
          <a:lstStyle/>
          <a:p>
            <a:r>
              <a:rPr lang="en-US" dirty="0"/>
              <a:t>Other macros include:</a:t>
            </a:r>
          </a:p>
          <a:p>
            <a:endParaRPr lang="en-US" dirty="0"/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?assert(Bool)</a:t>
            </a:r>
            <a:r>
              <a:rPr lang="en-US" dirty="0"/>
              <a:t> – Succeeds if Bool is true.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assertNot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(Bool)</a:t>
            </a:r>
            <a:r>
              <a:rPr lang="en-US" dirty="0"/>
              <a:t> – Inverse of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?assert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assertMatch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ExpectedPattern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Result)</a:t>
            </a:r>
            <a:r>
              <a:rPr lang="en-US" dirty="0"/>
              <a:t> – Checks if Result will properly pattern match with </a:t>
            </a:r>
            <a:r>
              <a:rPr lang="en-US" dirty="0" err="1"/>
              <a:t>ExpectedPattern</a:t>
            </a:r>
            <a:r>
              <a:rPr lang="en-US" dirty="0"/>
              <a:t> and succeeds if it does.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assertNotEqual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(Expected, Result)</a:t>
            </a:r>
            <a:r>
              <a:rPr lang="en-US" dirty="0"/>
              <a:t> – Inverse of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assertEqual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3520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Test objects</a:t>
            </a:r>
            <a:endParaRPr lang="en-US" dirty="0">
              <a:latin typeface="+mn-lt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529168" y="1800000"/>
            <a:ext cx="11135785" cy="3852000"/>
          </a:xfrm>
        </p:spPr>
        <p:txBody>
          <a:bodyPr/>
          <a:lstStyle/>
          <a:p>
            <a:r>
              <a:rPr lang="en-US" sz="3600" dirty="0"/>
              <a:t>Remember the fixtures from before and how the tests in the list could either be just a fun or a tuple with a description and a fun?</a:t>
            </a:r>
          </a:p>
          <a:p>
            <a:endParaRPr lang="en-US" sz="3600" dirty="0"/>
          </a:p>
          <a:p>
            <a:r>
              <a:rPr lang="en-US" sz="3600" dirty="0"/>
              <a:t>These are only some of many different representation a test can have – these different representations are called </a:t>
            </a:r>
            <a:r>
              <a:rPr lang="en-US" sz="3600" i="1" dirty="0"/>
              <a:t>test objects</a:t>
            </a:r>
            <a:r>
              <a:rPr lang="en-US" sz="3600" dirty="0"/>
              <a:t>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58795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Another example of a test object is</a:t>
            </a:r>
            <a:br>
              <a:rPr lang="en-US" sz="3600" dirty="0"/>
            </a:b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LineNumber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TestObject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600" dirty="0"/>
              <a:t>where </a:t>
            </a:r>
            <a:r>
              <a:rPr lang="en-US" sz="3600" dirty="0" err="1"/>
              <a:t>LineNumber</a:t>
            </a:r>
            <a:r>
              <a:rPr lang="en-US" sz="3600" dirty="0"/>
              <a:t> is an integer and </a:t>
            </a:r>
            <a:r>
              <a:rPr lang="en-US" sz="3600" dirty="0" err="1"/>
              <a:t>TestObject</a:t>
            </a:r>
            <a:r>
              <a:rPr lang="en-US" sz="3600" dirty="0"/>
              <a:t> is another test object, for example a fun() or a 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{Description, fun()}</a:t>
            </a:r>
            <a:r>
              <a:rPr lang="en-US" sz="3600" dirty="0"/>
              <a:t>.</a:t>
            </a:r>
          </a:p>
          <a:p>
            <a:r>
              <a:rPr lang="en-US" sz="3600" dirty="0"/>
              <a:t>In other words, a simple </a:t>
            </a:r>
            <a:r>
              <a:rPr lang="en-US" sz="3600" dirty="0" err="1"/>
              <a:t>nullary</a:t>
            </a:r>
            <a:r>
              <a:rPr lang="en-US" sz="3600" dirty="0"/>
              <a:t> fun() – a fun() with 0 arguments – is also a test object.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Test objects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540311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Macros</a:t>
            </a:r>
            <a:endParaRPr lang="en-US" dirty="0">
              <a:latin typeface="+mn-lt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529168" y="1800000"/>
            <a:ext cx="11135785" cy="3852000"/>
          </a:xfrm>
        </p:spPr>
        <p:txBody>
          <a:bodyPr/>
          <a:lstStyle/>
          <a:p>
            <a:r>
              <a:rPr lang="en-US" sz="2800" dirty="0"/>
              <a:t>All assert macros from before also have versions starting with _ (underscore).</a:t>
            </a:r>
            <a:br>
              <a:rPr lang="en-US" sz="2800" dirty="0"/>
            </a:br>
            <a:r>
              <a:rPr lang="en-US" sz="2800" dirty="0"/>
              <a:t>For example: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?_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assertEqual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(5, 3+2).</a:t>
            </a:r>
          </a:p>
          <a:p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/>
              <a:t>The difference: underscore macros generate test objects – incidentally, they generate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LineNumber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fun()}</a:t>
            </a:r>
          </a:p>
          <a:p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/>
              <a:t>This is a nice shorthand for creating fixtures of multiple short tests.</a:t>
            </a:r>
          </a:p>
        </p:txBody>
      </p:sp>
    </p:spTree>
    <p:extLst>
      <p:ext uri="{BB962C8B-B14F-4D97-AF65-F5344CB8AC3E}">
        <p14:creationId xmlns:p14="http://schemas.microsoft.com/office/powerpoint/2010/main" val="35854990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/>
          <p:cNvSpPr/>
          <p:nvPr/>
        </p:nvSpPr>
        <p:spPr bwMode="auto">
          <a:xfrm>
            <a:off x="654052" y="2336800"/>
            <a:ext cx="5062537" cy="3945467"/>
          </a:xfrm>
          <a:prstGeom prst="roundRect">
            <a:avLst/>
          </a:prstGeom>
          <a:solidFill>
            <a:srgbClr val="00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: Rounded Corners 5"/>
          <p:cNvSpPr/>
          <p:nvPr/>
        </p:nvSpPr>
        <p:spPr bwMode="auto">
          <a:xfrm>
            <a:off x="5885924" y="3532774"/>
            <a:ext cx="6066896" cy="1581093"/>
          </a:xfrm>
          <a:prstGeom prst="roundRect">
            <a:avLst/>
          </a:prstGeom>
          <a:solidFill>
            <a:srgbClr val="00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Again, let's rewrite some of the earlier tests.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060" y="3670799"/>
            <a:ext cx="5686425" cy="1276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277" y="2646862"/>
            <a:ext cx="4591050" cy="3324225"/>
          </a:xfrm>
          <a:prstGeom prst="rect">
            <a:avLst/>
          </a:prstGeom>
        </p:spPr>
      </p:pic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Macros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653732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/>
          <p:cNvSpPr/>
          <p:nvPr/>
        </p:nvSpPr>
        <p:spPr bwMode="auto">
          <a:xfrm>
            <a:off x="3037419" y="3236118"/>
            <a:ext cx="4967815" cy="2180694"/>
          </a:xfrm>
          <a:prstGeom prst="roundRect">
            <a:avLst/>
          </a:prstGeom>
          <a:solidFill>
            <a:srgbClr val="00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eunit</a:t>
            </a:r>
            <a:r>
              <a:rPr lang="en-US" dirty="0"/>
              <a:t> will automagically convert all of your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some_test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/>
              <a:t> cases to test descriptors,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fun() -&gt;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some_test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end</a:t>
            </a:r>
            <a:r>
              <a:rPr lang="en-US" dirty="0"/>
              <a:t> and run them like that.</a:t>
            </a:r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By the way…</a:t>
            </a:r>
            <a:endParaRPr lang="en-US" dirty="0"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9177" y="3559703"/>
            <a:ext cx="392430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2481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17702" y="3416968"/>
            <a:ext cx="8351839" cy="2700253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Test modules and test functions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C00000"/>
                </a:solidFill>
              </a:rPr>
              <a:t>Fixtures</a:t>
            </a:r>
          </a:p>
          <a:p>
            <a:pPr marL="0" indent="0">
              <a:buNone/>
            </a:pPr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Macros</a:t>
            </a:r>
          </a:p>
          <a:p>
            <a:pPr marL="0" indent="0">
              <a:buNone/>
            </a:pPr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Control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17701" y="239714"/>
            <a:ext cx="7494588" cy="3161213"/>
          </a:xfrm>
        </p:spPr>
        <p:txBody>
          <a:bodyPr>
            <a:normAutofit/>
          </a:bodyPr>
          <a:lstStyle/>
          <a:p>
            <a:r>
              <a:rPr lang="en-US" sz="16600" dirty="0" err="1"/>
              <a:t>Eunit</a:t>
            </a:r>
            <a:endParaRPr lang="en-US" sz="166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716506" y="3310826"/>
            <a:ext cx="8293769" cy="794975"/>
          </a:xfrm>
          <a:prstGeom prst="rect">
            <a:avLst/>
          </a:prstGeom>
          <a:solidFill>
            <a:schemeClr val="bg1">
              <a:alpha val="7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716506" y="4310785"/>
            <a:ext cx="8293769" cy="794975"/>
          </a:xfrm>
          <a:prstGeom prst="rect">
            <a:avLst/>
          </a:prstGeom>
          <a:solidFill>
            <a:schemeClr val="bg1">
              <a:alpha val="7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975772" y="5105760"/>
            <a:ext cx="8293769" cy="646164"/>
          </a:xfrm>
          <a:prstGeom prst="rect">
            <a:avLst/>
          </a:prstGeom>
          <a:solidFill>
            <a:schemeClr val="bg1">
              <a:alpha val="7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0435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Control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529168" y="1800000"/>
            <a:ext cx="11135785" cy="3852000"/>
          </a:xfrm>
        </p:spPr>
        <p:txBody>
          <a:bodyPr/>
          <a:lstStyle/>
          <a:p>
            <a:r>
              <a:rPr lang="en-US" dirty="0"/>
              <a:t>There are also some </a:t>
            </a:r>
            <a:r>
              <a:rPr lang="en-US" i="1" dirty="0"/>
              <a:t>control </a:t>
            </a:r>
            <a:r>
              <a:rPr lang="en-US" dirty="0"/>
              <a:t>options available.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{spawn, Tests}</a:t>
            </a:r>
            <a:r>
              <a:rPr lang="en-US" dirty="0"/>
              <a:t> runs the test in a new </a:t>
            </a:r>
            <a:r>
              <a:rPr lang="en-US" dirty="0" err="1"/>
              <a:t>subprocess</a:t>
            </a:r>
            <a:r>
              <a:rPr lang="en-US" dirty="0"/>
              <a:t>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{spawn, Node, Tests}</a:t>
            </a:r>
            <a:r>
              <a:rPr lang="en-US" dirty="0"/>
              <a:t> additionally runs the tests on the specified node.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{timeout, Seconds, Tests}</a:t>
            </a:r>
            <a:r>
              <a:rPr lang="en-US" dirty="0"/>
              <a:t> sets a timeout value for the tests.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inorder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Tests}</a:t>
            </a:r>
            <a:r>
              <a:rPr lang="en-US" dirty="0"/>
              <a:t> runs the tests in the specified order.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inparallel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Tests}</a:t>
            </a:r>
            <a:r>
              <a:rPr lang="en-US" dirty="0"/>
              <a:t> runs the tests in parallel, if possible.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inparallel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Max, Tests}</a:t>
            </a:r>
            <a:r>
              <a:rPr lang="en-US" dirty="0"/>
              <a:t> runs at most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dirty="0"/>
              <a:t> tests in parallel.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6566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/>
          <p:cNvSpPr/>
          <p:nvPr/>
        </p:nvSpPr>
        <p:spPr bwMode="auto">
          <a:xfrm>
            <a:off x="1608667" y="2607732"/>
            <a:ext cx="9330266" cy="3647371"/>
          </a:xfrm>
          <a:prstGeom prst="roundRect">
            <a:avLst/>
          </a:prstGeom>
          <a:solidFill>
            <a:srgbClr val="00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Control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529168" y="1139600"/>
            <a:ext cx="11135785" cy="3852000"/>
          </a:xfrm>
        </p:spPr>
        <p:txBody>
          <a:bodyPr/>
          <a:lstStyle/>
          <a:p>
            <a:r>
              <a:rPr lang="en-US" dirty="0"/>
              <a:t>Remember that a test representation contains another test representation, which in turn can contain another test representation.</a:t>
            </a:r>
          </a:p>
          <a:p>
            <a:r>
              <a:rPr lang="en-US" dirty="0"/>
              <a:t>This test is completely legal: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533" y="2928151"/>
            <a:ext cx="86868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7400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75834" y="3092562"/>
            <a:ext cx="8919631" cy="2238765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>
                <a:solidFill>
                  <a:srgbClr val="007B78"/>
                </a:solidFill>
              </a:rPr>
              <a:t>A mocking library for Erlang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30223" y="239714"/>
            <a:ext cx="7494588" cy="3161213"/>
          </a:xfrm>
        </p:spPr>
        <p:txBody>
          <a:bodyPr>
            <a:normAutofit/>
          </a:bodyPr>
          <a:lstStyle/>
          <a:p>
            <a:r>
              <a:rPr lang="en-US" sz="16600" dirty="0" err="1"/>
              <a:t>meck</a:t>
            </a:r>
            <a:endParaRPr lang="en-US" sz="166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966016"/>
            <a:ext cx="12005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https://github.com/eproxus/meck</a:t>
            </a:r>
          </a:p>
        </p:txBody>
      </p:sp>
    </p:spTree>
    <p:extLst>
      <p:ext uri="{BB962C8B-B14F-4D97-AF65-F5344CB8AC3E}">
        <p14:creationId xmlns:p14="http://schemas.microsoft.com/office/powerpoint/2010/main" val="1175298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17702" y="3416968"/>
            <a:ext cx="8351839" cy="2700253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Test modules and test functions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C00000"/>
                </a:solidFill>
              </a:rPr>
              <a:t>Fixtures</a:t>
            </a:r>
          </a:p>
          <a:p>
            <a:pPr marL="0" indent="0">
              <a:buNone/>
            </a:pPr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Macros</a:t>
            </a:r>
          </a:p>
          <a:p>
            <a:pPr marL="0" indent="0">
              <a:buNone/>
            </a:pPr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Control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17701" y="239714"/>
            <a:ext cx="7494588" cy="3161213"/>
          </a:xfrm>
        </p:spPr>
        <p:txBody>
          <a:bodyPr>
            <a:normAutofit/>
          </a:bodyPr>
          <a:lstStyle/>
          <a:p>
            <a:r>
              <a:rPr lang="en-US" sz="16600" dirty="0" err="1"/>
              <a:t>Eunit</a:t>
            </a:r>
            <a:endParaRPr lang="en-US" sz="166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868906" y="4219074"/>
            <a:ext cx="8293769" cy="2198659"/>
          </a:xfrm>
          <a:prstGeom prst="rect">
            <a:avLst/>
          </a:prstGeom>
          <a:solidFill>
            <a:schemeClr val="bg1">
              <a:alpha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6629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meck</a:t>
            </a:r>
            <a:r>
              <a:rPr lang="en-US" dirty="0"/>
              <a:t> is not part of OTP. No-one knows why.</a:t>
            </a:r>
          </a:p>
          <a:p>
            <a:r>
              <a:rPr lang="en-US" dirty="0"/>
              <a:t>We must add it to dependencies to be able to use it.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B78"/>
                </a:solidFill>
                <a:latin typeface="+mn-lt"/>
                <a:ea typeface="+mn-ea"/>
                <a:cs typeface="+mn-cs"/>
              </a:rPr>
              <a:t>Oh no! </a:t>
            </a:r>
            <a:r>
              <a:rPr lang="en-US" dirty="0">
                <a:solidFill>
                  <a:srgbClr val="007B78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</a:t>
            </a:r>
            <a:endParaRPr lang="en-US" dirty="0">
              <a:solidFill>
                <a:srgbClr val="007B78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84493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rebar3 is used, it is easy to add external dependencies.</a:t>
            </a:r>
          </a:p>
          <a:p>
            <a:r>
              <a:rPr lang="en-US" dirty="0"/>
              <a:t>Your project root has a file called </a:t>
            </a:r>
            <a:r>
              <a:rPr lang="en-US" dirty="0" err="1"/>
              <a:t>rebar.config</a:t>
            </a:r>
            <a:r>
              <a:rPr lang="en-US" dirty="0"/>
              <a:t>. Add </a:t>
            </a:r>
            <a:r>
              <a:rPr lang="en-US" dirty="0" err="1"/>
              <a:t>meck</a:t>
            </a:r>
            <a:r>
              <a:rPr lang="en-US" dirty="0"/>
              <a:t> as a dependency.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(This will also make </a:t>
            </a:r>
            <a:r>
              <a:rPr lang="en-US" dirty="0" err="1"/>
              <a:t>meck</a:t>
            </a:r>
            <a:r>
              <a:rPr lang="en-US" dirty="0"/>
              <a:t> available in the shell if you want to play around with it)</a:t>
            </a:r>
          </a:p>
        </p:txBody>
      </p:sp>
      <p:sp>
        <p:nvSpPr>
          <p:cNvPr id="6" name="Rectangle: Rounded Corners 5"/>
          <p:cNvSpPr/>
          <p:nvPr/>
        </p:nvSpPr>
        <p:spPr bwMode="auto">
          <a:xfrm>
            <a:off x="1049867" y="3081867"/>
            <a:ext cx="10024533" cy="2387600"/>
          </a:xfrm>
          <a:prstGeom prst="roundRect">
            <a:avLst/>
          </a:prstGeom>
          <a:solidFill>
            <a:srgbClr val="00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B78"/>
                </a:solidFill>
                <a:latin typeface="+mn-lt"/>
                <a:ea typeface="+mn-ea"/>
                <a:cs typeface="+mn-cs"/>
              </a:rPr>
              <a:t>Dependencies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197" y="3429000"/>
            <a:ext cx="922972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9644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meck:new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(Module</a:t>
            </a:r>
            <a:r>
              <a:rPr lang="en-US" dirty="0"/>
              <a:t>) will start mocking Module.</a:t>
            </a:r>
          </a:p>
          <a:p>
            <a:endParaRPr lang="en-US" dirty="0"/>
          </a:p>
          <a:p>
            <a:r>
              <a:rPr lang="en-US" dirty="0"/>
              <a:t>The dyadic version also takes a list of options.</a:t>
            </a:r>
            <a:br>
              <a:rPr lang="en-US" dirty="0"/>
            </a:b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meck:new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(Module, Options)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/>
              <a:t>We will look at some of the options in detail.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B78"/>
                </a:solidFill>
                <a:latin typeface="+mn-lt"/>
                <a:ea typeface="+mn-ea"/>
                <a:cs typeface="+mn-cs"/>
              </a:rPr>
              <a:t>meck:new</a:t>
            </a:r>
            <a:r>
              <a:rPr lang="en-US" dirty="0">
                <a:solidFill>
                  <a:srgbClr val="007B78"/>
                </a:solidFill>
                <a:latin typeface="+mn-lt"/>
                <a:ea typeface="+mn-ea"/>
                <a:cs typeface="+mn-cs"/>
              </a:rPr>
              <a:t>/1 and </a:t>
            </a:r>
            <a:r>
              <a:rPr lang="en-US" dirty="0" err="1">
                <a:solidFill>
                  <a:srgbClr val="007B78"/>
                </a:solidFill>
                <a:latin typeface="+mn-lt"/>
                <a:ea typeface="+mn-ea"/>
                <a:cs typeface="+mn-cs"/>
              </a:rPr>
              <a:t>meck:new</a:t>
            </a:r>
            <a:r>
              <a:rPr lang="en-US" dirty="0">
                <a:solidFill>
                  <a:srgbClr val="007B78"/>
                </a:solidFill>
                <a:latin typeface="+mn-lt"/>
                <a:ea typeface="+mn-ea"/>
                <a:cs typeface="+mn-cs"/>
              </a:rPr>
              <a:t>/2</a:t>
            </a:r>
          </a:p>
        </p:txBody>
      </p:sp>
    </p:spTree>
    <p:extLst>
      <p:ext uri="{BB962C8B-B14F-4D97-AF65-F5344CB8AC3E}">
        <p14:creationId xmlns:p14="http://schemas.microsoft.com/office/powerpoint/2010/main" val="20158431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/>
          <p:cNvSpPr/>
          <p:nvPr/>
        </p:nvSpPr>
        <p:spPr bwMode="auto">
          <a:xfrm>
            <a:off x="2777068" y="3081867"/>
            <a:ext cx="5520266" cy="1998133"/>
          </a:xfrm>
          <a:prstGeom prst="roundRect">
            <a:avLst/>
          </a:prstGeom>
          <a:solidFill>
            <a:srgbClr val="00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meck:expect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(Module, Function, Fun</a:t>
            </a:r>
            <a:r>
              <a:rPr lang="en-US" dirty="0"/>
              <a:t>) will define the behavior of a function in a mocked module.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B78"/>
                </a:solidFill>
                <a:latin typeface="+mn-lt"/>
                <a:ea typeface="+mn-ea"/>
                <a:cs typeface="+mn-cs"/>
              </a:rPr>
              <a:t>meck:expect</a:t>
            </a:r>
            <a:r>
              <a:rPr lang="en-US" dirty="0">
                <a:solidFill>
                  <a:srgbClr val="007B78"/>
                </a:solidFill>
                <a:latin typeface="+mn-lt"/>
                <a:ea typeface="+mn-ea"/>
                <a:cs typeface="+mn-cs"/>
              </a:rPr>
              <a:t>/3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6252" y="3303587"/>
            <a:ext cx="501015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1161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module is mocked, by default, </a:t>
            </a:r>
            <a:r>
              <a:rPr lang="en-US" i="1" dirty="0"/>
              <a:t>all </a:t>
            </a:r>
            <a:r>
              <a:rPr lang="en-US" dirty="0"/>
              <a:t>functionality will be replaced by the mocked instance of the module.</a:t>
            </a:r>
          </a:p>
          <a:p>
            <a:r>
              <a:rPr lang="en-US" dirty="0"/>
              <a:t>What if we just want to mock some functionality?</a:t>
            </a:r>
          </a:p>
          <a:p>
            <a:r>
              <a:rPr lang="en-US" dirty="0"/>
              <a:t>The </a:t>
            </a:r>
            <a:r>
              <a:rPr lang="en-US" dirty="0" err="1"/>
              <a:t>passthrough</a:t>
            </a:r>
            <a:r>
              <a:rPr lang="en-US" dirty="0"/>
              <a:t> option keeps all functionality of a module intact, unless it has been explicitly overwritten by </a:t>
            </a:r>
            <a:r>
              <a:rPr lang="en-US" dirty="0" err="1"/>
              <a:t>meck:expect</a:t>
            </a:r>
            <a:r>
              <a:rPr lang="en-US" dirty="0"/>
              <a:t>/3.</a:t>
            </a:r>
            <a:br>
              <a:rPr lang="en-US" dirty="0"/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meck:new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my_chat_client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passthrough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]),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meck:expect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my_chat_client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ping, fun(_) -&gt; pong end).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B78"/>
                </a:solidFill>
                <a:latin typeface="+mn-lt"/>
                <a:ea typeface="+mn-ea"/>
                <a:cs typeface="+mn-cs"/>
              </a:rPr>
              <a:t>Options – </a:t>
            </a:r>
            <a:r>
              <a:rPr lang="en-US" dirty="0" err="1">
                <a:solidFill>
                  <a:srgbClr val="007B78"/>
                </a:solidFill>
                <a:latin typeface="+mn-lt"/>
                <a:ea typeface="+mn-ea"/>
                <a:cs typeface="+mn-cs"/>
              </a:rPr>
              <a:t>passthrough</a:t>
            </a:r>
            <a:endParaRPr lang="en-US" dirty="0">
              <a:solidFill>
                <a:srgbClr val="007B78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3571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/>
          <p:cNvSpPr/>
          <p:nvPr/>
        </p:nvSpPr>
        <p:spPr bwMode="auto">
          <a:xfrm>
            <a:off x="1913467" y="3234266"/>
            <a:ext cx="8331200" cy="1303867"/>
          </a:xfrm>
          <a:prstGeom prst="roundRect">
            <a:avLst/>
          </a:prstGeom>
          <a:solidFill>
            <a:srgbClr val="00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possible to mock modules that do not even exist. This is done with the option </a:t>
            </a:r>
            <a:r>
              <a:rPr lang="en-US" dirty="0" err="1"/>
              <a:t>non_strict</a:t>
            </a:r>
            <a:r>
              <a:rPr lang="en-US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B78"/>
                </a:solidFill>
                <a:latin typeface="+mn-lt"/>
                <a:ea typeface="+mn-ea"/>
                <a:cs typeface="+mn-cs"/>
              </a:rPr>
              <a:t>Options – </a:t>
            </a:r>
            <a:r>
              <a:rPr lang="en-US" dirty="0" err="1">
                <a:solidFill>
                  <a:srgbClr val="007B78"/>
                </a:solidFill>
                <a:latin typeface="+mn-lt"/>
                <a:ea typeface="+mn-ea"/>
                <a:cs typeface="+mn-cs"/>
              </a:rPr>
              <a:t>non_strict</a:t>
            </a:r>
            <a:endParaRPr lang="en-US" dirty="0">
              <a:solidFill>
                <a:srgbClr val="007B78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075" y="3428999"/>
            <a:ext cx="794385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290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 bwMode="auto">
          <a:xfrm>
            <a:off x="1049867" y="3488265"/>
            <a:ext cx="10024533" cy="2387600"/>
          </a:xfrm>
          <a:prstGeom prst="roundRect">
            <a:avLst/>
          </a:prstGeom>
          <a:solidFill>
            <a:srgbClr val="00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modules are not possible to mock due to the fact that erlang might stop working the way you expect it to, such as the erlang (core) module.</a:t>
            </a:r>
          </a:p>
          <a:p>
            <a:r>
              <a:rPr lang="en-US" dirty="0"/>
              <a:t>These modules are called "sticky modules". You will know when you find them.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B78"/>
                </a:solidFill>
                <a:latin typeface="+mn-lt"/>
                <a:ea typeface="+mn-ea"/>
                <a:cs typeface="+mn-cs"/>
              </a:rPr>
              <a:t>Sticky modules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0" y="3680881"/>
            <a:ext cx="8648700" cy="18669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1725931" y="3628771"/>
            <a:ext cx="45719" cy="1971119"/>
          </a:xfrm>
          <a:prstGeom prst="rect">
            <a:avLst/>
          </a:prstGeom>
          <a:solidFill>
            <a:srgbClr val="00000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0014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 bwMode="auto">
          <a:xfrm>
            <a:off x="524935" y="3725331"/>
            <a:ext cx="11140018" cy="2163735"/>
          </a:xfrm>
          <a:prstGeom prst="roundRect">
            <a:avLst/>
          </a:prstGeom>
          <a:solidFill>
            <a:srgbClr val="00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 we can mock them anyway! The unstick option must be used in </a:t>
            </a:r>
            <a:r>
              <a:rPr lang="en-US" dirty="0" err="1"/>
              <a:t>meck:new</a:t>
            </a:r>
            <a:r>
              <a:rPr lang="en-US" dirty="0"/>
              <a:t>/2.</a:t>
            </a:r>
          </a:p>
          <a:p>
            <a:r>
              <a:rPr lang="en-US" dirty="0"/>
              <a:t>Be careful. There is a reason these modules are sticky.</a:t>
            </a:r>
            <a:br>
              <a:rPr lang="en-US" dirty="0"/>
            </a:br>
            <a:r>
              <a:rPr lang="en-US" dirty="0"/>
              <a:t>You might break something.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B78"/>
                </a:solidFill>
                <a:latin typeface="+mn-lt"/>
                <a:ea typeface="+mn-ea"/>
                <a:cs typeface="+mn-cs"/>
              </a:rPr>
              <a:t>Options – unstick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047" y="4152368"/>
            <a:ext cx="1086802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2194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Femalecodertoca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468" y="2480729"/>
            <a:ext cx="48006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 bwMode="auto">
          <a:xfrm>
            <a:off x="7230534" y="2285996"/>
            <a:ext cx="5300134" cy="4826000"/>
          </a:xfrm>
          <a:prstGeom prst="rect">
            <a:avLst/>
          </a:prstGeom>
          <a:solidFill>
            <a:schemeClr val="bg1">
              <a:alpha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>
                <a:latin typeface="+mn-lt"/>
                <a:ea typeface="+mn-ea"/>
                <a:cs typeface="+mn-cs"/>
              </a:rPr>
              <a:t>Clone me!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4935" y="1693334"/>
            <a:ext cx="1122615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clone</a:t>
            </a:r>
            <a:b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https://github.com/gwaerondor/unit_testing_in_erlang.git</a:t>
            </a:r>
          </a:p>
        </p:txBody>
      </p:sp>
    </p:spTree>
    <p:extLst>
      <p:ext uri="{BB962C8B-B14F-4D97-AF65-F5344CB8AC3E}">
        <p14:creationId xmlns:p14="http://schemas.microsoft.com/office/powerpoint/2010/main" val="3042802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eunit</a:t>
            </a:r>
            <a:r>
              <a:rPr lang="en-US" dirty="0"/>
              <a:t> recognizes any module with a name ending in _tests as a test module.</a:t>
            </a:r>
          </a:p>
          <a:p>
            <a:r>
              <a:rPr lang="en-US" dirty="0" err="1"/>
              <a:t>eunit</a:t>
            </a:r>
            <a:r>
              <a:rPr lang="en-US" dirty="0"/>
              <a:t> recognizes any function with a name ending in _test as a test function.</a:t>
            </a:r>
          </a:p>
          <a:p>
            <a:r>
              <a:rPr lang="en-US" dirty="0" err="1"/>
              <a:t>eunit</a:t>
            </a:r>
            <a:r>
              <a:rPr lang="en-US" dirty="0"/>
              <a:t> will run all test functions upon execution. Each test function that does not crash is considered a success.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Test modules and test functions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68478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 bwMode="auto">
          <a:xfrm>
            <a:off x="1917701" y="1134534"/>
            <a:ext cx="8377766" cy="5063068"/>
          </a:xfrm>
          <a:prstGeom prst="roundRect">
            <a:avLst/>
          </a:prstGeom>
          <a:solidFill>
            <a:srgbClr val="00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Test modules and test functions</a:t>
            </a:r>
            <a:endParaRPr lang="en-US" sz="4000" dirty="0">
              <a:latin typeface="+mn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050" y="1610255"/>
            <a:ext cx="7740922" cy="426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857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Test modules and test functions</a:t>
            </a:r>
            <a:endParaRPr lang="en-US" sz="4000" dirty="0"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1917701" y="1168399"/>
            <a:ext cx="8208433" cy="502920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600"/>
              </a:spcBef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esekilvv7837:~/basic_erlang_4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rebar3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eunit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Top 3 slowest tests (0.000 seconds, 0.0% of total time):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addition_tests:add_two_numbers_test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/0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7B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0.000 seconds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addition_tests:add_negative_number_test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/0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7B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0.000 seconds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addition_tests:add_three_numbers_test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/0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7B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0.000 seconds</a:t>
            </a:r>
          </a:p>
          <a:p>
            <a:pPr>
              <a:spcBef>
                <a:spcPts val="600"/>
              </a:spcBef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Finished in 0.181 seconds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tests, 0 failures</a:t>
            </a:r>
          </a:p>
        </p:txBody>
      </p:sp>
    </p:spTree>
    <p:extLst>
      <p:ext uri="{BB962C8B-B14F-4D97-AF65-F5344CB8AC3E}">
        <p14:creationId xmlns:p14="http://schemas.microsoft.com/office/powerpoint/2010/main" val="3767244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17702" y="3416968"/>
            <a:ext cx="8351839" cy="2700253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Test modules and test functions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C00000"/>
                </a:solidFill>
              </a:rPr>
              <a:t>Fixtures</a:t>
            </a:r>
          </a:p>
          <a:p>
            <a:pPr marL="0" indent="0">
              <a:buNone/>
            </a:pPr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Macros</a:t>
            </a:r>
          </a:p>
          <a:p>
            <a:pPr marL="0" indent="0">
              <a:buNone/>
            </a:pPr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Control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17701" y="239714"/>
            <a:ext cx="7494588" cy="3161213"/>
          </a:xfrm>
        </p:spPr>
        <p:txBody>
          <a:bodyPr>
            <a:normAutofit/>
          </a:bodyPr>
          <a:lstStyle/>
          <a:p>
            <a:r>
              <a:rPr lang="en-US" sz="16600" dirty="0" err="1"/>
              <a:t>Eunit</a:t>
            </a:r>
            <a:endParaRPr lang="en-US" sz="166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716506" y="3310826"/>
            <a:ext cx="8293769" cy="794975"/>
          </a:xfrm>
          <a:prstGeom prst="rect">
            <a:avLst/>
          </a:prstGeom>
          <a:solidFill>
            <a:schemeClr val="bg1">
              <a:alpha val="7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716506" y="5105760"/>
            <a:ext cx="8293769" cy="1366279"/>
          </a:xfrm>
          <a:prstGeom prst="rect">
            <a:avLst/>
          </a:prstGeom>
          <a:solidFill>
            <a:schemeClr val="bg1">
              <a:alpha val="7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5800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fixture is a state that is necessary for a certain set of tests to run.</a:t>
            </a:r>
          </a:p>
          <a:p>
            <a:r>
              <a:rPr lang="en-US" dirty="0"/>
              <a:t>A fixture can define a setup and cleanup function to apply either for the entire set, or for each test case in the set.</a:t>
            </a:r>
          </a:p>
          <a:p>
            <a:r>
              <a:rPr lang="en-US" dirty="0"/>
              <a:t>There are a few different ways of writing a fixture and we will look at the ones that are probably the most commonly used.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+mn-lt"/>
              </a:rPr>
              <a:t>Fixtures</a:t>
            </a:r>
          </a:p>
        </p:txBody>
      </p:sp>
    </p:spTree>
    <p:extLst>
      <p:ext uri="{BB962C8B-B14F-4D97-AF65-F5344CB8AC3E}">
        <p14:creationId xmlns:p14="http://schemas.microsoft.com/office/powerpoint/2010/main" val="3788001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eunit</a:t>
            </a:r>
            <a:r>
              <a:rPr lang="en-US" dirty="0"/>
              <a:t> recognizes any function with a name ending in _test_  as a </a:t>
            </a:r>
            <a:r>
              <a:rPr lang="en-US" i="1" dirty="0"/>
              <a:t>test fixture</a:t>
            </a:r>
            <a:r>
              <a:rPr lang="en-US" dirty="0"/>
              <a:t>.</a:t>
            </a:r>
          </a:p>
          <a:p>
            <a:r>
              <a:rPr lang="en-US" dirty="0"/>
              <a:t>A test fixture contains a set of tests to run, represented as lambda functions in a list.</a:t>
            </a:r>
          </a:p>
          <a:p>
            <a:r>
              <a:rPr lang="en-US" dirty="0"/>
              <a:t>You can also use tuples of a description and a lambda function.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+mn-lt"/>
              </a:rPr>
              <a:t>Fixtures</a:t>
            </a:r>
          </a:p>
        </p:txBody>
      </p:sp>
    </p:spTree>
    <p:extLst>
      <p:ext uri="{BB962C8B-B14F-4D97-AF65-F5344CB8AC3E}">
        <p14:creationId xmlns:p14="http://schemas.microsoft.com/office/powerpoint/2010/main" val="40850282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TitlePage"/>
</p:tagLst>
</file>

<file path=ppt/theme/theme1.xml><?xml version="1.0" encoding="utf-8"?>
<a:theme xmlns:a="http://schemas.openxmlformats.org/drawingml/2006/main" name="PresentationTemplate2011">
  <a:themeElements>
    <a:clrScheme name="Landscape2009 1">
      <a:dk1>
        <a:srgbClr val="58585A"/>
      </a:dk1>
      <a:lt1>
        <a:srgbClr val="FFFFFF"/>
      </a:lt1>
      <a:dk2>
        <a:srgbClr val="00285E"/>
      </a:dk2>
      <a:lt2>
        <a:srgbClr val="B1B3B4"/>
      </a:lt2>
      <a:accent1>
        <a:srgbClr val="89BA17"/>
      </a:accent1>
      <a:accent2>
        <a:srgbClr val="F08A00"/>
      </a:accent2>
      <a:accent3>
        <a:srgbClr val="FFFFFF"/>
      </a:accent3>
      <a:accent4>
        <a:srgbClr val="4A4A4C"/>
      </a:accent4>
      <a:accent5>
        <a:srgbClr val="C4D9AB"/>
      </a:accent5>
      <a:accent6>
        <a:srgbClr val="D97D00"/>
      </a:accent6>
      <a:hlink>
        <a:srgbClr val="00A9D4"/>
      </a:hlink>
      <a:folHlink>
        <a:srgbClr val="00625F"/>
      </a:folHlink>
    </a:clrScheme>
    <a:fontScheme name="Landscape2009">
      <a:majorFont>
        <a:latin typeface="Ericsson Capital T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45720" rIns="7200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45720" rIns="7200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ndscape2009 1">
        <a:dk1>
          <a:srgbClr val="58585A"/>
        </a:dk1>
        <a:lt1>
          <a:srgbClr val="FFFFFF"/>
        </a:lt1>
        <a:dk2>
          <a:srgbClr val="00285E"/>
        </a:dk2>
        <a:lt2>
          <a:srgbClr val="B1B3B4"/>
        </a:lt2>
        <a:accent1>
          <a:srgbClr val="89BA17"/>
        </a:accent1>
        <a:accent2>
          <a:srgbClr val="F08A00"/>
        </a:accent2>
        <a:accent3>
          <a:srgbClr val="FFFFFF"/>
        </a:accent3>
        <a:accent4>
          <a:srgbClr val="4A4A4C"/>
        </a:accent4>
        <a:accent5>
          <a:srgbClr val="C4D9AB"/>
        </a:accent5>
        <a:accent6>
          <a:srgbClr val="D97D00"/>
        </a:accent6>
        <a:hlink>
          <a:srgbClr val="00A9D4"/>
        </a:hlink>
        <a:folHlink>
          <a:srgbClr val="0062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Landscape2009 1">
    <a:dk1>
      <a:srgbClr val="58585A"/>
    </a:dk1>
    <a:lt1>
      <a:srgbClr val="FFFFFF"/>
    </a:lt1>
    <a:dk2>
      <a:srgbClr val="00285E"/>
    </a:dk2>
    <a:lt2>
      <a:srgbClr val="B1B3B4"/>
    </a:lt2>
    <a:accent1>
      <a:srgbClr val="89BA17"/>
    </a:accent1>
    <a:accent2>
      <a:srgbClr val="F08A00"/>
    </a:accent2>
    <a:accent3>
      <a:srgbClr val="FFFFFF"/>
    </a:accent3>
    <a:accent4>
      <a:srgbClr val="4A4A4C"/>
    </a:accent4>
    <a:accent5>
      <a:srgbClr val="C4D9AB"/>
    </a:accent5>
    <a:accent6>
      <a:srgbClr val="D97D00"/>
    </a:accent6>
    <a:hlink>
      <a:srgbClr val="00A9D4"/>
    </a:hlink>
    <a:folHlink>
      <a:srgbClr val="00625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58983</TotalTime>
  <Words>1646</Words>
  <Application>Microsoft Office PowerPoint</Application>
  <PresentationFormat>Widescreen</PresentationFormat>
  <Paragraphs>255</Paragraphs>
  <Slides>38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Consolas</vt:lpstr>
      <vt:lpstr>Ericsson Capital TT</vt:lpstr>
      <vt:lpstr>Arial</vt:lpstr>
      <vt:lpstr>Wingdings</vt:lpstr>
      <vt:lpstr>PresentationTemplate2011</vt:lpstr>
      <vt:lpstr>erlang – part 4 More about Testing</vt:lpstr>
      <vt:lpstr>Clone me!</vt:lpstr>
      <vt:lpstr>Eunit</vt:lpstr>
      <vt:lpstr>Test modules and test functions</vt:lpstr>
      <vt:lpstr>Test modules and test functions</vt:lpstr>
      <vt:lpstr>Test modules and test functions</vt:lpstr>
      <vt:lpstr>Eunit</vt:lpstr>
      <vt:lpstr>Fixtures</vt:lpstr>
      <vt:lpstr>Fixtures</vt:lpstr>
      <vt:lpstr>PowerPoint Presentation</vt:lpstr>
      <vt:lpstr>PowerPoint Presentation</vt:lpstr>
      <vt:lpstr>PowerPoint Presentation</vt:lpstr>
      <vt:lpstr>PowerPoint Presentation</vt:lpstr>
      <vt:lpstr>Fixtures</vt:lpstr>
      <vt:lpstr>PowerPoint Presentation</vt:lpstr>
      <vt:lpstr>PowerPoint Presentation</vt:lpstr>
      <vt:lpstr>Fixtures</vt:lpstr>
      <vt:lpstr>Eunit</vt:lpstr>
      <vt:lpstr>Macros</vt:lpstr>
      <vt:lpstr>Macros</vt:lpstr>
      <vt:lpstr>Test objects</vt:lpstr>
      <vt:lpstr>Test objects</vt:lpstr>
      <vt:lpstr>Macros</vt:lpstr>
      <vt:lpstr>Macros</vt:lpstr>
      <vt:lpstr>By the way…</vt:lpstr>
      <vt:lpstr>Eunit</vt:lpstr>
      <vt:lpstr>Control</vt:lpstr>
      <vt:lpstr>Control</vt:lpstr>
      <vt:lpstr>meck</vt:lpstr>
      <vt:lpstr>Oh no! </vt:lpstr>
      <vt:lpstr>Dependencies</vt:lpstr>
      <vt:lpstr>meck:new/1 and meck:new/2</vt:lpstr>
      <vt:lpstr>meck:expect/3</vt:lpstr>
      <vt:lpstr>Options – passthrough</vt:lpstr>
      <vt:lpstr>Options – non_strict</vt:lpstr>
      <vt:lpstr>Sticky modules</vt:lpstr>
      <vt:lpstr>Options – unstick</vt:lpstr>
      <vt:lpstr>Clone 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Erlang - Part 2</dc:title>
  <dc:creator>Robin Larsson</dc:creator>
  <cp:keywords/>
  <dc:description>Rev PA1</dc:description>
  <cp:lastModifiedBy>Robin Larsson</cp:lastModifiedBy>
  <cp:revision>338</cp:revision>
  <dcterms:created xsi:type="dcterms:W3CDTF">2011-05-24T09:22:48Z</dcterms:created>
  <dcterms:modified xsi:type="dcterms:W3CDTF">2017-06-05T14:45:26Z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Type">
    <vt:lpwstr>Presentation2011</vt:lpwstr>
  </property>
  <property fmtid="{D5CDD505-2E9C-101B-9397-08002B2CF9AE}" pid="3" name="TemplateName">
    <vt:lpwstr>CXC 173 2731/1</vt:lpwstr>
  </property>
  <property fmtid="{D5CDD505-2E9C-101B-9397-08002B2CF9AE}" pid="4" name="TemplateVersion">
    <vt:lpwstr>R1A</vt:lpwstr>
  </property>
  <property fmtid="{D5CDD505-2E9C-101B-9397-08002B2CF9AE}" pid="5" name="EmbeddedFonts">
    <vt:bool>true</vt:bool>
  </property>
  <property fmtid="{D5CDD505-2E9C-101B-9397-08002B2CF9AE}" pid="6" name="PackageNo">
    <vt:lpwstr>LXA 119 603</vt:lpwstr>
  </property>
  <property fmtid="{D5CDD505-2E9C-101B-9397-08002B2CF9AE}" pid="7" name="PackageVersion">
    <vt:lpwstr>R5C</vt:lpwstr>
  </property>
  <property fmtid="{D5CDD505-2E9C-101B-9397-08002B2CF9AE}" pid="8" name="FooterType">
    <vt:lpwstr>PresTemp</vt:lpwstr>
  </property>
  <property fmtid="{D5CDD505-2E9C-101B-9397-08002B2CF9AE}" pid="9" name="UsedFont">
    <vt:lpwstr>Ericsson Capital TT</vt:lpwstr>
  </property>
  <property fmtid="{D5CDD505-2E9C-101B-9397-08002B2CF9AE}" pid="10" name="x">
    <vt:lpwstr>1</vt:lpwstr>
  </property>
  <property fmtid="{D5CDD505-2E9C-101B-9397-08002B2CF9AE}" pid="11" name="White">
    <vt:bool>true</vt:bool>
  </property>
  <property fmtid="{D5CDD505-2E9C-101B-9397-08002B2CF9AE}" pid="12" name="chkMetaData">
    <vt:bool>false</vt:bool>
  </property>
  <property fmtid="{D5CDD505-2E9C-101B-9397-08002B2CF9AE}" pid="13" name="chkTaglines">
    <vt:bool>false</vt:bool>
  </property>
  <property fmtid="{D5CDD505-2E9C-101B-9397-08002B2CF9AE}" pid="14" name="SecurityClass">
    <vt:lpwstr>Ericsson Internal</vt:lpwstr>
  </property>
  <property fmtid="{D5CDD505-2E9C-101B-9397-08002B2CF9AE}" pid="15" name="txtConfLabel">
    <vt:lpwstr>Ericsson Internal</vt:lpwstr>
  </property>
  <property fmtid="{D5CDD505-2E9C-101B-9397-08002B2CF9AE}" pid="16" name="optUseConfClass">
    <vt:bool>true</vt:bool>
  </property>
  <property fmtid="{D5CDD505-2E9C-101B-9397-08002B2CF9AE}" pid="17" name="optUseConfLabel">
    <vt:bool>false</vt:bool>
  </property>
  <property fmtid="{D5CDD505-2E9C-101B-9397-08002B2CF9AE}" pid="18" name="optFooterCVLDocNo">
    <vt:bool>true</vt:bool>
  </property>
  <property fmtid="{D5CDD505-2E9C-101B-9397-08002B2CF9AE}" pid="19" name="optFooterCVLCopyright">
    <vt:bool>false</vt:bool>
  </property>
  <property fmtid="{D5CDD505-2E9C-101B-9397-08002B2CF9AE}" pid="20" name="optEnterText1">
    <vt:bool>false</vt:bool>
  </property>
  <property fmtid="{D5CDD505-2E9C-101B-9397-08002B2CF9AE}" pid="21" name="optFooterCVLConfLabel">
    <vt:bool>true</vt:bool>
  </property>
  <property fmtid="{D5CDD505-2E9C-101B-9397-08002B2CF9AE}" pid="22" name="optEnterText2">
    <vt:bool>false</vt:bool>
  </property>
  <property fmtid="{D5CDD505-2E9C-101B-9397-08002B2CF9AE}" pid="23" name="optFooterCVLTitle">
    <vt:bool>true</vt:bool>
  </property>
  <property fmtid="{D5CDD505-2E9C-101B-9397-08002B2CF9AE}" pid="24" name="optFooterCVLPrep">
    <vt:bool>false</vt:bool>
  </property>
  <property fmtid="{D5CDD505-2E9C-101B-9397-08002B2CF9AE}" pid="25" name="optEnterText3">
    <vt:bool>false</vt:bool>
  </property>
  <property fmtid="{D5CDD505-2E9C-101B-9397-08002B2CF9AE}" pid="26" name="optFooterCVLDate">
    <vt:bool>true</vt:bool>
  </property>
  <property fmtid="{D5CDD505-2E9C-101B-9397-08002B2CF9AE}" pid="27" name="optEnterText4">
    <vt:bool>false</vt:bool>
  </property>
  <property fmtid="{D5CDD505-2E9C-101B-9397-08002B2CF9AE}" pid="28" name="LeftFooterField">
    <vt:lpwstr/>
  </property>
  <property fmtid="{D5CDD505-2E9C-101B-9397-08002B2CF9AE}" pid="29" name="MiddleFooterField">
    <vt:lpwstr>Ericsson Internal</vt:lpwstr>
  </property>
  <property fmtid="{D5CDD505-2E9C-101B-9397-08002B2CF9AE}" pid="30" name="RightFooterField">
    <vt:lpwstr>Basic Erlang - Part 2</vt:lpwstr>
  </property>
  <property fmtid="{D5CDD505-2E9C-101B-9397-08002B2CF9AE}" pid="31" name="RightFooterField2">
    <vt:lpwstr>2017-03-07</vt:lpwstr>
  </property>
  <property fmtid="{D5CDD505-2E9C-101B-9397-08002B2CF9AE}" pid="32" name="TotalNumb">
    <vt:bool>false</vt:bool>
  </property>
  <property fmtid="{D5CDD505-2E9C-101B-9397-08002B2CF9AE}" pid="33" name="Pages">
    <vt:bool>true</vt:bool>
  </property>
  <property fmtid="{D5CDD505-2E9C-101B-9397-08002B2CF9AE}" pid="34" name="DocumentType2">
    <vt:lpwstr>Presentation2011</vt:lpwstr>
  </property>
  <property fmtid="{D5CDD505-2E9C-101B-9397-08002B2CF9AE}" pid="35" name="TemplateName2">
    <vt:lpwstr>CXC 173 2731/1</vt:lpwstr>
  </property>
  <property fmtid="{D5CDD505-2E9C-101B-9397-08002B2CF9AE}" pid="36" name="TemplateVersion2">
    <vt:lpwstr>R1A</vt:lpwstr>
  </property>
  <property fmtid="{D5CDD505-2E9C-101B-9397-08002B2CF9AE}" pid="37" name="Prepared">
    <vt:lpwstr>Gianfranco Alongi</vt:lpwstr>
  </property>
  <property fmtid="{D5CDD505-2E9C-101B-9397-08002B2CF9AE}" pid="38" name="ApprovedBy">
    <vt:lpwstr>Gianfranco Alongi</vt:lpwstr>
  </property>
  <property fmtid="{D5CDD505-2E9C-101B-9397-08002B2CF9AE}" pid="39" name="DocNo">
    <vt:lpwstr/>
  </property>
  <property fmtid="{D5CDD505-2E9C-101B-9397-08002B2CF9AE}" pid="40" name="Checked">
    <vt:lpwstr/>
  </property>
  <property fmtid="{D5CDD505-2E9C-101B-9397-08002B2CF9AE}" pid="41" name="Revision">
    <vt:lpwstr>PA1</vt:lpwstr>
  </property>
  <property fmtid="{D5CDD505-2E9C-101B-9397-08002B2CF9AE}" pid="42" name="DocName">
    <vt:lpwstr>BASIC ERLANG - PART 2</vt:lpwstr>
  </property>
  <property fmtid="{D5CDD505-2E9C-101B-9397-08002B2CF9AE}" pid="43" name="Title">
    <vt:lpwstr>Basic Erlang - Part 2</vt:lpwstr>
  </property>
  <property fmtid="{D5CDD505-2E9C-101B-9397-08002B2CF9AE}" pid="44" name="Date">
    <vt:lpwstr>2017-03-07</vt:lpwstr>
  </property>
  <property fmtid="{D5CDD505-2E9C-101B-9397-08002B2CF9AE}" pid="45" name="Reference">
    <vt:lpwstr/>
  </property>
  <property fmtid="{D5CDD505-2E9C-101B-9397-08002B2CF9AE}" pid="46" name="Keyword">
    <vt:lpwstr/>
  </property>
  <property fmtid="{D5CDD505-2E9C-101B-9397-08002B2CF9AE}" pid="47" name="UpdateProcess">
    <vt:lpwstr>End</vt:lpwstr>
  </property>
</Properties>
</file>