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36"/>
  </p:notesMasterIdLst>
  <p:handoutMasterIdLst>
    <p:handoutMasterId r:id="rId37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7" r:id="rId22"/>
    <p:sldId id="280" r:id="rId23"/>
    <p:sldId id="281" r:id="rId24"/>
    <p:sldId id="286" r:id="rId25"/>
    <p:sldId id="284" r:id="rId26"/>
    <p:sldId id="283" r:id="rId27"/>
    <p:sldId id="285" r:id="rId28"/>
    <p:sldId id="282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84988" cy="10018713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Ericsson Capital TT" panose="02000503000000020004" pitchFamily="2" charset="0"/>
      <p:regular r:id="rId42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7"/>
            <p14:sldId id="280"/>
            <p14:sldId id="281"/>
            <p14:sldId id="286"/>
            <p14:sldId id="284"/>
            <p14:sldId id="283"/>
            <p14:sldId id="285"/>
            <p14:sldId id="282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51" userDrawn="1">
          <p15:clr>
            <a:srgbClr val="A4A3A4"/>
          </p15:clr>
        </p15:guide>
        <p15:guide id="4" orient="horz" pos="2449" userDrawn="1">
          <p15:clr>
            <a:srgbClr val="A4A3A4"/>
          </p15:clr>
        </p15:guide>
        <p15:guide id="5" orient="horz" pos="3566" userDrawn="1">
          <p15:clr>
            <a:srgbClr val="A4A3A4"/>
          </p15:clr>
        </p15:guide>
        <p15:guide id="6" orient="horz" pos="2545" userDrawn="1">
          <p15:clr>
            <a:srgbClr val="A4A3A4"/>
          </p15:clr>
        </p15:guide>
        <p15:guide id="7" orient="horz" pos="3845" userDrawn="1">
          <p15:clr>
            <a:srgbClr val="A4A3A4"/>
          </p15:clr>
        </p15:guide>
        <p15:guide id="8" pos="6625" userDrawn="1">
          <p15:clr>
            <a:srgbClr val="A4A3A4"/>
          </p15:clr>
        </p15:guide>
        <p15:guide id="9" pos="2588" userDrawn="1">
          <p15:clr>
            <a:srgbClr val="A4A3A4"/>
          </p15:clr>
        </p15:guide>
        <p15:guide id="10" pos="5091" userDrawn="1">
          <p15:clr>
            <a:srgbClr val="A4A3A4"/>
          </p15:clr>
        </p15:guide>
        <p15:guide id="11" pos="4969" userDrawn="1">
          <p15:clr>
            <a:srgbClr val="A4A3A4"/>
          </p15:clr>
        </p15:guide>
        <p15:guide id="12" pos="3779" userDrawn="1">
          <p15:clr>
            <a:srgbClr val="A4A3A4"/>
          </p15:clr>
        </p15:guide>
        <p15:guide id="13" pos="3901" userDrawn="1">
          <p15:clr>
            <a:srgbClr val="A4A3A4"/>
          </p15:clr>
        </p15:guide>
        <p15:guide id="14" pos="331" userDrawn="1">
          <p15:clr>
            <a:srgbClr val="A4A3A4"/>
          </p15:clr>
        </p15:guide>
        <p15:guide id="15" pos="2712" userDrawn="1">
          <p15:clr>
            <a:srgbClr val="A4A3A4"/>
          </p15:clr>
        </p15:guide>
        <p15:guide id="16" pos="3839" userDrawn="1">
          <p15:clr>
            <a:srgbClr val="A4A3A4"/>
          </p15:clr>
        </p15:guide>
        <p15:guide id="17" pos="3568" userDrawn="1">
          <p15:clr>
            <a:srgbClr val="A4A3A4"/>
          </p15:clr>
        </p15:guide>
        <p15:guide id="18" pos="4112" userDrawn="1">
          <p15:clr>
            <a:srgbClr val="A4A3A4"/>
          </p15:clr>
        </p15:guide>
        <p15:guide id="19" pos="73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78"/>
    <a:srgbClr val="000000"/>
    <a:srgbClr val="272822"/>
    <a:srgbClr val="89BA17"/>
    <a:srgbClr val="6A8FBF"/>
    <a:srgbClr val="FF5757"/>
    <a:srgbClr val="9FB7D3"/>
    <a:srgbClr val="8BC5FF"/>
    <a:srgbClr val="99CCFF"/>
    <a:srgbClr val="00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636" autoAdjust="0"/>
    <p:restoredTop sz="82524" autoAdjust="0"/>
  </p:normalViewPr>
  <p:slideViewPr>
    <p:cSldViewPr snapToGrid="0" snapToObjects="1">
      <p:cViewPr varScale="1">
        <p:scale>
          <a:sx n="57" d="100"/>
          <a:sy n="57" d="100"/>
        </p:scale>
        <p:origin x="426" y="78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6625"/>
        <p:guide pos="2588"/>
        <p:guide pos="5091"/>
        <p:guide pos="4969"/>
        <p:guide pos="3779"/>
        <p:guide pos="3901"/>
        <p:guide pos="331"/>
        <p:guide pos="2712"/>
        <p:guide pos="3839"/>
        <p:guide pos="3568"/>
        <p:guide pos="4112"/>
        <p:guide pos="73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Basic Erlang - Part 2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2017-03-07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is an extension of Erlang Part 3, TDD.</a:t>
            </a:r>
          </a:p>
          <a:p>
            <a:r>
              <a:rPr lang="en-US" dirty="0"/>
              <a:t>Since a lot of the basics of </a:t>
            </a:r>
            <a:r>
              <a:rPr lang="en-US" dirty="0" err="1"/>
              <a:t>eunit</a:t>
            </a:r>
            <a:r>
              <a:rPr lang="en-US" dirty="0"/>
              <a:t> have already been covered there,</a:t>
            </a:r>
          </a:p>
          <a:p>
            <a:r>
              <a:rPr lang="en-US" dirty="0"/>
              <a:t>some topics will be skipped as previous knowledge is assumed.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762D-34DD-4941-9FB6-31D6CF762A3E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Basic Erlang - Part 2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6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6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2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06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9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9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2019299" y="2828876"/>
            <a:ext cx="1968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8483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4932" y="5137201"/>
            <a:ext cx="11140019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24934" y="1808710"/>
            <a:ext cx="11135785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546946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1" y="1795463"/>
            <a:ext cx="5467351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8" y="4013201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795464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1" y="4022726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8" y="4022726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1" y="1804989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804989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0814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2515809" y="438151"/>
            <a:ext cx="235239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209564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527051" y="6524625"/>
            <a:ext cx="9865784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Basic Erlang - Part 2  |  Ericsson Internal  |  2017-03-07  |  Page </a:t>
            </a:r>
            <a:fld id="{4E4454CB-35F6-4D46-AEF4-56EE26C1109E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8" y="1800000"/>
            <a:ext cx="11135785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4935" y="239714"/>
            <a:ext cx="9992784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erlang – </a:t>
            </a:r>
            <a:r>
              <a:rPr lang="en-US" dirty="0">
                <a:solidFill>
                  <a:srgbClr val="92D050"/>
                </a:solidFill>
              </a:rPr>
              <a:t>part 4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More about Testing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br>
              <a:rPr lang="en-US" dirty="0"/>
            </a:br>
            <a:r>
              <a:rPr lang="en-US" dirty="0" err="1"/>
              <a:t>meck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917701" y="372533"/>
            <a:ext cx="7683500" cy="5825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addition_tests:add_two_numbers_test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addition_tests:add_negative_number_test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addition_tests:add_three_numbers_test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Finished in 0.179 seconds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tests, 0 failures</a:t>
            </a:r>
          </a:p>
        </p:txBody>
      </p:sp>
    </p:spTree>
    <p:extLst>
      <p:ext uri="{BB962C8B-B14F-4D97-AF65-F5344CB8AC3E}">
        <p14:creationId xmlns:p14="http://schemas.microsoft.com/office/powerpoint/2010/main" val="36180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 bwMode="auto">
          <a:xfrm>
            <a:off x="1659467" y="609600"/>
            <a:ext cx="8822266" cy="546946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1" y="918685"/>
            <a:ext cx="8267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3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56367" y="2032000"/>
            <a:ext cx="7683500" cy="30988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multiplication_tests:multiplication_test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_/0: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Multiplication of two negative factors should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in a positive product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multiplication_tests:multiplication_test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Multiplication should be commutative, meaning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that the order of the factors does not matter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57679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setup </a:t>
            </a:r>
            <a:r>
              <a:rPr lang="en-US" dirty="0"/>
              <a:t>or </a:t>
            </a:r>
            <a:r>
              <a:rPr lang="en-US" i="1" dirty="0" err="1"/>
              <a:t>foreach</a:t>
            </a:r>
            <a:r>
              <a:rPr lang="en-US" i="1" dirty="0"/>
              <a:t> </a:t>
            </a:r>
            <a:r>
              <a:rPr lang="en-US" dirty="0"/>
              <a:t>keywords, we can define setup and cleanup actions to be taken for each fixture.</a:t>
            </a:r>
          </a:p>
          <a:p>
            <a:r>
              <a:rPr lang="en-US" i="1" dirty="0"/>
              <a:t>setup </a:t>
            </a:r>
            <a:r>
              <a:rPr lang="en-US" dirty="0"/>
              <a:t>executes the setup function once, before the test fixture is run, and then cleans up with the cleanup function.</a:t>
            </a:r>
          </a:p>
          <a:p>
            <a:r>
              <a:rPr lang="en-US" i="1" dirty="0" err="1"/>
              <a:t>foreach</a:t>
            </a:r>
            <a:r>
              <a:rPr lang="en-US" i="1" dirty="0"/>
              <a:t> </a:t>
            </a:r>
            <a:r>
              <a:rPr lang="en-US" dirty="0"/>
              <a:t>executes the setup and cleanup functions for each test case in the fixture.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136652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197769" y="1315454"/>
            <a:ext cx="7940842" cy="4684295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90" y="1524000"/>
            <a:ext cx="6705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0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999067" y="1185333"/>
            <a:ext cx="9922933" cy="48598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51500"/>
            <a:ext cx="914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more advanced ways of executing fixtures such as with an </a:t>
            </a:r>
            <a:r>
              <a:rPr lang="en-US" dirty="0" err="1"/>
              <a:t>instantiator</a:t>
            </a:r>
            <a:r>
              <a:rPr lang="en-US" dirty="0"/>
              <a:t> that generates test cases, or with the </a:t>
            </a:r>
            <a:r>
              <a:rPr lang="en-US" dirty="0" err="1"/>
              <a:t>foreachx</a:t>
            </a:r>
            <a:r>
              <a:rPr lang="en-US" dirty="0"/>
              <a:t> keyword.</a:t>
            </a:r>
          </a:p>
          <a:p>
            <a:r>
              <a:rPr lang="en-US" dirty="0"/>
              <a:t>For almost every use case, the basic functionality that is explained in the previous slides is recommended – it is readable and easy to write and understand.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75108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4310785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975772" y="5825876"/>
            <a:ext cx="8293769" cy="64616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7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eunit</a:t>
            </a:r>
            <a:r>
              <a:rPr lang="en-US" dirty="0"/>
              <a:t> library includes a lot of macros to make writing tests easier.</a:t>
            </a:r>
          </a:p>
          <a:p>
            <a:r>
              <a:rPr lang="en-US" dirty="0"/>
              <a:t>The assert macros are useful. Let's rewrite one of the earlier tests to look more unit testy.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2889252" y="4776981"/>
            <a:ext cx="6066896" cy="1349934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2889252" y="3339138"/>
            <a:ext cx="6066896" cy="104927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60" y="3541813"/>
            <a:ext cx="4610100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895" y="4893926"/>
            <a:ext cx="5229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79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dirty="0"/>
              <a:t>Other macros include: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?assert(Bool)</a:t>
            </a:r>
            <a:r>
              <a:rPr lang="en-US" dirty="0"/>
              <a:t> – Succeeds if Bool is true.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assertNot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(Bool)</a:t>
            </a:r>
            <a:r>
              <a:rPr lang="en-US" dirty="0"/>
              <a:t> – Inverse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?assert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assertMatch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ExpectedPattern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Result)</a:t>
            </a:r>
            <a:r>
              <a:rPr lang="en-US" dirty="0"/>
              <a:t> – Checks if Result will properly pattern match with </a:t>
            </a:r>
            <a:r>
              <a:rPr lang="en-US" dirty="0" err="1"/>
              <a:t>ExpectedPattern</a:t>
            </a:r>
            <a:r>
              <a:rPr lang="en-US" dirty="0"/>
              <a:t> and succeeds if it does.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assertNotEqual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(Expected, Result)</a:t>
            </a:r>
            <a:r>
              <a:rPr lang="en-US" dirty="0"/>
              <a:t> – Inverse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5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68906" y="4219074"/>
            <a:ext cx="8293769" cy="219865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2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 objects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sz="3600" dirty="0"/>
              <a:t>Remember the fixtures from before and how the tests in the list could either be just a fun or a tuple with a description and a fun?</a:t>
            </a:r>
          </a:p>
          <a:p>
            <a:endParaRPr lang="en-US" sz="3600" dirty="0"/>
          </a:p>
          <a:p>
            <a:r>
              <a:rPr lang="en-US" sz="3600" dirty="0"/>
              <a:t>These are only some of many different representation a test can have – these different representations are called </a:t>
            </a:r>
            <a:r>
              <a:rPr lang="en-US" sz="3600" i="1" dirty="0"/>
              <a:t>test objects</a:t>
            </a:r>
            <a:r>
              <a:rPr lang="en-US" sz="3600" dirty="0"/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879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Another example of a test object is</a:t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TestObject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/>
              <a:t>where </a:t>
            </a:r>
            <a:r>
              <a:rPr lang="en-US" sz="3600" dirty="0" err="1"/>
              <a:t>LineNumber</a:t>
            </a:r>
            <a:r>
              <a:rPr lang="en-US" sz="3600" dirty="0"/>
              <a:t> is an integer and </a:t>
            </a:r>
            <a:r>
              <a:rPr lang="en-US" sz="3600" dirty="0" err="1"/>
              <a:t>TestObject</a:t>
            </a:r>
            <a:r>
              <a:rPr lang="en-US" sz="3600" dirty="0"/>
              <a:t> is another test object, for example a fun() or a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{Description, fun()}</a:t>
            </a:r>
            <a:r>
              <a:rPr lang="en-US" sz="3600" dirty="0"/>
              <a:t>.</a:t>
            </a:r>
          </a:p>
          <a:p>
            <a:r>
              <a:rPr lang="en-US" sz="3600" dirty="0"/>
              <a:t>In other words, a simple </a:t>
            </a:r>
            <a:r>
              <a:rPr lang="en-US" sz="3600" dirty="0" err="1"/>
              <a:t>nullary</a:t>
            </a:r>
            <a:r>
              <a:rPr lang="en-US" sz="3600" dirty="0"/>
              <a:t> fun() – a fun() with 0 arguments – is also a test object.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 objects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4031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sz="2800" dirty="0"/>
              <a:t>All assert macros from before also have versions starting with _ (underscore).</a:t>
            </a:r>
            <a:br>
              <a:rPr lang="en-US" sz="2800" dirty="0"/>
            </a:br>
            <a:r>
              <a:rPr lang="en-US" sz="2800" dirty="0"/>
              <a:t>For example: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?_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(5, 3+2).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The difference: underscore macros generate test objects – incidentally, they generate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fun()}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This is a nice shorthand for creating fixtures of multiple short tests.</a:t>
            </a:r>
          </a:p>
        </p:txBody>
      </p:sp>
    </p:spTree>
    <p:extLst>
      <p:ext uri="{BB962C8B-B14F-4D97-AF65-F5344CB8AC3E}">
        <p14:creationId xmlns:p14="http://schemas.microsoft.com/office/powerpoint/2010/main" val="3585499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 bwMode="auto">
          <a:xfrm>
            <a:off x="654052" y="2336800"/>
            <a:ext cx="5062537" cy="39454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5885924" y="3532774"/>
            <a:ext cx="6066896" cy="1581093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let's rewrite some of the earlier tests.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60" y="3670799"/>
            <a:ext cx="5686425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7" y="2646862"/>
            <a:ext cx="4591050" cy="3324225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537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 bwMode="auto">
          <a:xfrm>
            <a:off x="3037419" y="3236118"/>
            <a:ext cx="4967815" cy="2180694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will automagically convert all of your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cases to test descriptors,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fun() -&gt;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end</a:t>
            </a:r>
            <a:r>
              <a:rPr lang="en-US" dirty="0"/>
              <a:t> and run them like that.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By the way…</a:t>
            </a: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177" y="3559703"/>
            <a:ext cx="3924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4310785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975772" y="5105760"/>
            <a:ext cx="8293769" cy="64616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3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Control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dirty="0"/>
              <a:t>There are also some </a:t>
            </a:r>
            <a:r>
              <a:rPr lang="en-US" i="1" dirty="0"/>
              <a:t>control </a:t>
            </a:r>
            <a:r>
              <a:rPr lang="en-US" dirty="0"/>
              <a:t>options available.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{spawn, Tests}</a:t>
            </a:r>
            <a:r>
              <a:rPr lang="en-US" dirty="0"/>
              <a:t> runs the test in a new </a:t>
            </a:r>
            <a:r>
              <a:rPr lang="en-US" dirty="0" err="1"/>
              <a:t>subprocess</a:t>
            </a:r>
            <a:r>
              <a:rPr lang="en-US" dirty="0"/>
              <a:t>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{spawn, Node, Tests}</a:t>
            </a:r>
            <a:r>
              <a:rPr lang="en-US" dirty="0"/>
              <a:t> additionally runs the tests on the specified node.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{timeout, Seconds, Tests}</a:t>
            </a:r>
            <a:r>
              <a:rPr lang="en-US" dirty="0"/>
              <a:t> sets a timeout value for the tests.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Tests}</a:t>
            </a:r>
            <a:r>
              <a:rPr lang="en-US" dirty="0"/>
              <a:t> runs the tests in the specified order.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inparallel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Tests}</a:t>
            </a:r>
            <a:r>
              <a:rPr lang="en-US" dirty="0"/>
              <a:t> runs the tests in parallel, if possible.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inparallel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Max, Tests}</a:t>
            </a:r>
            <a:r>
              <a:rPr lang="en-US" dirty="0"/>
              <a:t> runs at most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/>
              <a:t> tests in parallel.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56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1608667" y="2607732"/>
            <a:ext cx="9330266" cy="3647371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Control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139600"/>
            <a:ext cx="11135785" cy="3852000"/>
          </a:xfrm>
        </p:spPr>
        <p:txBody>
          <a:bodyPr/>
          <a:lstStyle/>
          <a:p>
            <a:r>
              <a:rPr lang="en-US" dirty="0"/>
              <a:t>Remember that a test representation contains another test representation, which in turn can contain another test representation.</a:t>
            </a:r>
          </a:p>
          <a:p>
            <a:r>
              <a:rPr lang="en-US" dirty="0"/>
              <a:t>This test is completely legal: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33" y="2928151"/>
            <a:ext cx="8686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4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5834" y="3092562"/>
            <a:ext cx="8919631" cy="223876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rgbClr val="007B78"/>
                </a:solidFill>
              </a:rPr>
              <a:t>A mocking library for Erlang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223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meck</a:t>
            </a:r>
            <a:endParaRPr lang="en-US" sz="16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966016"/>
            <a:ext cx="12005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https://github.com/eproxus/meck</a:t>
            </a:r>
          </a:p>
        </p:txBody>
      </p:sp>
    </p:spTree>
    <p:extLst>
      <p:ext uri="{BB962C8B-B14F-4D97-AF65-F5344CB8AC3E}">
        <p14:creationId xmlns:p14="http://schemas.microsoft.com/office/powerpoint/2010/main" val="1175298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meck</a:t>
            </a:r>
            <a:r>
              <a:rPr lang="en-US" dirty="0"/>
              <a:t> is not part of OTP. No-one knows why.</a:t>
            </a:r>
          </a:p>
          <a:p>
            <a:r>
              <a:rPr lang="en-US" dirty="0"/>
              <a:t>We must add it to dependencies to be able to use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Oh no! 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007B7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44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recognizes any module with a name ending in _tests as a test module.</a:t>
            </a:r>
          </a:p>
          <a:p>
            <a:r>
              <a:rPr lang="en-US" dirty="0" err="1"/>
              <a:t>eunit</a:t>
            </a:r>
            <a:r>
              <a:rPr lang="en-US" dirty="0"/>
              <a:t> recognizes any function with a name ending in _test as a test function.</a:t>
            </a:r>
          </a:p>
          <a:p>
            <a:r>
              <a:rPr lang="en-US" dirty="0" err="1"/>
              <a:t>eunit</a:t>
            </a:r>
            <a:r>
              <a:rPr lang="en-US" dirty="0"/>
              <a:t> will run all test functions upon execution. Each test function that does not crash is considered a success.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478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 bwMode="auto">
          <a:xfrm>
            <a:off x="1049867" y="3081867"/>
            <a:ext cx="10024533" cy="2387600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rebar3 is used, it is easy to add external dependencies.</a:t>
            </a:r>
          </a:p>
          <a:p>
            <a:r>
              <a:rPr lang="en-US" dirty="0"/>
              <a:t>Your project root has a file called </a:t>
            </a:r>
            <a:r>
              <a:rPr lang="en-US" dirty="0" err="1"/>
              <a:t>rebar.config</a:t>
            </a:r>
            <a:r>
              <a:rPr lang="en-US" dirty="0"/>
              <a:t>. Add </a:t>
            </a:r>
            <a:r>
              <a:rPr lang="en-US" dirty="0" err="1"/>
              <a:t>meck</a:t>
            </a:r>
            <a:r>
              <a:rPr lang="en-US" dirty="0"/>
              <a:t> as a dependency.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(This will also make </a:t>
            </a:r>
            <a:r>
              <a:rPr lang="en-US" dirty="0" err="1"/>
              <a:t>meck</a:t>
            </a:r>
            <a:r>
              <a:rPr lang="en-US" dirty="0"/>
              <a:t> available in the shell if you want to play around with it)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97" y="3429000"/>
            <a:ext cx="9229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64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(Module</a:t>
            </a:r>
            <a:r>
              <a:rPr lang="en-US" dirty="0"/>
              <a:t>) will start mocking Module.</a:t>
            </a:r>
          </a:p>
          <a:p>
            <a:endParaRPr lang="en-US" dirty="0"/>
          </a:p>
          <a:p>
            <a:r>
              <a:rPr lang="en-US" dirty="0"/>
              <a:t>The dyadic version also takes a list of options.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(Module, Options)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We will look at some of the options in detail.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meck:new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/1 and </a:t>
            </a:r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meck:new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2015843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meck:expect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(Module, Function, Fun</a:t>
            </a:r>
            <a:r>
              <a:rPr lang="en-US" dirty="0"/>
              <a:t>) will define the behavior of a function in a mocked module.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meck:expect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my_chat_client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ping, fun(_) -&gt; pong end).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meck:expect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3714116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module is mocked, by default, </a:t>
            </a:r>
            <a:r>
              <a:rPr lang="en-US" i="1" dirty="0"/>
              <a:t>all </a:t>
            </a:r>
            <a:r>
              <a:rPr lang="en-US" dirty="0"/>
              <a:t>functionality will be replaced by the mocked instance of the module.</a:t>
            </a:r>
          </a:p>
          <a:p>
            <a:r>
              <a:rPr lang="en-US" dirty="0"/>
              <a:t>What if we just want to mock some functionality?</a:t>
            </a:r>
          </a:p>
          <a:p>
            <a:r>
              <a:rPr lang="en-US" dirty="0"/>
              <a:t>The </a:t>
            </a:r>
            <a:r>
              <a:rPr lang="en-US" dirty="0" err="1"/>
              <a:t>passthrough</a:t>
            </a:r>
            <a:r>
              <a:rPr lang="en-US" dirty="0"/>
              <a:t> option keeps all functionality of a module intact, unless it has been explicitly overwritten by </a:t>
            </a:r>
            <a:r>
              <a:rPr lang="en-US" dirty="0" err="1"/>
              <a:t>meck:expect</a:t>
            </a:r>
            <a:r>
              <a:rPr lang="en-US" dirty="0"/>
              <a:t>/3.</a:t>
            </a:r>
            <a:br>
              <a:rPr lang="en-US" dirty="0"/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my_chat_client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passthrough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meck:expect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my_chat_client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ping, fun(_) -&gt; pong end).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Options – </a:t>
            </a:r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passthrough</a:t>
            </a:r>
            <a:endParaRPr lang="en-US" dirty="0">
              <a:solidFill>
                <a:srgbClr val="007B7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57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mock modules that do not even exist. This is done with the option </a:t>
            </a:r>
            <a:r>
              <a:rPr lang="en-US" dirty="0" err="1"/>
              <a:t>non_strict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better_lists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non_strict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meck:expect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better_lists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better_sort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fun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super_quicksort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/1).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Options – </a:t>
            </a:r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non_strict</a:t>
            </a:r>
            <a:endParaRPr lang="en-US" dirty="0">
              <a:solidFill>
                <a:srgbClr val="007B7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 bwMode="auto">
          <a:xfrm>
            <a:off x="1917701" y="1134534"/>
            <a:ext cx="8377766" cy="5063068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610255"/>
            <a:ext cx="7740922" cy="42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5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17701" y="1168399"/>
            <a:ext cx="8208433" cy="50292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esekilvv7837:~/basic_erlang_4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rebar3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eunit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Top 3 slowest tests (0.000 seconds, 0.0% of total time):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addition_tests:add_two_numbers_test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addition_tests:add_negative_number_test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addition_tests:add_three_numbers_test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Finished in 0.181 seconds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tests, 0 failures</a:t>
            </a:r>
          </a:p>
        </p:txBody>
      </p:sp>
    </p:spTree>
    <p:extLst>
      <p:ext uri="{BB962C8B-B14F-4D97-AF65-F5344CB8AC3E}">
        <p14:creationId xmlns:p14="http://schemas.microsoft.com/office/powerpoint/2010/main" val="376724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5105760"/>
            <a:ext cx="8293769" cy="136627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0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fixture is a state that is necessary for a certain set of tests to run.</a:t>
            </a:r>
          </a:p>
          <a:p>
            <a:r>
              <a:rPr lang="en-US" dirty="0"/>
              <a:t>A fixture can define a setup and cleanup function to apply either for the entire set, or for each test case in the set.</a:t>
            </a:r>
          </a:p>
          <a:p>
            <a:r>
              <a:rPr lang="en-US" dirty="0"/>
              <a:t>There are a few different ways of writing a fixture and we will look at the ones that are probably the most commonly used.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378800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recognizes any function with a name ending in _test_  as a </a:t>
            </a:r>
            <a:r>
              <a:rPr lang="en-US" i="1" dirty="0"/>
              <a:t>test fixture</a:t>
            </a:r>
            <a:r>
              <a:rPr lang="en-US" dirty="0"/>
              <a:t>.</a:t>
            </a:r>
          </a:p>
          <a:p>
            <a:r>
              <a:rPr lang="en-US" dirty="0"/>
              <a:t>A test fixture contains a set of tests to run, represented as lambda functions in a list.</a:t>
            </a:r>
          </a:p>
          <a:p>
            <a:r>
              <a:rPr lang="en-US" dirty="0"/>
              <a:t>You can also use tuples of a description and a lambda function.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408502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540000" y="694268"/>
            <a:ext cx="7128933" cy="546946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33" y="1000125"/>
            <a:ext cx="6096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96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ndscape2009 1">
    <a:dk1>
      <a:srgbClr val="58585A"/>
    </a:dk1>
    <a:lt1>
      <a:srgbClr val="FFFFFF"/>
    </a:lt1>
    <a:dk2>
      <a:srgbClr val="00285E"/>
    </a:dk2>
    <a:lt2>
      <a:srgbClr val="B1B3B4"/>
    </a:lt2>
    <a:accent1>
      <a:srgbClr val="89BA17"/>
    </a:accent1>
    <a:accent2>
      <a:srgbClr val="F08A00"/>
    </a:accent2>
    <a:accent3>
      <a:srgbClr val="FFFFFF"/>
    </a:accent3>
    <a:accent4>
      <a:srgbClr val="4A4A4C"/>
    </a:accent4>
    <a:accent5>
      <a:srgbClr val="C4D9AB"/>
    </a:accent5>
    <a:accent6>
      <a:srgbClr val="D97D00"/>
    </a:accent6>
    <a:hlink>
      <a:srgbClr val="00A9D4"/>
    </a:hlink>
    <a:folHlink>
      <a:srgbClr val="00625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58737</TotalTime>
  <Words>1116</Words>
  <Application>Microsoft Office PowerPoint</Application>
  <PresentationFormat>Widescreen</PresentationFormat>
  <Paragraphs>189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Wingdings</vt:lpstr>
      <vt:lpstr>Consolas</vt:lpstr>
      <vt:lpstr>Ericsson Capital TT</vt:lpstr>
      <vt:lpstr>Arial</vt:lpstr>
      <vt:lpstr>PresentationTemplate2011</vt:lpstr>
      <vt:lpstr>erlang – part 4 More about Testing</vt:lpstr>
      <vt:lpstr>Eunit</vt:lpstr>
      <vt:lpstr>Test modules and test functions</vt:lpstr>
      <vt:lpstr>Test modules and test functions</vt:lpstr>
      <vt:lpstr>Test modules and test functions</vt:lpstr>
      <vt:lpstr>Eunit</vt:lpstr>
      <vt:lpstr>Fixtures</vt:lpstr>
      <vt:lpstr>Fixtures</vt:lpstr>
      <vt:lpstr>PowerPoint Presentation</vt:lpstr>
      <vt:lpstr>PowerPoint Presentation</vt:lpstr>
      <vt:lpstr>PowerPoint Presentation</vt:lpstr>
      <vt:lpstr>PowerPoint Presentation</vt:lpstr>
      <vt:lpstr>Fixtures</vt:lpstr>
      <vt:lpstr>PowerPoint Presentation</vt:lpstr>
      <vt:lpstr>PowerPoint Presentation</vt:lpstr>
      <vt:lpstr>Fixtures</vt:lpstr>
      <vt:lpstr>Eunit</vt:lpstr>
      <vt:lpstr>Macros</vt:lpstr>
      <vt:lpstr>Macros</vt:lpstr>
      <vt:lpstr>Test objects</vt:lpstr>
      <vt:lpstr>Test objects</vt:lpstr>
      <vt:lpstr>Macros</vt:lpstr>
      <vt:lpstr>Macros</vt:lpstr>
      <vt:lpstr>By the way…</vt:lpstr>
      <vt:lpstr>Eunit</vt:lpstr>
      <vt:lpstr>Control</vt:lpstr>
      <vt:lpstr>Control</vt:lpstr>
      <vt:lpstr>meck</vt:lpstr>
      <vt:lpstr>Oh no! </vt:lpstr>
      <vt:lpstr>Dependencies</vt:lpstr>
      <vt:lpstr>meck:new/1 and meck:new/2</vt:lpstr>
      <vt:lpstr>meck:expect/3</vt:lpstr>
      <vt:lpstr>Options – passthrough</vt:lpstr>
      <vt:lpstr>Options – non_strict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Erlang - Part 2</dc:title>
  <dc:creator>Robin Larsson</dc:creator>
  <cp:keywords/>
  <dc:description>Rev PA1</dc:description>
  <cp:lastModifiedBy>Robin Larsson</cp:lastModifiedBy>
  <cp:revision>330</cp:revision>
  <dcterms:created xsi:type="dcterms:W3CDTF">2011-05-24T09:22:48Z</dcterms:created>
  <dcterms:modified xsi:type="dcterms:W3CDTF">2017-05-29T15:03:11Z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>Basic Erlang - Part 2</vt:lpwstr>
  </property>
  <property fmtid="{D5CDD505-2E9C-101B-9397-08002B2CF9AE}" pid="31" name="RightFooterField2">
    <vt:lpwstr>2017-03-07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>Gianfranco Alongi</vt:lpwstr>
  </property>
  <property fmtid="{D5CDD505-2E9C-101B-9397-08002B2CF9AE}" pid="38" name="ApprovedBy">
    <vt:lpwstr>Gianfranco Alongi</vt:lpwstr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BASIC ERLANG - PART 2</vt:lpwstr>
  </property>
  <property fmtid="{D5CDD505-2E9C-101B-9397-08002B2CF9AE}" pid="43" name="Title">
    <vt:lpwstr>Basic Erlang - Part 2</vt:lpwstr>
  </property>
  <property fmtid="{D5CDD505-2E9C-101B-9397-08002B2CF9AE}" pid="44" name="Date">
    <vt:lpwstr>2017-03-07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</Properties>
</file>