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7" r:id="rId4"/>
    <p:sldId id="269" r:id="rId5"/>
    <p:sldId id="270" r:id="rId6"/>
    <p:sldId id="271" r:id="rId7"/>
    <p:sldId id="263" r:id="rId8"/>
    <p:sldId id="272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58E9-6680-494B-AE11-CDCFF5E5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EFEB5-8643-4AC9-B253-A41509AA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38E6E-0785-4CB9-83B5-1A1201EF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1D3C3-ED5E-4C85-AB79-7D94011F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CF36A-9379-4AA3-B8F9-DF375F20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C0DFF-EDC4-484F-B135-7BFD1F09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941B1-B29B-4C5C-8BDE-D4169DEB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8A620-89B2-491F-9DEE-C30BC5AC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E3B38-4894-4F19-B698-625F381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EC425-B35C-40AD-828C-077557D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4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0CB53F-54B0-4F75-BB79-D83AAB838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5ECE7-94F7-4840-B171-B7412EAC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24F47-EDB0-49D6-A577-1928E3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6F69-8660-4C66-90DE-7CBE7E9F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DFAD6-A016-4389-ACC5-47F587B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8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548550"/>
            <a:ext cx="12192000" cy="360000"/>
          </a:xfrm>
          <a:prstGeom prst="rect">
            <a:avLst/>
          </a:prstGeom>
          <a:solidFill>
            <a:srgbClr val="002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  <a:prstGeom prst="rect">
            <a:avLst/>
          </a:prstGeom>
          <a:noFill/>
        </p:spPr>
        <p:txBody>
          <a:bodyPr wrap="none" lIns="0" tIns="0" rIns="0" bIns="0" anchor="t" anchorCtr="0"/>
          <a:lstStyle>
            <a:lvl1pPr marL="0" indent="0">
              <a:buFontTx/>
              <a:buNone/>
              <a:defRPr sz="2400" cap="all" baseline="0">
                <a:solidFill>
                  <a:schemeClr val="bg1"/>
                </a:solidFill>
                <a:latin typeface="Frutiger-Roman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11218280" y="654288"/>
            <a:ext cx="477462" cy="17004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8AA2C0-8838-4C39-87EA-914E45B8E430}" type="slidenum">
              <a:rPr lang="de-CH" sz="1200" smtClean="0">
                <a:solidFill>
                  <a:schemeClr val="bg1">
                    <a:lumMod val="95000"/>
                  </a:schemeClr>
                </a:solidFill>
                <a:latin typeface="Frutiger-Roman" pitchFamily="34" charset="0"/>
              </a:rPr>
              <a:pPr algn="r"/>
              <a:t>‹Nr.›</a:t>
            </a:fld>
            <a:endParaRPr lang="de-CH" sz="1600" dirty="0">
              <a:solidFill>
                <a:schemeClr val="bg1">
                  <a:lumMod val="95000"/>
                </a:schemeClr>
              </a:solidFill>
              <a:latin typeface="Frutiger-Roman" pitchFamily="34" charset="0"/>
            </a:endParaRPr>
          </a:p>
        </p:txBody>
      </p:sp>
      <p:sp>
        <p:nvSpPr>
          <p:cNvPr id="17" name="Textplatzhalter 2"/>
          <p:cNvSpPr>
            <a:spLocks noGrp="1"/>
          </p:cNvSpPr>
          <p:nvPr>
            <p:ph idx="11" hasCustomPrompt="1"/>
          </p:nvPr>
        </p:nvSpPr>
        <p:spPr>
          <a:xfrm>
            <a:off x="508825" y="1355726"/>
            <a:ext cx="11160126" cy="52419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Font typeface="Frutiger LT 45 Light" panose="020B0403030504020204" pitchFamily="34" charset="0"/>
              <a:buNone/>
              <a:defRPr lang="de-DE" sz="2400" b="0" kern="1200" baseline="0" dirty="0">
                <a:solidFill>
                  <a:srgbClr val="262626"/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360362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278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7473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435100" indent="0">
              <a:buFont typeface="Symbol" panose="05050102010706020507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8" name="Rechteck 12"/>
          <p:cNvSpPr/>
          <p:nvPr userDrawn="1"/>
        </p:nvSpPr>
        <p:spPr>
          <a:xfrm>
            <a:off x="0" y="900000"/>
            <a:ext cx="12192000" cy="32400"/>
          </a:xfrm>
          <a:prstGeom prst="rect">
            <a:avLst/>
          </a:prstGeom>
          <a:solidFill>
            <a:srgbClr val="D8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4" y="264825"/>
            <a:ext cx="152162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0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 orient="horz" pos="278">
          <p15:clr>
            <a:srgbClr val="FBAE40"/>
          </p15:clr>
        </p15:guide>
        <p15:guide id="20" orient="horz" pos="572">
          <p15:clr>
            <a:srgbClr val="FBAE40"/>
          </p15:clr>
        </p15:guide>
        <p15:guide id="21" orient="horz" pos="2500">
          <p15:clr>
            <a:srgbClr val="FBAE40"/>
          </p15:clr>
        </p15:guide>
        <p15:guide id="22" orient="horz" pos="845">
          <p15:clr>
            <a:srgbClr val="FBAE40"/>
          </p15:clr>
        </p15:guide>
        <p15:guide id="23" orient="horz" pos="346">
          <p15:clr>
            <a:srgbClr val="FBAE40"/>
          </p15:clr>
        </p15:guide>
        <p15:guide id="24" orient="horz" pos="41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0498-5323-403F-878B-03FD49E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DCF0D-F58F-46D2-B7DD-0146F8D0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AF887-4338-4CD0-A1AE-C2312E0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8D873-2E37-4C45-B511-748350C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BE2B0-5BE0-4846-9CC0-23537F9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6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35A8-B519-417F-8E45-D36A0E8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4DA70-4D3D-474A-9FB4-4C36090F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87BE-658A-4873-8D83-4FAA4B8C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DEC67-01C9-4571-B678-41818644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B020-0ED9-40BE-8DEE-B433163F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3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6D68E-2227-45D8-814D-FA5C091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64689-9B7E-4D62-B5CA-B496DFC2D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1C5C-FF7E-4FE0-960C-F259DB17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80017-350D-47AA-B23A-5324437C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1869F-28A2-4AEB-A24B-BFEE0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C9A35-F64F-4183-A45F-B2CC243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0FB5-51D3-4F91-9B68-BB9AEEB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B64E2-722D-43E9-9C96-62737E4D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FF004-99A3-4C24-B76E-DDA43A6C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2AA630-B72D-4F22-9B21-4A24D875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40D6AD-042B-4F73-BA09-632478E70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156668-A135-4C4D-817A-9EDF343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C65EB-0B1E-46BD-A2D0-09048D5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D8AC-245A-4981-9ED6-C0459A93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1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1D79A-DB4B-47C8-87E5-D984E47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B7BDCD-D42E-47E3-B7C4-78CAC1DA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7B0C04-13E2-4014-B6C0-3383B38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F970E-B8FC-4673-B058-E59F851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AABC2-2C15-4FC7-9BB9-229FCBA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26C1E-62BB-4BB2-A588-A1DAB59C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A0114-4796-46CA-AF43-508B2F9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7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1B1D2-C97F-481F-8AE8-B33C04C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3D9BB-6DFF-4E44-ABE6-D36F628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969E1F-B1C7-4B8A-B93F-E36195C8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A95E6-FD9B-4280-90ED-A5AEBCC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B0EEB-9C94-4600-A6A8-17BBEF2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51873-7DD0-448C-AADE-85173EA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6FF3-1DD9-4C3F-98B0-B328E98F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91FD4-8D51-4D70-9AB5-86CA1ADDC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D7ABA-3C63-4BE7-9EAD-5CA8AD92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6E09C7-1203-401B-B0FE-52E0FB1A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274C7-0C1D-4388-B1E1-E69939F0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F343A-8C37-458F-A537-10A47671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15C86-FF6A-4D6A-BD3D-32B0574E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2C9AA-56D3-472D-9717-7A7F5E7C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B7DA5-38F3-4795-8ADC-A98C0DBED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CDF-9FE5-4E1C-8A78-84758F72220B}" type="datetimeFigureOut">
              <a:rPr lang="de-CH" smtClean="0"/>
              <a:t>19.07.2017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8BD45-8148-4155-A5D3-1A1899BCE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9CD8E-9A09-490F-954F-8901C25A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792020" cy="5412210"/>
            <a:chOff x="4965342" y="1035098"/>
            <a:chExt cx="6792020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544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Host (VM)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7.3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385501-C10D-4B06-B9A5-716CC2763EDB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7D55EC1-5B72-447E-99E7-51BE724AAF5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DFFEC27-0767-4DC5-AEC4-3CE7B66D1917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«MONSTAR» -  Big Picture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Solution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0DBF91-9CFD-468E-A86B-0863185EA001}"/>
              </a:ext>
            </a:extLst>
          </p:cNvPr>
          <p:cNvSpPr txBox="1"/>
          <p:nvPr/>
        </p:nvSpPr>
        <p:spPr>
          <a:xfrm>
            <a:off x="906938" y="1240656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6" y="1761888"/>
            <a:ext cx="5018384" cy="1227221"/>
            <a:chOff x="5154985" y="1761888"/>
            <a:chExt cx="5106733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067367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7318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022460" cy="1227221"/>
            <a:chOff x="5156261" y="3059131"/>
            <a:chExt cx="5110899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067364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2760" y="3177365"/>
              <a:ext cx="914400" cy="914400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4596EBD-E4AA-424E-9D18-6214CDBD0674}"/>
              </a:ext>
            </a:extLst>
          </p:cNvPr>
          <p:cNvGrpSpPr/>
          <p:nvPr/>
        </p:nvGrpSpPr>
        <p:grpSpPr>
          <a:xfrm>
            <a:off x="6891374" y="2375498"/>
            <a:ext cx="2549405" cy="3487920"/>
            <a:chOff x="6891374" y="2375498"/>
            <a:chExt cx="2549405" cy="3487920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1E1212A-8247-4182-A2DC-F959A97EC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74" y="2375498"/>
              <a:ext cx="2549405" cy="348792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DB142BB-FC99-4028-82FA-13F314F9539D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6891374" y="3634565"/>
              <a:ext cx="2549405" cy="221172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967F38C-7086-46D0-81AA-7C4077B2E1E9}"/>
              </a:ext>
            </a:extLst>
          </p:cNvPr>
          <p:cNvGrpSpPr/>
          <p:nvPr/>
        </p:nvGrpSpPr>
        <p:grpSpPr>
          <a:xfrm>
            <a:off x="1201932" y="4484299"/>
            <a:ext cx="10821286" cy="1824435"/>
            <a:chOff x="1201932" y="4484299"/>
            <a:chExt cx="10821286" cy="1824435"/>
          </a:xfrm>
        </p:grpSpPr>
        <p:pic>
          <p:nvPicPr>
            <p:cNvPr id="30" name="Picture 16" descr="Image result for grafana">
              <a:extLst>
                <a:ext uri="{FF2B5EF4-FFF2-40B4-BE49-F238E27FC236}">
                  <a16:creationId xmlns:a16="http://schemas.microsoft.com/office/drawing/2014/main" id="{278BD8CC-F378-44EF-A053-40F35FEB2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044" y="4484299"/>
              <a:ext cx="3348174" cy="182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9DD6982-7915-4965-B49A-B59CE8F77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066" y="4484299"/>
              <a:ext cx="754900" cy="46945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5BDA3403-1A27-4CF8-9C32-487D19AE0ABB}"/>
                </a:ext>
              </a:extLst>
            </p:cNvPr>
            <p:cNvCxnSpPr>
              <a:cxnSpLocks/>
            </p:cNvCxnSpPr>
            <p:nvPr/>
          </p:nvCxnSpPr>
          <p:spPr>
            <a:xfrm>
              <a:off x="7953066" y="6175563"/>
              <a:ext cx="754900" cy="13029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fik 67" descr="Auge">
              <a:extLst>
                <a:ext uri="{FF2B5EF4-FFF2-40B4-BE49-F238E27FC236}">
                  <a16:creationId xmlns:a16="http://schemas.microsoft.com/office/drawing/2014/main" id="{CD76F73A-8920-4C22-A6DF-D0D1E5EF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1932" y="5394334"/>
              <a:ext cx="914400" cy="914400"/>
            </a:xfrm>
            <a:prstGeom prst="rect">
              <a:avLst/>
            </a:prstGeom>
          </p:spPr>
        </p:pic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63AA78A-34DC-4A30-B158-D5F7872397C7}"/>
                </a:ext>
              </a:extLst>
            </p:cNvPr>
            <p:cNvCxnSpPr>
              <a:stCxn id="68" idx="3"/>
              <a:endCxn id="44" idx="1"/>
            </p:cNvCxnSpPr>
            <p:nvPr/>
          </p:nvCxnSpPr>
          <p:spPr>
            <a:xfrm flipV="1">
              <a:off x="2116332" y="5846286"/>
              <a:ext cx="2978512" cy="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A455B5A-AD5C-4634-BC30-04C10C69E4FC}"/>
                </a:ext>
              </a:extLst>
            </p:cNvPr>
            <p:cNvSpPr txBox="1"/>
            <p:nvPr/>
          </p:nvSpPr>
          <p:spPr>
            <a:xfrm>
              <a:off x="2658452" y="5860054"/>
              <a:ext cx="1995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Access </a:t>
              </a:r>
              <a:r>
                <a:rPr lang="de-CH" sz="1200" dirty="0" err="1"/>
                <a:t>Grafana</a:t>
              </a:r>
              <a:r>
                <a:rPr lang="de-CH" sz="1200" dirty="0"/>
                <a:t> </a:t>
              </a:r>
              <a:r>
                <a:rPr lang="de-CH" sz="1200" dirty="0" err="1"/>
                <a:t>over</a:t>
              </a:r>
              <a:r>
                <a:rPr lang="de-CH" sz="1200" dirty="0"/>
                <a:t> Browser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DAFB5DB-3E6E-4021-9319-B3CF9697B28B}"/>
              </a:ext>
            </a:extLst>
          </p:cNvPr>
          <p:cNvGrpSpPr/>
          <p:nvPr/>
        </p:nvGrpSpPr>
        <p:grpSpPr>
          <a:xfrm>
            <a:off x="6833937" y="1332749"/>
            <a:ext cx="2885986" cy="661168"/>
            <a:chOff x="6833937" y="1332749"/>
            <a:chExt cx="2885986" cy="661168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4C0C94F-B82B-4EDB-8497-A471B8436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3937" y="1332749"/>
              <a:ext cx="1091907" cy="381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EFD35372-096A-4C3D-AE86-CD2B79C33BF4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8822883" y="1332749"/>
              <a:ext cx="395545" cy="149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87ABB808-BD91-41DF-B111-F0092983F7A9}"/>
                </a:ext>
              </a:extLst>
            </p:cNvPr>
            <p:cNvSpPr/>
            <p:nvPr/>
          </p:nvSpPr>
          <p:spPr>
            <a:xfrm>
              <a:off x="7925843" y="1482342"/>
              <a:ext cx="1794080" cy="511575"/>
            </a:xfrm>
            <a:prstGeom prst="roundRect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400" dirty="0" err="1"/>
                <a:t>To</a:t>
              </a:r>
              <a:r>
                <a:rPr lang="de-CH" sz="1400" dirty="0"/>
                <a:t> </a:t>
              </a:r>
              <a:r>
                <a:rPr lang="de-CH" sz="1400" dirty="0" err="1"/>
                <a:t>be</a:t>
              </a:r>
              <a:r>
                <a:rPr lang="de-CH" sz="1400" dirty="0"/>
                <a:t> </a:t>
              </a:r>
              <a:r>
                <a:rPr lang="de-CH" sz="1400" dirty="0" err="1"/>
                <a:t>Clarified</a:t>
              </a:r>
              <a:r>
                <a:rPr lang="de-CH" sz="1400" dirty="0"/>
                <a:t> </a:t>
              </a:r>
              <a:r>
                <a:rPr lang="de-CH" sz="1400" dirty="0" err="1"/>
                <a:t>with</a:t>
              </a:r>
              <a:r>
                <a:rPr lang="de-CH" sz="1400" dirty="0"/>
                <a:t> </a:t>
              </a:r>
            </a:p>
            <a:p>
              <a:r>
                <a:rPr lang="de-CH" sz="1400" dirty="0"/>
                <a:t>Customer </a:t>
              </a:r>
              <a:r>
                <a:rPr lang="de-CH" sz="1400" dirty="0" err="1"/>
                <a:t>if</a:t>
              </a:r>
              <a:r>
                <a:rPr lang="de-CH" sz="1400" dirty="0"/>
                <a:t> </a:t>
              </a:r>
              <a:r>
                <a:rPr lang="de-CH" sz="1400" dirty="0" err="1"/>
                <a:t>accepted</a:t>
              </a:r>
              <a:endParaRPr lang="de-CH" sz="14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1150C79-200D-45E8-A09C-4DD1910F1B1E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6951515" y="1738130"/>
              <a:ext cx="974328" cy="13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984332A-E256-4E2C-9C10-1262E98E9820}"/>
              </a:ext>
            </a:extLst>
          </p:cNvPr>
          <p:cNvGrpSpPr/>
          <p:nvPr/>
        </p:nvGrpSpPr>
        <p:grpSpPr>
          <a:xfrm>
            <a:off x="105445" y="1067034"/>
            <a:ext cx="3039979" cy="2703095"/>
            <a:chOff x="850602" y="1006178"/>
            <a:chExt cx="3039979" cy="270309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B0E7E72-6BD6-47BF-AB2E-3DDD093F960E}"/>
                </a:ext>
              </a:extLst>
            </p:cNvPr>
            <p:cNvSpPr/>
            <p:nvPr/>
          </p:nvSpPr>
          <p:spPr>
            <a:xfrm>
              <a:off x="850602" y="1006178"/>
              <a:ext cx="3039979" cy="2703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2F8F42D-8567-4888-B584-C666862E314E}"/>
                </a:ext>
              </a:extLst>
            </p:cNvPr>
            <p:cNvSpPr/>
            <p:nvPr/>
          </p:nvSpPr>
          <p:spPr>
            <a:xfrm>
              <a:off x="1025083" y="1166599"/>
              <a:ext cx="2405985" cy="221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2EAB9F8-BA05-4151-B9FB-269DEE135916}"/>
                </a:ext>
              </a:extLst>
            </p:cNvPr>
            <p:cNvSpPr/>
            <p:nvPr/>
          </p:nvSpPr>
          <p:spPr>
            <a:xfrm>
              <a:off x="1107463" y="1609507"/>
              <a:ext cx="1420654" cy="488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XENTIS </a:t>
              </a:r>
              <a:r>
                <a:rPr lang="de-CH" sz="1200" dirty="0">
                  <a:solidFill>
                    <a:schemeClr val="tx1"/>
                  </a:solidFill>
                </a:rPr>
                <a:t>Prozesse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+ XMON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BCC8C3-D8A6-45BE-8F9E-E09B994A059A}"/>
              </a:ext>
            </a:extLst>
          </p:cNvPr>
          <p:cNvGrpSpPr/>
          <p:nvPr/>
        </p:nvGrpSpPr>
        <p:grpSpPr>
          <a:xfrm>
            <a:off x="2040845" y="2215527"/>
            <a:ext cx="2842194" cy="3033161"/>
            <a:chOff x="2040845" y="2215527"/>
            <a:chExt cx="2842194" cy="3033161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0F1559D-EB81-4567-9035-28373DBC3B96}"/>
                </a:ext>
              </a:extLst>
            </p:cNvPr>
            <p:cNvGrpSpPr/>
            <p:nvPr/>
          </p:nvGrpSpPr>
          <p:grpSpPr>
            <a:xfrm>
              <a:off x="2248418" y="2961136"/>
              <a:ext cx="2634621" cy="2287552"/>
              <a:chOff x="2248418" y="2961136"/>
              <a:chExt cx="2634621" cy="2287552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C52D6862-D265-4DAB-A748-0915F72EE8E2}"/>
                  </a:ext>
                </a:extLst>
              </p:cNvPr>
              <p:cNvSpPr/>
              <p:nvPr/>
            </p:nvSpPr>
            <p:spPr>
              <a:xfrm>
                <a:off x="2248418" y="4830409"/>
                <a:ext cx="2634621" cy="4182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 dirty="0"/>
              </a:p>
              <a:p>
                <a:r>
                  <a:rPr lang="de-CH" sz="1400" dirty="0" err="1"/>
                  <a:t>Delivered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with</a:t>
                </a:r>
                <a:r>
                  <a:rPr lang="de-CH" sz="1400" dirty="0"/>
                  <a:t> XENTIS 5.5</a:t>
                </a:r>
              </a:p>
              <a:p>
                <a:pPr algn="ctr"/>
                <a:endParaRPr lang="de-CH" dirty="0"/>
              </a:p>
            </p:txBody>
          </p: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1545236C-31DD-4E28-9D9F-E301098506C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3030156" y="2961136"/>
                <a:ext cx="535573" cy="1869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5BB3D580-645C-4400-B7BB-2B28F3FCAEF5}"/>
                </a:ext>
              </a:extLst>
            </p:cNvPr>
            <p:cNvCxnSpPr>
              <a:cxnSpLocks/>
              <a:stCxn id="46" idx="0"/>
              <a:endCxn id="70" idx="2"/>
            </p:cNvCxnSpPr>
            <p:nvPr/>
          </p:nvCxnSpPr>
          <p:spPr>
            <a:xfrm flipH="1" flipV="1">
              <a:off x="2040845" y="2215527"/>
              <a:ext cx="1524884" cy="2614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9563B82-3D69-42E2-B006-9BD6525D5578}"/>
              </a:ext>
            </a:extLst>
          </p:cNvPr>
          <p:cNvGrpSpPr/>
          <p:nvPr/>
        </p:nvGrpSpPr>
        <p:grpSpPr>
          <a:xfrm>
            <a:off x="1514420" y="1926278"/>
            <a:ext cx="3699949" cy="1916505"/>
            <a:chOff x="1514420" y="1926278"/>
            <a:chExt cx="3699949" cy="1916505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F5843039-ADF2-49B7-BAD9-69460197A213}"/>
                </a:ext>
              </a:extLst>
            </p:cNvPr>
            <p:cNvSpPr/>
            <p:nvPr/>
          </p:nvSpPr>
          <p:spPr>
            <a:xfrm>
              <a:off x="2552245" y="2664918"/>
              <a:ext cx="1052850" cy="2892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b="1" dirty="0">
                  <a:solidFill>
                    <a:schemeClr val="tx1"/>
                  </a:solidFill>
                </a:rPr>
                <a:t>New Class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0F54665-8E9F-416F-9A40-FBF541DDC09E}"/>
                </a:ext>
              </a:extLst>
            </p:cNvPr>
            <p:cNvGrpSpPr/>
            <p:nvPr/>
          </p:nvGrpSpPr>
          <p:grpSpPr>
            <a:xfrm>
              <a:off x="1514420" y="1926278"/>
              <a:ext cx="3699949" cy="1916505"/>
              <a:chOff x="2142268" y="1925060"/>
              <a:chExt cx="3699949" cy="1916505"/>
            </a:xfrm>
          </p:grpSpPr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0F423684-8931-4599-9202-F55E19FD7731}"/>
                  </a:ext>
                </a:extLst>
              </p:cNvPr>
              <p:cNvSpPr/>
              <p:nvPr/>
            </p:nvSpPr>
            <p:spPr>
              <a:xfrm>
                <a:off x="3028526" y="2379545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CA05729-3F08-4613-8518-DD096BE2E1DF}"/>
                  </a:ext>
                </a:extLst>
              </p:cNvPr>
              <p:cNvSpPr txBox="1"/>
              <p:nvPr/>
            </p:nvSpPr>
            <p:spPr>
              <a:xfrm rot="166809">
                <a:off x="4445684" y="2347427"/>
                <a:ext cx="1140505" cy="45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200" dirty="0"/>
                  <a:t>More </a:t>
                </a:r>
                <a:r>
                  <a:rPr lang="de-CH" sz="1200" dirty="0" err="1"/>
                  <a:t>Complex</a:t>
                </a:r>
                <a:r>
                  <a:rPr lang="de-CH" sz="1200" dirty="0"/>
                  <a:t> </a:t>
                </a:r>
              </a:p>
              <a:p>
                <a:r>
                  <a:rPr lang="de-CH" sz="1200" dirty="0" err="1"/>
                  <a:t>Datatypes</a:t>
                </a:r>
                <a:endParaRPr lang="de-CH" sz="1200" dirty="0"/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84C62580-2D83-415A-8ABF-D7005982D707}"/>
                  </a:ext>
                </a:extLst>
              </p:cNvPr>
              <p:cNvCxnSpPr>
                <a:cxnSpLocks/>
                <a:stCxn id="27" idx="3"/>
                <a:endCxn id="41" idx="1"/>
              </p:cNvCxnSpPr>
              <p:nvPr/>
            </p:nvCxnSpPr>
            <p:spPr>
              <a:xfrm>
                <a:off x="4015116" y="2551722"/>
                <a:ext cx="1767718" cy="109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4528A99B-F417-454F-9189-0FD09D7033E3}"/>
                  </a:ext>
                </a:extLst>
              </p:cNvPr>
              <p:cNvSpPr/>
              <p:nvPr/>
            </p:nvSpPr>
            <p:spPr>
              <a:xfrm>
                <a:off x="2142268" y="1925060"/>
                <a:ext cx="1052850" cy="28924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b="1" dirty="0">
                    <a:solidFill>
                      <a:schemeClr val="tx1"/>
                    </a:solidFill>
                  </a:rPr>
                  <a:t>Class </a:t>
                </a:r>
                <a:r>
                  <a:rPr lang="de-CH" sz="1000" b="1" dirty="0" err="1">
                    <a:solidFill>
                      <a:schemeClr val="tx1"/>
                    </a:solidFill>
                  </a:rPr>
                  <a:t>extension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8DC9EFDB-E843-4696-9E85-5EAA4E1BB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6266" y="2214309"/>
                <a:ext cx="196390" cy="208384"/>
              </a:xfrm>
              <a:prstGeom prst="straightConnector1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3E9551B-A96C-487C-81D9-E22DD6D72231}"/>
                  </a:ext>
                </a:extLst>
              </p:cNvPr>
              <p:cNvSpPr txBox="1"/>
              <p:nvPr/>
            </p:nvSpPr>
            <p:spPr>
              <a:xfrm rot="2191552">
                <a:off x="4110134" y="2922709"/>
                <a:ext cx="1495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200" dirty="0"/>
                  <a:t>Time Series </a:t>
                </a:r>
                <a:r>
                  <a:rPr lang="de-CH" sz="1200" dirty="0" err="1"/>
                  <a:t>Metrics</a:t>
                </a:r>
                <a:endParaRPr lang="de-CH" sz="1200" dirty="0"/>
              </a:p>
              <a:p>
                <a:r>
                  <a:rPr lang="de-CH" sz="1200" dirty="0"/>
                  <a:t>(</a:t>
                </a:r>
                <a:r>
                  <a:rPr lang="de-CH" sz="1200" dirty="0" err="1"/>
                  <a:t>Typical</a:t>
                </a:r>
                <a:r>
                  <a:rPr lang="de-CH" sz="1200" dirty="0"/>
                  <a:t> </a:t>
                </a:r>
                <a:r>
                  <a:rPr lang="de-CH" sz="1200" dirty="0" err="1"/>
                  <a:t>Metric</a:t>
                </a:r>
                <a:r>
                  <a:rPr lang="de-CH" sz="1200" dirty="0"/>
                  <a:t> Data)</a:t>
                </a:r>
              </a:p>
            </p:txBody>
          </p: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5A6FA79E-90FD-43D6-83A1-B68D03C2F6DD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4015116" y="2551722"/>
                <a:ext cx="1827101" cy="12898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9D0731C-6CD8-4D52-B8DC-0E7DE1A4F7C2}"/>
              </a:ext>
            </a:extLst>
          </p:cNvPr>
          <p:cNvGrpSpPr/>
          <p:nvPr/>
        </p:nvGrpSpPr>
        <p:grpSpPr>
          <a:xfrm>
            <a:off x="10014667" y="2374741"/>
            <a:ext cx="1545273" cy="2142995"/>
            <a:chOff x="10014667" y="2374741"/>
            <a:chExt cx="1545273" cy="2142995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26B1CE8-D6BC-4C50-BB08-2E65A8A6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685" y="2610182"/>
              <a:ext cx="1011164" cy="836408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9F21357-0E83-412C-9B9C-7FEAB881ED59}"/>
                </a:ext>
              </a:extLst>
            </p:cNvPr>
            <p:cNvSpPr txBox="1"/>
            <p:nvPr/>
          </p:nvSpPr>
          <p:spPr>
            <a:xfrm>
              <a:off x="10502471" y="3502073"/>
              <a:ext cx="10574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b="1" dirty="0" err="1"/>
                <a:t>Dockermount</a:t>
              </a:r>
              <a:endParaRPr lang="de-CH" sz="1200" b="1" dirty="0"/>
            </a:p>
            <a:p>
              <a:r>
                <a:rPr lang="de-CH" sz="1200" dirty="0"/>
                <a:t> -  DB Data</a:t>
              </a:r>
            </a:p>
            <a:p>
              <a:pPr marL="171450" indent="-171450">
                <a:buFontTx/>
                <a:buChar char="-"/>
              </a:pPr>
              <a:r>
                <a:rPr lang="de-CH" sz="1200" dirty="0" err="1"/>
                <a:t>Logfie</a:t>
              </a:r>
              <a:endParaRPr lang="de-CH" sz="1200" dirty="0"/>
            </a:p>
            <a:p>
              <a:pPr marL="171450" indent="-171450">
                <a:buFontTx/>
                <a:buChar char="-"/>
              </a:pPr>
              <a:endParaRPr lang="de-CH" sz="1200" dirty="0"/>
            </a:p>
            <a:p>
              <a:pPr marL="171450" indent="-171450">
                <a:buFontTx/>
                <a:buChar char="-"/>
              </a:pPr>
              <a:endParaRPr lang="de-CH" sz="1200" dirty="0"/>
            </a:p>
          </p:txBody>
        </p:sp>
        <p:pic>
          <p:nvPicPr>
            <p:cNvPr id="74" name="Grafik 73" descr="Datenbank">
              <a:extLst>
                <a:ext uri="{FF2B5EF4-FFF2-40B4-BE49-F238E27FC236}">
                  <a16:creationId xmlns:a16="http://schemas.microsoft.com/office/drawing/2014/main" id="{58C5142A-9792-4A4D-B90F-6AF970E00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82721" y="2764782"/>
              <a:ext cx="445590" cy="453435"/>
            </a:xfrm>
            <a:prstGeom prst="rect">
              <a:avLst/>
            </a:prstGeom>
          </p:spPr>
        </p:pic>
        <p:pic>
          <p:nvPicPr>
            <p:cNvPr id="84" name="Grafik 83" descr="Datenbank">
              <a:extLst>
                <a:ext uri="{FF2B5EF4-FFF2-40B4-BE49-F238E27FC236}">
                  <a16:creationId xmlns:a16="http://schemas.microsoft.com/office/drawing/2014/main" id="{69D9720C-FCD1-42AA-A901-16E350DFB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9801" y="2884128"/>
              <a:ext cx="445590" cy="453435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DEC9AE12-CDAB-44F3-B9A1-28E3ABEFD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667" y="2374741"/>
              <a:ext cx="1070724" cy="57543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20F3E7DD-8912-4076-9EAB-B31B82F73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6732" y="3154759"/>
              <a:ext cx="694041" cy="38075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318FD3-D361-4776-B4E0-A3122D3E6AA2}"/>
              </a:ext>
            </a:extLst>
          </p:cNvPr>
          <p:cNvGrpSpPr/>
          <p:nvPr/>
        </p:nvGrpSpPr>
        <p:grpSpPr>
          <a:xfrm>
            <a:off x="367184" y="2555654"/>
            <a:ext cx="4847185" cy="1580544"/>
            <a:chOff x="367184" y="2555654"/>
            <a:chExt cx="4847185" cy="1580544"/>
          </a:xfrm>
        </p:grpSpPr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8E5FE157-443B-4B60-B568-3BE9A7446426}"/>
                </a:ext>
              </a:extLst>
            </p:cNvPr>
            <p:cNvSpPr/>
            <p:nvPr/>
          </p:nvSpPr>
          <p:spPr>
            <a:xfrm>
              <a:off x="367184" y="2555654"/>
              <a:ext cx="1397041" cy="488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Collectd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EB63A9B-3284-49D5-A592-910D485DFBEC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1764225" y="2800054"/>
              <a:ext cx="3450144" cy="1336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104C989E-10AE-4D15-BF1A-5DA858BB8AC1}"/>
                </a:ext>
              </a:extLst>
            </p:cNvPr>
            <p:cNvSpPr txBox="1"/>
            <p:nvPr/>
          </p:nvSpPr>
          <p:spPr>
            <a:xfrm rot="1297917">
              <a:off x="3385736" y="3495543"/>
              <a:ext cx="1464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OS </a:t>
              </a:r>
              <a:r>
                <a:rPr lang="de-CH" sz="1200" dirty="0" err="1"/>
                <a:t>based</a:t>
              </a:r>
              <a:r>
                <a:rPr lang="de-CH" sz="1200" dirty="0"/>
                <a:t> </a:t>
              </a:r>
              <a:r>
                <a:rPr lang="de-CH" sz="1200" dirty="0" err="1"/>
                <a:t>Metrics</a:t>
              </a:r>
              <a:r>
                <a:rPr lang="de-CH" sz="1200" dirty="0"/>
                <a:t>, </a:t>
              </a:r>
              <a:r>
                <a:rPr lang="de-CH" sz="1200" dirty="0" err="1"/>
                <a:t>if</a:t>
              </a:r>
              <a:r>
                <a:rPr lang="de-CH" sz="1200" dirty="0"/>
                <a:t> </a:t>
              </a:r>
            </a:p>
            <a:p>
              <a:r>
                <a:rPr lang="de-CH" sz="1200" dirty="0" err="1"/>
                <a:t>available</a:t>
              </a:r>
              <a:endParaRPr lang="de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792020" cy="5412210"/>
            <a:chOff x="4965342" y="1035098"/>
            <a:chExt cx="6792020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Host</a:t>
              </a:r>
              <a:endParaRPr lang="de-CH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/>
              <a:t>INITIAL INSTALLATION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HOST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CBBD6A-B86B-4362-A18F-07AB45703147}"/>
              </a:ext>
            </a:extLst>
          </p:cNvPr>
          <p:cNvSpPr txBox="1"/>
          <p:nvPr/>
        </p:nvSpPr>
        <p:spPr>
          <a:xfrm>
            <a:off x="1257471" y="45356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F84794-6944-4841-9BB6-CEE079F18982}"/>
              </a:ext>
            </a:extLst>
          </p:cNvPr>
          <p:cNvGrpSpPr/>
          <p:nvPr/>
        </p:nvGrpSpPr>
        <p:grpSpPr>
          <a:xfrm>
            <a:off x="688240" y="3329765"/>
            <a:ext cx="4406604" cy="2926656"/>
            <a:chOff x="688240" y="3329765"/>
            <a:chExt cx="4406604" cy="2926656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8A31F39C-DF30-4A18-BAFB-BDDBE458BF28}"/>
                </a:ext>
              </a:extLst>
            </p:cNvPr>
            <p:cNvSpPr/>
            <p:nvPr/>
          </p:nvSpPr>
          <p:spPr>
            <a:xfrm>
              <a:off x="2167262" y="4385014"/>
              <a:ext cx="2927582" cy="704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INITIAL INSTALLATION HOST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D7B244-EF7D-4428-A1C1-B2D484DF13D6}"/>
                </a:ext>
              </a:extLst>
            </p:cNvPr>
            <p:cNvSpPr/>
            <p:nvPr/>
          </p:nvSpPr>
          <p:spPr>
            <a:xfrm>
              <a:off x="715714" y="4904957"/>
              <a:ext cx="1682496" cy="13514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The </a:t>
              </a:r>
              <a:r>
                <a:rPr lang="de-CH" sz="1200" dirty="0" err="1">
                  <a:solidFill>
                    <a:schemeClr val="tx1"/>
                  </a:solidFill>
                </a:rPr>
                <a:t>customer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setup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their</a:t>
              </a:r>
              <a:r>
                <a:rPr lang="de-CH" sz="1200" dirty="0">
                  <a:solidFill>
                    <a:schemeClr val="tx1"/>
                  </a:solidFill>
                </a:rPr>
                <a:t> own </a:t>
              </a:r>
              <a:r>
                <a:rPr lang="de-CH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VM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or</a:t>
              </a:r>
              <a:r>
                <a:rPr lang="de-CH" sz="1200" dirty="0">
                  <a:solidFill>
                    <a:schemeClr val="tx1"/>
                  </a:solidFill>
                </a:rPr>
                <a:t> a </a:t>
              </a:r>
              <a:r>
                <a:rPr lang="de-CH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Real Hardware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based</a:t>
              </a:r>
              <a:r>
                <a:rPr lang="de-CH" sz="1200" dirty="0">
                  <a:solidFill>
                    <a:schemeClr val="tx1"/>
                  </a:solidFill>
                </a:rPr>
                <a:t> on </a:t>
              </a:r>
              <a:r>
                <a:rPr lang="de-CH" sz="1200" dirty="0" err="1">
                  <a:solidFill>
                    <a:schemeClr val="tx1"/>
                  </a:solidFill>
                </a:rPr>
                <a:t>Red</a:t>
              </a:r>
              <a:r>
                <a:rPr lang="de-CH" sz="1200" dirty="0">
                  <a:solidFill>
                    <a:schemeClr val="tx1"/>
                  </a:solidFill>
                </a:rPr>
                <a:t> Hat and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instruction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Profidata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6B96EBB-E409-43EB-B6FB-6CDC6C7182DE}"/>
                </a:ext>
              </a:extLst>
            </p:cNvPr>
            <p:cNvSpPr/>
            <p:nvPr/>
          </p:nvSpPr>
          <p:spPr>
            <a:xfrm>
              <a:off x="688240" y="3329765"/>
              <a:ext cx="1682496" cy="124391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Initial Installation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host will </a:t>
              </a:r>
              <a:r>
                <a:rPr lang="de-CH" sz="1200" dirty="0" err="1">
                  <a:solidFill>
                    <a:schemeClr val="tx1"/>
                  </a:solidFill>
                </a:rPr>
                <a:t>be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done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with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b="1" dirty="0" err="1">
                  <a:solidFill>
                    <a:schemeClr val="tx1"/>
                  </a:solidFill>
                </a:rPr>
                <a:t>ovf</a:t>
              </a:r>
              <a:r>
                <a:rPr lang="de-CH" sz="1200" dirty="0">
                  <a:solidFill>
                    <a:schemeClr val="tx1"/>
                  </a:solidFill>
                </a:rPr>
                <a:t> (open </a:t>
              </a:r>
              <a:r>
                <a:rPr lang="de-CH" sz="1200" dirty="0" err="1">
                  <a:solidFill>
                    <a:schemeClr val="tx1"/>
                  </a:solidFill>
                </a:rPr>
                <a:t>virtualization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format</a:t>
              </a:r>
              <a:r>
                <a:rPr lang="de-CH" sz="1200" dirty="0">
                  <a:solidFill>
                    <a:schemeClr val="tx1"/>
                  </a:solidFill>
                </a:rPr>
                <a:t>) </a:t>
              </a:r>
              <a:r>
                <a:rPr lang="de-CH" sz="1200" dirty="0" err="1">
                  <a:solidFill>
                    <a:schemeClr val="tx1"/>
                  </a:solidFill>
                </a:rPr>
                <a:t>importfile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delievered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by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Profidata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792020" cy="5412210"/>
            <a:chOff x="4965342" y="1035098"/>
            <a:chExt cx="6792020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Host</a:t>
              </a:r>
              <a:endParaRPr lang="de-CH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 err="1"/>
              <a:t>release</a:t>
            </a:r>
            <a:r>
              <a:rPr lang="de-CH" sz="1800" dirty="0"/>
              <a:t> </a:t>
            </a:r>
            <a:r>
              <a:rPr lang="de-CH" sz="1800" dirty="0" err="1"/>
              <a:t>updates</a:t>
            </a:r>
            <a:endParaRPr lang="de-CH" sz="18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A545A1B-BCE1-4DFE-B724-6DCE2DA859ED}"/>
              </a:ext>
            </a:extLst>
          </p:cNvPr>
          <p:cNvGrpSpPr/>
          <p:nvPr/>
        </p:nvGrpSpPr>
        <p:grpSpPr>
          <a:xfrm>
            <a:off x="7700212" y="4953751"/>
            <a:ext cx="3905430" cy="1227221"/>
            <a:chOff x="7700212" y="4953751"/>
            <a:chExt cx="3905430" cy="1227221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217338D9-D0D2-471E-9143-1B596E259262}"/>
                </a:ext>
              </a:extLst>
            </p:cNvPr>
            <p:cNvGrpSpPr/>
            <p:nvPr/>
          </p:nvGrpSpPr>
          <p:grpSpPr>
            <a:xfrm>
              <a:off x="8559939" y="4953751"/>
              <a:ext cx="3045703" cy="1227221"/>
              <a:chOff x="8407539" y="4801351"/>
              <a:chExt cx="3045703" cy="1227221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7B69A8A-B3F3-4B29-B7C3-7085685BCA6B}"/>
                  </a:ext>
                </a:extLst>
              </p:cNvPr>
              <p:cNvSpPr/>
              <p:nvPr/>
            </p:nvSpPr>
            <p:spPr>
              <a:xfrm>
                <a:off x="8694527" y="4801351"/>
                <a:ext cx="2758715" cy="1227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CH" dirty="0"/>
                  <a:t>Own Setup Docker Image 3</a:t>
                </a:r>
              </a:p>
              <a:p>
                <a:pPr algn="ctr"/>
                <a:r>
                  <a:rPr lang="de-CH" dirty="0"/>
                  <a:t>(</a:t>
                </a:r>
                <a:r>
                  <a:rPr lang="de-CH" dirty="0" err="1"/>
                  <a:t>offical</a:t>
                </a:r>
                <a:r>
                  <a:rPr lang="de-CH" dirty="0"/>
                  <a:t> RED Hat Image)</a:t>
                </a:r>
              </a:p>
              <a:p>
                <a:pPr algn="ctr"/>
                <a:endParaRPr lang="de-CH" dirty="0"/>
              </a:p>
              <a:p>
                <a:pPr algn="ctr"/>
                <a:r>
                  <a:rPr lang="de-CH" dirty="0"/>
                  <a:t>	            Ver: 1.1</a:t>
                </a:r>
              </a:p>
            </p:txBody>
          </p:sp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0B8D55FA-F752-4484-927B-7E671DF0101A}"/>
                  </a:ext>
                </a:extLst>
              </p:cNvPr>
              <p:cNvSpPr/>
              <p:nvPr/>
            </p:nvSpPr>
            <p:spPr>
              <a:xfrm>
                <a:off x="8407539" y="5414961"/>
                <a:ext cx="1796530" cy="574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Grafana</a:t>
                </a:r>
                <a:endPara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(TCP </a:t>
                </a:r>
                <a:r>
                  <a:rPr lang="de-CH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port</a:t>
                </a:r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80)</a:t>
                </a:r>
              </a:p>
            </p:txBody>
          </p:sp>
        </p:grpSp>
        <p:sp>
          <p:nvSpPr>
            <p:cNvPr id="4" name="Pfeil: nach links 3">
              <a:extLst>
                <a:ext uri="{FF2B5EF4-FFF2-40B4-BE49-F238E27FC236}">
                  <a16:creationId xmlns:a16="http://schemas.microsoft.com/office/drawing/2014/main" id="{B7C4F03A-B26B-4AFD-8F6E-55B0BC8D5CFE}"/>
                </a:ext>
              </a:extLst>
            </p:cNvPr>
            <p:cNvSpPr/>
            <p:nvPr/>
          </p:nvSpPr>
          <p:spPr>
            <a:xfrm>
              <a:off x="7700212" y="5232083"/>
              <a:ext cx="1390752" cy="481263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Replace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957CFFE-5910-4285-BCCA-C77482E93751}"/>
              </a:ext>
            </a:extLst>
          </p:cNvPr>
          <p:cNvSpPr/>
          <p:nvPr/>
        </p:nvSpPr>
        <p:spPr>
          <a:xfrm>
            <a:off x="551617" y="4953751"/>
            <a:ext cx="2327266" cy="13514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err="1">
                <a:solidFill>
                  <a:schemeClr val="tx1"/>
                </a:solidFill>
              </a:rPr>
              <a:t>Profidata</a:t>
            </a:r>
            <a:r>
              <a:rPr lang="de-CH" sz="1200" dirty="0">
                <a:solidFill>
                  <a:schemeClr val="tx1"/>
                </a:solidFill>
              </a:rPr>
              <a:t> </a:t>
            </a:r>
            <a:r>
              <a:rPr lang="de-CH" sz="1200" dirty="0" err="1">
                <a:solidFill>
                  <a:schemeClr val="tx1"/>
                </a:solidFill>
              </a:rPr>
              <a:t>delievers</a:t>
            </a:r>
            <a:r>
              <a:rPr lang="de-CH" sz="1200" dirty="0">
                <a:solidFill>
                  <a:schemeClr val="tx1"/>
                </a:solidFill>
              </a:rPr>
              <a:t> </a:t>
            </a:r>
            <a:r>
              <a:rPr lang="de-CH" sz="1200" dirty="0" err="1">
                <a:solidFill>
                  <a:schemeClr val="tx1"/>
                </a:solidFill>
              </a:rPr>
              <a:t>the</a:t>
            </a:r>
            <a:r>
              <a:rPr lang="de-CH" sz="1200" dirty="0">
                <a:solidFill>
                  <a:schemeClr val="tx1"/>
                </a:solidFill>
              </a:rPr>
              <a:t> Container Image(s) </a:t>
            </a:r>
            <a:r>
              <a:rPr lang="de-CH" sz="1200" dirty="0" err="1">
                <a:solidFill>
                  <a:schemeClr val="tx1"/>
                </a:solidFill>
              </a:rPr>
              <a:t>to</a:t>
            </a:r>
            <a:r>
              <a:rPr lang="de-CH" sz="1200" dirty="0">
                <a:solidFill>
                  <a:schemeClr val="tx1"/>
                </a:solidFill>
              </a:rPr>
              <a:t> </a:t>
            </a:r>
            <a:r>
              <a:rPr lang="de-CH" sz="1200" dirty="0" err="1">
                <a:solidFill>
                  <a:schemeClr val="tx1"/>
                </a:solidFill>
              </a:rPr>
              <a:t>replace</a:t>
            </a:r>
            <a:endParaRPr lang="de-CH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287B556-E1B2-4602-A35A-74129B1F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8" y="4157019"/>
            <a:ext cx="10898372" cy="16627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024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der laufenden 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7EDC0-F8C6-4297-A0AE-4201F7C4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1432426"/>
            <a:ext cx="10898372" cy="84301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2.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der laufenden, zu </a:t>
            </a:r>
            <a:r>
              <a:rPr lang="de-DE" sz="1400" b="1" i="1" dirty="0"/>
              <a:t>modifizierenden </a:t>
            </a:r>
            <a:r>
              <a:rPr lang="de-DE" sz="1400" dirty="0"/>
              <a:t>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48676-7747-42D9-B7C5-DEC8042F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2824225"/>
            <a:ext cx="10898372" cy="81475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der laufenden TRX zum Zeitpunkt t, auf der Basis von State {Waiting, </a:t>
            </a:r>
            <a:r>
              <a:rPr lang="de-DE" sz="1400" dirty="0" err="1"/>
              <a:t>Trx.proc</a:t>
            </a:r>
            <a:r>
              <a:rPr lang="de-DE" sz="1400" dirty="0"/>
              <a:t>,…,</a:t>
            </a:r>
            <a:r>
              <a:rPr lang="de-DE" sz="1400" dirty="0" err="1"/>
              <a:t>Cleanup</a:t>
            </a:r>
            <a:r>
              <a:rPr lang="de-DE" sz="1400" dirty="0"/>
              <a:t>} 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95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Abgeschlossene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5.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Abgeschlossene </a:t>
            </a:r>
            <a:r>
              <a:rPr lang="de-DE" sz="1400" b="1" i="1" dirty="0"/>
              <a:t>modifizierte</a:t>
            </a:r>
            <a:r>
              <a:rPr lang="de-DE" sz="1400" dirty="0"/>
              <a:t>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6.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Rollbacks innerhalb des ausgewählten Zeitraum </a:t>
            </a:r>
            <a:endParaRPr lang="de-CH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C41EF6-7FB1-4C51-826C-366C8D37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1518277"/>
            <a:ext cx="10898372" cy="7950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6C3B1A-323E-4432-A9A1-9E681DAF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2836024"/>
            <a:ext cx="10898372" cy="8718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D90F67-77B3-4207-AE18-163A45EC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4176191"/>
            <a:ext cx="10898372" cy="757939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507087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</a:t>
            </a:r>
            <a:r>
              <a:rPr lang="de-DE" sz="1400" dirty="0">
                <a:solidFill>
                  <a:srgbClr val="FF0000"/>
                </a:solidFill>
              </a:rPr>
              <a:t>Tabelle</a:t>
            </a:r>
            <a:r>
              <a:rPr lang="de-DE" sz="1400" dirty="0"/>
              <a:t>: Auslistung von den TRX im ausgewählten Zeitraum, sortiert nach Laufzeit absteigend</a:t>
            </a:r>
            <a:endParaRPr lang="de-CH" sz="1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C77CA0-7A72-4673-85A9-38BE731D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5404916"/>
            <a:ext cx="10898372" cy="7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(Jobs &amp; AWZ)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laufender Jobs 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1632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2.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wartende Jobs 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2047754"/>
            <a:ext cx="10898372" cy="50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Jobs vom Typ AWZ (Abwicklungszyklen) für den gewählten Zeitraum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2702745"/>
            <a:ext cx="10898372" cy="543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>
                <a:solidFill>
                  <a:schemeClr val="bg1"/>
                </a:solidFill>
              </a:rPr>
              <a:t>:</a:t>
            </a:r>
            <a:r>
              <a:rPr lang="de-DE" sz="1400" dirty="0"/>
              <a:t> Anzahl Jobs, nicht vom Typ AWZ für den gewählten Zeitraum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EE018E-E0F8-4962-B856-B4445847261C}"/>
              </a:ext>
            </a:extLst>
          </p:cNvPr>
          <p:cNvSpPr/>
          <p:nvPr/>
        </p:nvSpPr>
        <p:spPr>
          <a:xfrm>
            <a:off x="563527" y="3379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5. </a:t>
            </a:r>
            <a:r>
              <a:rPr lang="de-DE" sz="1400" dirty="0">
                <a:solidFill>
                  <a:srgbClr val="FF0000"/>
                </a:solidFill>
              </a:rPr>
              <a:t>Tabelle</a:t>
            </a:r>
            <a:r>
              <a:rPr lang="de-DE" sz="1400" dirty="0"/>
              <a:t>: Jobs im ausgewählten Zeitraum, absteigend sortiert			</a:t>
            </a:r>
            <a:r>
              <a:rPr lang="de-DE" sz="1400" dirty="0">
                <a:sym typeface="Wingdings" panose="05000000000000000000" pitchFamily="2" charset="2"/>
              </a:rPr>
              <a:t> 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 </a:t>
            </a:r>
            <a:endParaRPr lang="de-CH" sz="14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7D27047-C5E8-478E-B344-7CAFE869DB06}"/>
              </a:ext>
            </a:extLst>
          </p:cNvPr>
          <p:cNvSpPr/>
          <p:nvPr/>
        </p:nvSpPr>
        <p:spPr>
          <a:xfrm>
            <a:off x="563527" y="3842379"/>
            <a:ext cx="10898372" cy="249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6.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Hochrechnung der durchschnittlichen Laufzeit der verschiedenen AWZ Jobs 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zusammengefasst pro Tag</a:t>
            </a:r>
            <a:endParaRPr lang="de-CH" sz="14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2A22FE9-08D6-4538-A08A-4411B1559CB5}"/>
              </a:ext>
            </a:extLst>
          </p:cNvPr>
          <p:cNvSpPr/>
          <p:nvPr/>
        </p:nvSpPr>
        <p:spPr>
          <a:xfrm>
            <a:off x="500040" y="641381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Anstehende AWZ Jobs vom ausgewählten Zeitraum aufgelistet pro Tag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888F37-4681-46CE-9D12-3BF9A0EA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33" y="4235859"/>
            <a:ext cx="1317068" cy="20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POTENTIAL RISK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1CEF254-84E0-4487-AD73-BD29B3C8358E}"/>
              </a:ext>
            </a:extLst>
          </p:cNvPr>
          <p:cNvSpPr/>
          <p:nvPr/>
        </p:nvSpPr>
        <p:spPr>
          <a:xfrm>
            <a:off x="4965342" y="1168092"/>
            <a:ext cx="6792020" cy="5587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Quantities that represent or trace the values taken by a variable over a period such as a month, quarter, or year. Time series data occurs wherever the same measurements are recorded on a regular basis.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more: http://www.businessdictionary.com/definition/time-series-data.html</a:t>
            </a:r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D08F8A-41B2-4F6F-A8DB-68F4CC5A810D}"/>
              </a:ext>
            </a:extLst>
          </p:cNvPr>
          <p:cNvSpPr/>
          <p:nvPr/>
        </p:nvSpPr>
        <p:spPr>
          <a:xfrm>
            <a:off x="850602" y="1367688"/>
            <a:ext cx="3039979" cy="270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1FD8B7-270D-4EAB-9C9C-368E2E46E85E}"/>
              </a:ext>
            </a:extLst>
          </p:cNvPr>
          <p:cNvSpPr/>
          <p:nvPr/>
        </p:nvSpPr>
        <p:spPr>
          <a:xfrm>
            <a:off x="1025083" y="1528109"/>
            <a:ext cx="2405985" cy="221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908E267-95BE-4744-BB3D-C3859947316A}"/>
              </a:ext>
            </a:extLst>
          </p:cNvPr>
          <p:cNvSpPr txBox="1"/>
          <p:nvPr/>
        </p:nvSpPr>
        <p:spPr>
          <a:xfrm>
            <a:off x="1524370" y="1528109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C0609A3-D4EA-4D3F-A804-C8EF4584A612}"/>
              </a:ext>
            </a:extLst>
          </p:cNvPr>
          <p:cNvSpPr/>
          <p:nvPr/>
        </p:nvSpPr>
        <p:spPr>
          <a:xfrm>
            <a:off x="3072434" y="3196489"/>
            <a:ext cx="986590" cy="352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Monitor</a:t>
            </a:r>
            <a:r>
              <a:rPr lang="de-CH" sz="12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2A3865-91C2-407F-9A63-7C48EA6D073F}"/>
              </a:ext>
            </a:extLst>
          </p:cNvPr>
          <p:cNvSpPr txBox="1"/>
          <p:nvPr/>
        </p:nvSpPr>
        <p:spPr>
          <a:xfrm>
            <a:off x="5144596" y="134344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Monitor </a:t>
            </a:r>
            <a:r>
              <a:rPr lang="de-CH" b="1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de-CH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B20C2-5F59-4B79-AE81-000EFE5CE480}"/>
              </a:ext>
            </a:extLst>
          </p:cNvPr>
          <p:cNvSpPr/>
          <p:nvPr/>
        </p:nvSpPr>
        <p:spPr>
          <a:xfrm>
            <a:off x="5194351" y="2070233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de-CH" dirty="0"/>
              <a:t> Image 1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B45C2D-7B35-4F8A-86C4-C11BF4832188}"/>
              </a:ext>
            </a:extLst>
          </p:cNvPr>
          <p:cNvSpPr/>
          <p:nvPr/>
        </p:nvSpPr>
        <p:spPr>
          <a:xfrm>
            <a:off x="5194351" y="336747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2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D3F952-F94A-4C12-AC44-E2C4AA5D4079}"/>
              </a:ext>
            </a:extLst>
          </p:cNvPr>
          <p:cNvSpPr txBox="1"/>
          <p:nvPr/>
        </p:nvSpPr>
        <p:spPr>
          <a:xfrm rot="20340380">
            <a:off x="4036752" y="2704949"/>
            <a:ext cx="114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More </a:t>
            </a:r>
            <a:r>
              <a:rPr lang="de-CH" sz="1200" dirty="0" err="1"/>
              <a:t>Complex</a:t>
            </a:r>
            <a:r>
              <a:rPr lang="de-CH" sz="1200" dirty="0"/>
              <a:t> </a:t>
            </a:r>
          </a:p>
          <a:p>
            <a:r>
              <a:rPr lang="de-CH" sz="1200" dirty="0" err="1"/>
              <a:t>Datatypes</a:t>
            </a:r>
            <a:endParaRPr lang="de-CH" sz="12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C6BDB9-A2E6-42DB-8CF4-4D93C893D6FA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059024" y="2971180"/>
            <a:ext cx="1095961" cy="40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2AA6196-C4D5-4C1A-A30F-8C4894856F7C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4059024" y="3372952"/>
            <a:ext cx="1097237" cy="8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2A15EA-74DB-4B2A-A412-208346A53BD4}"/>
              </a:ext>
            </a:extLst>
          </p:cNvPr>
          <p:cNvSpPr txBox="1"/>
          <p:nvPr/>
        </p:nvSpPr>
        <p:spPr>
          <a:xfrm rot="2450753">
            <a:off x="3795021" y="3756988"/>
            <a:ext cx="14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Time Series Data</a:t>
            </a:r>
          </a:p>
          <a:p>
            <a:r>
              <a:rPr lang="de-CH" sz="1200" dirty="0"/>
              <a:t>(</a:t>
            </a:r>
            <a:r>
              <a:rPr lang="de-CH" sz="1200" dirty="0" err="1"/>
              <a:t>Typical</a:t>
            </a:r>
            <a:r>
              <a:rPr lang="de-CH" sz="1200" dirty="0"/>
              <a:t> </a:t>
            </a:r>
            <a:r>
              <a:rPr lang="de-CH" sz="1200" dirty="0" err="1"/>
              <a:t>Metric</a:t>
            </a:r>
            <a:r>
              <a:rPr lang="de-CH" sz="1200" dirty="0"/>
              <a:t> Data)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03944AF-D6EA-4731-B04F-E3FE9A14001E}"/>
              </a:ext>
            </a:extLst>
          </p:cNvPr>
          <p:cNvSpPr/>
          <p:nvPr/>
        </p:nvSpPr>
        <p:spPr>
          <a:xfrm>
            <a:off x="1275904" y="1971017"/>
            <a:ext cx="1796530" cy="3529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XENTIS </a:t>
            </a:r>
            <a:r>
              <a:rPr lang="de-CH" sz="1200" dirty="0">
                <a:solidFill>
                  <a:schemeClr val="tx1"/>
                </a:solidFill>
              </a:rPr>
              <a:t>Prozesse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49EF2E-1617-4F49-9F6C-CEBE611F7C58}"/>
              </a:ext>
            </a:extLst>
          </p:cNvPr>
          <p:cNvCxnSpPr>
            <a:stCxn id="35" idx="2"/>
            <a:endCxn id="27" idx="1"/>
          </p:cNvCxnSpPr>
          <p:nvPr/>
        </p:nvCxnSpPr>
        <p:spPr>
          <a:xfrm>
            <a:off x="2174169" y="2323943"/>
            <a:ext cx="898265" cy="104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5B1DFE5-A078-4944-8D52-24ECA463BCA0}"/>
              </a:ext>
            </a:extLst>
          </p:cNvPr>
          <p:cNvSpPr/>
          <p:nvPr/>
        </p:nvSpPr>
        <p:spPr>
          <a:xfrm>
            <a:off x="5154985" y="268384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9200)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30C9EAE2-0539-4351-95D2-D0BBA21D7A40}"/>
              </a:ext>
            </a:extLst>
          </p:cNvPr>
          <p:cNvSpPr/>
          <p:nvPr/>
        </p:nvSpPr>
        <p:spPr>
          <a:xfrm>
            <a:off x="5156261" y="396187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Graphite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2003)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EBA36EA-0E4E-47D3-8BD4-348DA9D359E9}"/>
              </a:ext>
            </a:extLst>
          </p:cNvPr>
          <p:cNvSpPr/>
          <p:nvPr/>
        </p:nvSpPr>
        <p:spPr>
          <a:xfrm>
            <a:off x="5194351" y="526209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3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FEDDBAF-7249-4CC2-8EB3-14C7BF11B770}"/>
              </a:ext>
            </a:extLst>
          </p:cNvPr>
          <p:cNvSpPr/>
          <p:nvPr/>
        </p:nvSpPr>
        <p:spPr>
          <a:xfrm>
            <a:off x="5126743" y="5867294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6930ABC-9CD7-468B-AC49-180643927892}"/>
              </a:ext>
            </a:extLst>
          </p:cNvPr>
          <p:cNvCxnSpPr>
            <a:cxnSpLocks/>
          </p:cNvCxnSpPr>
          <p:nvPr/>
        </p:nvCxnSpPr>
        <p:spPr>
          <a:xfrm>
            <a:off x="2868918" y="2597357"/>
            <a:ext cx="493951" cy="5991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12D00F6-49EF-4211-B472-0B048F2BCE45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3401212" y="3811081"/>
            <a:ext cx="1" cy="41885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5B35586-991A-4A55-939B-50F9BBC8B2DE}"/>
              </a:ext>
            </a:extLst>
          </p:cNvPr>
          <p:cNvSpPr/>
          <p:nvPr/>
        </p:nvSpPr>
        <p:spPr>
          <a:xfrm>
            <a:off x="886121" y="4493846"/>
            <a:ext cx="3508506" cy="1177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/>
              <a:t>Slow down </a:t>
            </a:r>
            <a:r>
              <a:rPr lang="de-CH" sz="1400" dirty="0" err="1"/>
              <a:t>Xentis</a:t>
            </a:r>
            <a:r>
              <a:rPr lang="de-CH" sz="1400" dirty="0"/>
              <a:t>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ElasticSearch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Graphite Interface </a:t>
            </a:r>
            <a:r>
              <a:rPr lang="de-CH" sz="1400" dirty="0" err="1"/>
              <a:t>is</a:t>
            </a:r>
            <a:r>
              <a:rPr lang="de-CH" sz="1400" dirty="0"/>
              <a:t> not </a:t>
            </a:r>
            <a:r>
              <a:rPr lang="de-CH" sz="1400" dirty="0" err="1"/>
              <a:t>available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slow</a:t>
            </a:r>
            <a:endParaRPr lang="de-CH" sz="1400" dirty="0"/>
          </a:p>
          <a:p>
            <a:r>
              <a:rPr lang="de-CH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</a:p>
          <a:p>
            <a:r>
              <a:rPr lang="de-CH" sz="1400" dirty="0" err="1"/>
              <a:t>We</a:t>
            </a:r>
            <a:r>
              <a:rPr lang="de-CH" sz="1400" dirty="0"/>
              <a:t> will </a:t>
            </a:r>
            <a:r>
              <a:rPr lang="de-CH" sz="1400" dirty="0" err="1"/>
              <a:t>loose</a:t>
            </a:r>
            <a:r>
              <a:rPr lang="de-CH" sz="1400" dirty="0"/>
              <a:t> 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interface</a:t>
            </a:r>
            <a:r>
              <a:rPr lang="de-CH" sz="1400" dirty="0"/>
              <a:t>(s) </a:t>
            </a:r>
            <a:r>
              <a:rPr lang="de-CH" sz="1400" dirty="0" err="1"/>
              <a:t>are</a:t>
            </a:r>
            <a:r>
              <a:rPr lang="de-CH" sz="1400" dirty="0"/>
              <a:t> not </a:t>
            </a:r>
            <a:r>
              <a:rPr lang="de-CH" sz="1400" dirty="0" err="1"/>
              <a:t>available</a:t>
            </a:r>
            <a:endParaRPr lang="de-CH" sz="1400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C6356AD-38D2-4A49-A564-4F3DAD55D65E}"/>
              </a:ext>
            </a:extLst>
          </p:cNvPr>
          <p:cNvSpPr/>
          <p:nvPr/>
        </p:nvSpPr>
        <p:spPr>
          <a:xfrm>
            <a:off x="2446461" y="4229934"/>
            <a:ext cx="1909503" cy="356717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Potential Risk 1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3F54726F-553C-4C16-98E0-4A8298E49D0F}"/>
              </a:ext>
            </a:extLst>
          </p:cNvPr>
          <p:cNvSpPr/>
          <p:nvPr/>
        </p:nvSpPr>
        <p:spPr>
          <a:xfrm>
            <a:off x="855851" y="6028407"/>
            <a:ext cx="3508506" cy="74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err="1"/>
              <a:t>Changed</a:t>
            </a:r>
            <a:r>
              <a:rPr lang="de-CH" sz="1400" dirty="0"/>
              <a:t> </a:t>
            </a:r>
            <a:r>
              <a:rPr lang="de-CH" sz="1400" dirty="0" err="1"/>
              <a:t>Xentis</a:t>
            </a:r>
            <a:r>
              <a:rPr lang="de-CH" sz="1400" dirty="0"/>
              <a:t> </a:t>
            </a:r>
            <a:r>
              <a:rPr lang="de-CH" sz="1400" dirty="0" err="1"/>
              <a:t>code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have</a:t>
            </a:r>
            <a:r>
              <a:rPr lang="de-CH" sz="1400" dirty="0"/>
              <a:t> negative </a:t>
            </a:r>
            <a:r>
              <a:rPr lang="de-CH" sz="1400" dirty="0" err="1"/>
              <a:t>influence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sensitive </a:t>
            </a:r>
            <a:r>
              <a:rPr lang="de-CH" sz="1400" dirty="0" err="1"/>
              <a:t>stabaliltity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xentis</a:t>
            </a:r>
            <a:endParaRPr lang="de-CH" sz="1400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8E390A64-1C01-43A4-896A-39E8F86E7376}"/>
              </a:ext>
            </a:extLst>
          </p:cNvPr>
          <p:cNvSpPr/>
          <p:nvPr/>
        </p:nvSpPr>
        <p:spPr>
          <a:xfrm>
            <a:off x="601702" y="5772700"/>
            <a:ext cx="1909503" cy="356717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Potential Risk 2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60B3484-4A8A-49C6-8E0E-6CABAF789035}"/>
              </a:ext>
            </a:extLst>
          </p:cNvPr>
          <p:cNvSpPr/>
          <p:nvPr/>
        </p:nvSpPr>
        <p:spPr>
          <a:xfrm>
            <a:off x="2257112" y="2211892"/>
            <a:ext cx="1031494" cy="3529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Xentis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</a:rPr>
              <a:t>Class </a:t>
            </a:r>
            <a:r>
              <a:rPr lang="de-CH" sz="1000" b="1" dirty="0" err="1">
                <a:solidFill>
                  <a:schemeClr val="tx1"/>
                </a:solidFill>
              </a:rPr>
              <a:t>extention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79525D6-33C1-441D-B04A-A141CDC4B37E}"/>
              </a:ext>
            </a:extLst>
          </p:cNvPr>
          <p:cNvSpPr/>
          <p:nvPr/>
        </p:nvSpPr>
        <p:spPr>
          <a:xfrm>
            <a:off x="2647630" y="3465892"/>
            <a:ext cx="1031494" cy="3529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Xentis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</a:rPr>
              <a:t>New Class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E7E0933-9C73-4887-ABDE-15A4B1837F4C}"/>
              </a:ext>
            </a:extLst>
          </p:cNvPr>
          <p:cNvCxnSpPr>
            <a:cxnSpLocks/>
          </p:cNvCxnSpPr>
          <p:nvPr/>
        </p:nvCxnSpPr>
        <p:spPr>
          <a:xfrm flipV="1">
            <a:off x="681789" y="2564818"/>
            <a:ext cx="1628761" cy="320788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dirty="0" err="1"/>
              <a:t>aim</a:t>
            </a:r>
            <a:endParaRPr lang="de-CH" dirty="0"/>
          </a:p>
        </p:txBody>
      </p: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FF00394-59FD-4FC8-856E-E2DBA9A5C442}"/>
              </a:ext>
            </a:extLst>
          </p:cNvPr>
          <p:cNvGrpSpPr/>
          <p:nvPr/>
        </p:nvGrpSpPr>
        <p:grpSpPr>
          <a:xfrm>
            <a:off x="529746" y="1169614"/>
            <a:ext cx="10772720" cy="1848886"/>
            <a:chOff x="529746" y="1169614"/>
            <a:chExt cx="10772720" cy="1848886"/>
          </a:xfrm>
        </p:grpSpPr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12E4E798-6716-4880-8241-0241C86B49A7}"/>
                </a:ext>
              </a:extLst>
            </p:cNvPr>
            <p:cNvSpPr txBox="1"/>
            <p:nvPr/>
          </p:nvSpPr>
          <p:spPr>
            <a:xfrm>
              <a:off x="529746" y="1565348"/>
              <a:ext cx="5510656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1: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Setup and </a:t>
              </a:r>
              <a:r>
                <a:rPr lang="de-CH" dirty="0" err="1"/>
                <a:t>delivered</a:t>
              </a:r>
              <a:r>
                <a:rPr lang="de-CH" dirty="0"/>
                <a:t> Infrastructure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Required</a:t>
              </a:r>
              <a:r>
                <a:rPr lang="de-CH" dirty="0"/>
                <a:t> SW </a:t>
              </a:r>
              <a:r>
                <a:rPr lang="de-CH" dirty="0" err="1"/>
                <a:t>addjustetments</a:t>
              </a:r>
              <a:r>
                <a:rPr lang="de-CH" dirty="0"/>
                <a:t> in </a:t>
              </a:r>
              <a:r>
                <a:rPr lang="de-CH" dirty="0" err="1"/>
                <a:t>Xentis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fullfill</a:t>
              </a:r>
              <a:r>
                <a:rPr lang="de-CH" dirty="0"/>
                <a:t> </a:t>
              </a:r>
              <a:r>
                <a:rPr lang="de-CH" dirty="0" err="1"/>
                <a:t>the</a:t>
              </a:r>
              <a:r>
                <a:rPr lang="de-CH" dirty="0"/>
                <a:t> </a:t>
              </a:r>
            </a:p>
            <a:p>
              <a:r>
                <a:rPr lang="de-CH" dirty="0"/>
                <a:t>     </a:t>
              </a:r>
              <a:r>
                <a:rPr lang="de-CH" dirty="0" err="1"/>
                <a:t>requirement</a:t>
              </a:r>
              <a:r>
                <a:rPr lang="de-CH" dirty="0"/>
                <a:t> </a:t>
              </a:r>
              <a:r>
                <a:rPr lang="de-CH" dirty="0" err="1"/>
                <a:t>agreed</a:t>
              </a:r>
              <a:r>
                <a:rPr lang="de-CH" dirty="0"/>
                <a:t> </a:t>
              </a:r>
              <a:r>
                <a:rPr lang="de-CH" dirty="0" err="1"/>
                <a:t>with</a:t>
              </a:r>
              <a:r>
                <a:rPr lang="de-CH" dirty="0"/>
                <a:t> UI</a:t>
              </a:r>
            </a:p>
          </p:txBody>
        </p: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2B221123-7AC5-43D3-B150-1D4A05B49929}"/>
                </a:ext>
              </a:extLst>
            </p:cNvPr>
            <p:cNvGrpSpPr/>
            <p:nvPr/>
          </p:nvGrpSpPr>
          <p:grpSpPr>
            <a:xfrm>
              <a:off x="5914992" y="1182815"/>
              <a:ext cx="2841298" cy="1835685"/>
              <a:chOff x="865460" y="1291623"/>
              <a:chExt cx="2841298" cy="1835685"/>
            </a:xfrm>
          </p:grpSpPr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3DE01FD-CCCD-4C8A-89D7-8C481786E2C5}"/>
                  </a:ext>
                </a:extLst>
              </p:cNvPr>
              <p:cNvSpPr/>
              <p:nvPr/>
            </p:nvSpPr>
            <p:spPr>
              <a:xfrm>
                <a:off x="865460" y="1291623"/>
                <a:ext cx="2420766" cy="1835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19" name="Rechteck: abgerundete Ecken 118">
                <a:extLst>
                  <a:ext uri="{FF2B5EF4-FFF2-40B4-BE49-F238E27FC236}">
                    <a16:creationId xmlns:a16="http://schemas.microsoft.com/office/drawing/2014/main" id="{E95F84F8-EE8A-4F77-93B8-FA85BB09644C}"/>
                  </a:ext>
                </a:extLst>
              </p:cNvPr>
              <p:cNvSpPr/>
              <p:nvPr/>
            </p:nvSpPr>
            <p:spPr>
              <a:xfrm>
                <a:off x="1116280" y="1734531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Prozesse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C36678CD-565B-46A1-A824-227E39E066DC}"/>
                  </a:ext>
                </a:extLst>
              </p:cNvPr>
              <p:cNvSpPr txBox="1"/>
              <p:nvPr/>
            </p:nvSpPr>
            <p:spPr>
              <a:xfrm>
                <a:off x="1492471" y="1304824"/>
                <a:ext cx="107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/>
                  <a:t>Xentis</a:t>
                </a:r>
                <a:endParaRPr lang="de-CH" dirty="0"/>
              </a:p>
            </p:txBody>
          </p:sp>
          <p:sp>
            <p:nvSpPr>
              <p:cNvPr id="122" name="Rechteck: abgerundete Ecken 121">
                <a:extLst>
                  <a:ext uri="{FF2B5EF4-FFF2-40B4-BE49-F238E27FC236}">
                    <a16:creationId xmlns:a16="http://schemas.microsoft.com/office/drawing/2014/main" id="{9E43F80B-91A6-4498-86A4-AF18D3245511}"/>
                  </a:ext>
                </a:extLst>
              </p:cNvPr>
              <p:cNvSpPr/>
              <p:nvPr/>
            </p:nvSpPr>
            <p:spPr>
              <a:xfrm>
                <a:off x="2720168" y="2396419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124" name="Rechteck: abgerundete Ecken 123">
                <a:extLst>
                  <a:ext uri="{FF2B5EF4-FFF2-40B4-BE49-F238E27FC236}">
                    <a16:creationId xmlns:a16="http://schemas.microsoft.com/office/drawing/2014/main" id="{E74D8E88-4C78-467C-BD85-1DDBC65E229A}"/>
                  </a:ext>
                </a:extLst>
              </p:cNvPr>
              <p:cNvSpPr/>
              <p:nvPr/>
            </p:nvSpPr>
            <p:spPr>
              <a:xfrm>
                <a:off x="1116280" y="2308550"/>
                <a:ext cx="1031494" cy="53096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XNON</a:t>
                </a:r>
              </a:p>
              <a:p>
                <a:pPr algn="ctr"/>
                <a:r>
                  <a:rPr lang="de-CH" sz="1200" dirty="0" err="1">
                    <a:solidFill>
                      <a:schemeClr val="tx1"/>
                    </a:solidFill>
                  </a:rPr>
                  <a:t>expanded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hteck: abgerundete Ecken 124">
                <a:extLst>
                  <a:ext uri="{FF2B5EF4-FFF2-40B4-BE49-F238E27FC236}">
                    <a16:creationId xmlns:a16="http://schemas.microsoft.com/office/drawing/2014/main" id="{527D7F27-7702-4856-9164-9C4F20D304B2}"/>
                  </a:ext>
                </a:extLst>
              </p:cNvPr>
              <p:cNvSpPr/>
              <p:nvPr/>
            </p:nvSpPr>
            <p:spPr>
              <a:xfrm>
                <a:off x="1965366" y="1895249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Xentis</a:t>
                </a:r>
                <a:r>
                  <a:rPr lang="de-CH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extension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86F85E7-8EBE-4C05-B180-8F6ECBAFE308}"/>
                </a:ext>
              </a:extLst>
            </p:cNvPr>
            <p:cNvSpPr/>
            <p:nvPr/>
          </p:nvSpPr>
          <p:spPr>
            <a:xfrm>
              <a:off x="8881700" y="1169614"/>
              <a:ext cx="2420766" cy="1835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395789FA-2A34-4889-8E42-359D6BE10733}"/>
                </a:ext>
              </a:extLst>
            </p:cNvPr>
            <p:cNvSpPr/>
            <p:nvPr/>
          </p:nvSpPr>
          <p:spPr>
            <a:xfrm>
              <a:off x="9541825" y="1612522"/>
              <a:ext cx="1178429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ElasticSearch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F5AE309-B8BB-4A30-9EAC-8CBA051A8D7E}"/>
                </a:ext>
              </a:extLst>
            </p:cNvPr>
            <p:cNvSpPr txBox="1"/>
            <p:nvPr/>
          </p:nvSpPr>
          <p:spPr>
            <a:xfrm>
              <a:off x="9058566" y="1182815"/>
              <a:ext cx="21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Host</a:t>
              </a:r>
              <a:endParaRPr lang="de-CH" dirty="0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092F0D76-C340-4F58-BB8C-9E629E8906CF}"/>
                </a:ext>
              </a:extLst>
            </p:cNvPr>
            <p:cNvSpPr/>
            <p:nvPr/>
          </p:nvSpPr>
          <p:spPr>
            <a:xfrm>
              <a:off x="9541824" y="2032375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Graphite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DFB640E-3C85-499E-8227-762855D22C5F}"/>
                </a:ext>
              </a:extLst>
            </p:cNvPr>
            <p:cNvSpPr/>
            <p:nvPr/>
          </p:nvSpPr>
          <p:spPr>
            <a:xfrm>
              <a:off x="9541823" y="2548482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Grafana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D81FEF67-7C12-4CDC-8433-5120B9CA1E98}"/>
                </a:ext>
              </a:extLst>
            </p:cNvPr>
            <p:cNvCxnSpPr>
              <a:endCxn id="122" idx="0"/>
            </p:cNvCxnSpPr>
            <p:nvPr/>
          </p:nvCxnSpPr>
          <p:spPr>
            <a:xfrm>
              <a:off x="8046392" y="1943813"/>
              <a:ext cx="216603" cy="34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6FE987B2-09AD-487C-BC2B-1E03F739A061}"/>
                </a:ext>
              </a:extLst>
            </p:cNvPr>
            <p:cNvCxnSpPr>
              <a:cxnSpLocks/>
              <a:stCxn id="124" idx="3"/>
              <a:endCxn id="122" idx="1"/>
            </p:cNvCxnSpPr>
            <p:nvPr/>
          </p:nvCxnSpPr>
          <p:spPr>
            <a:xfrm flipV="1">
              <a:off x="7197306" y="2459788"/>
              <a:ext cx="572394" cy="5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0B20B79-9272-42DC-8DE8-360F64EE13DA}"/>
                </a:ext>
              </a:extLst>
            </p:cNvPr>
            <p:cNvCxnSpPr>
              <a:stCxn id="122" idx="3"/>
            </p:cNvCxnSpPr>
            <p:nvPr/>
          </p:nvCxnSpPr>
          <p:spPr>
            <a:xfrm flipV="1">
              <a:off x="8756290" y="1767350"/>
              <a:ext cx="785533" cy="69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8E354B71-AE70-4E5F-899D-8AC56A96501B}"/>
                </a:ext>
              </a:extLst>
            </p:cNvPr>
            <p:cNvCxnSpPr>
              <a:stCxn id="122" idx="3"/>
              <a:endCxn id="130" idx="1"/>
            </p:cNvCxnSpPr>
            <p:nvPr/>
          </p:nvCxnSpPr>
          <p:spPr>
            <a:xfrm flipV="1">
              <a:off x="8756290" y="2220366"/>
              <a:ext cx="785534" cy="23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63F391B0-4848-483C-BAE0-DD7098232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37" y="1788985"/>
              <a:ext cx="2" cy="94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DB3D6E80-DC35-474E-8B70-7EED70D5D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02" y="2199742"/>
              <a:ext cx="5220" cy="53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feld 147">
            <a:extLst>
              <a:ext uri="{FF2B5EF4-FFF2-40B4-BE49-F238E27FC236}">
                <a16:creationId xmlns:a16="http://schemas.microsoft.com/office/drawing/2014/main" id="{43D256BA-1123-49FC-BDDE-971BCE5B0671}"/>
              </a:ext>
            </a:extLst>
          </p:cNvPr>
          <p:cNvSpPr txBox="1"/>
          <p:nvPr/>
        </p:nvSpPr>
        <p:spPr>
          <a:xfrm>
            <a:off x="529746" y="3209173"/>
            <a:ext cx="55106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Scope</a:t>
            </a:r>
            <a:r>
              <a:rPr lang="de-CH" dirty="0"/>
              <a:t>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depricate</a:t>
            </a:r>
            <a:r>
              <a:rPr lang="de-CH" dirty="0"/>
              <a:t> </a:t>
            </a:r>
            <a:r>
              <a:rPr lang="de-CH" dirty="0" err="1"/>
              <a:t>Xentis</a:t>
            </a:r>
            <a:r>
              <a:rPr lang="de-CH" dirty="0"/>
              <a:t> XMON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Final Report </a:t>
            </a:r>
            <a:r>
              <a:rPr lang="de-CH" dirty="0" err="1"/>
              <a:t>Statistics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Current</a:t>
            </a:r>
            <a:r>
              <a:rPr lang="de-CH" dirty="0"/>
              <a:t> DB </a:t>
            </a:r>
            <a:r>
              <a:rPr lang="de-CH" dirty="0" err="1"/>
              <a:t>locks</a:t>
            </a:r>
            <a:endParaRPr lang="de-CH" dirty="0"/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42992B73-EBF5-41F9-9063-9FF96AAEB88D}"/>
              </a:ext>
            </a:extLst>
          </p:cNvPr>
          <p:cNvGrpSpPr/>
          <p:nvPr/>
        </p:nvGrpSpPr>
        <p:grpSpPr>
          <a:xfrm>
            <a:off x="529746" y="4093189"/>
            <a:ext cx="10772720" cy="1848886"/>
            <a:chOff x="529746" y="4093189"/>
            <a:chExt cx="10772720" cy="184888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65A53C49-7F85-4784-8649-F3CEB696E22F}"/>
                </a:ext>
              </a:extLst>
            </p:cNvPr>
            <p:cNvSpPr txBox="1"/>
            <p:nvPr/>
          </p:nvSpPr>
          <p:spPr>
            <a:xfrm>
              <a:off x="529746" y="4702690"/>
              <a:ext cx="5510656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3: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Expand</a:t>
              </a:r>
              <a:r>
                <a:rPr lang="de-CH" dirty="0"/>
                <a:t> </a:t>
              </a:r>
              <a:r>
                <a:rPr lang="de-CH" dirty="0" err="1"/>
                <a:t>functoinality</a:t>
              </a:r>
              <a:r>
                <a:rPr lang="de-CH" dirty="0"/>
                <a:t> </a:t>
              </a:r>
              <a:r>
                <a:rPr lang="de-CH" dirty="0" err="1"/>
                <a:t>further</a:t>
              </a:r>
              <a:r>
                <a:rPr lang="de-CH" dirty="0"/>
                <a:t> in </a:t>
              </a:r>
              <a:r>
                <a:rPr lang="de-CH" dirty="0" err="1"/>
                <a:t>order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be</a:t>
              </a:r>
              <a:r>
                <a:rPr lang="de-CH" dirty="0"/>
                <a:t> </a:t>
              </a:r>
              <a:r>
                <a:rPr lang="de-CH" dirty="0" err="1"/>
                <a:t>able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finally</a:t>
              </a:r>
              <a:r>
                <a:rPr lang="de-CH" dirty="0"/>
                <a:t> </a:t>
              </a:r>
              <a:r>
                <a:rPr lang="de-CH" dirty="0" err="1"/>
                <a:t>put</a:t>
              </a:r>
              <a:r>
                <a:rPr lang="de-CH" dirty="0"/>
                <a:t> off XMON in </a:t>
              </a:r>
              <a:r>
                <a:rPr lang="de-CH" dirty="0" err="1"/>
                <a:t>Xentis</a:t>
              </a:r>
              <a:endParaRPr lang="de-CH" dirty="0"/>
            </a:p>
          </p:txBody>
        </p: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C14F3460-6433-4A0F-AF77-D025E40673FF}"/>
                </a:ext>
              </a:extLst>
            </p:cNvPr>
            <p:cNvGrpSpPr/>
            <p:nvPr/>
          </p:nvGrpSpPr>
          <p:grpSpPr>
            <a:xfrm>
              <a:off x="5914992" y="4106390"/>
              <a:ext cx="2841298" cy="1835685"/>
              <a:chOff x="865460" y="1291623"/>
              <a:chExt cx="2841298" cy="1835685"/>
            </a:xfrm>
          </p:grpSpPr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FA60FA44-F82D-497D-B950-7BFCA6C139FB}"/>
                  </a:ext>
                </a:extLst>
              </p:cNvPr>
              <p:cNvSpPr/>
              <p:nvPr/>
            </p:nvSpPr>
            <p:spPr>
              <a:xfrm>
                <a:off x="865460" y="1291623"/>
                <a:ext cx="2420766" cy="1835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52" name="Rechteck: abgerundete Ecken 151">
                <a:extLst>
                  <a:ext uri="{FF2B5EF4-FFF2-40B4-BE49-F238E27FC236}">
                    <a16:creationId xmlns:a16="http://schemas.microsoft.com/office/drawing/2014/main" id="{E4E18D8E-5E55-4638-BA4B-9294BBCEFC15}"/>
                  </a:ext>
                </a:extLst>
              </p:cNvPr>
              <p:cNvSpPr/>
              <p:nvPr/>
            </p:nvSpPr>
            <p:spPr>
              <a:xfrm>
                <a:off x="1116280" y="1734531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Prozesse</a:t>
                </a:r>
              </a:p>
            </p:txBody>
          </p: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0128D56F-B869-4DF9-AE35-757FB6A79FF3}"/>
                  </a:ext>
                </a:extLst>
              </p:cNvPr>
              <p:cNvSpPr txBox="1"/>
              <p:nvPr/>
            </p:nvSpPr>
            <p:spPr>
              <a:xfrm>
                <a:off x="1492471" y="1304824"/>
                <a:ext cx="107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/>
                  <a:t>Xentis</a:t>
                </a:r>
                <a:endParaRPr lang="de-CH" dirty="0"/>
              </a:p>
            </p:txBody>
          </p:sp>
          <p:sp>
            <p:nvSpPr>
              <p:cNvPr id="154" name="Rechteck: abgerundete Ecken 153">
                <a:extLst>
                  <a:ext uri="{FF2B5EF4-FFF2-40B4-BE49-F238E27FC236}">
                    <a16:creationId xmlns:a16="http://schemas.microsoft.com/office/drawing/2014/main" id="{1DBEF96F-53D4-4E84-BB9F-241D75AF7495}"/>
                  </a:ext>
                </a:extLst>
              </p:cNvPr>
              <p:cNvSpPr/>
              <p:nvPr/>
            </p:nvSpPr>
            <p:spPr>
              <a:xfrm>
                <a:off x="2720168" y="2396419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155" name="Rechteck: abgerundete Ecken 154">
                <a:extLst>
                  <a:ext uri="{FF2B5EF4-FFF2-40B4-BE49-F238E27FC236}">
                    <a16:creationId xmlns:a16="http://schemas.microsoft.com/office/drawing/2014/main" id="{032623BE-BA93-459A-AAE4-8E7F1C08AC7A}"/>
                  </a:ext>
                </a:extLst>
              </p:cNvPr>
              <p:cNvSpPr/>
              <p:nvPr/>
            </p:nvSpPr>
            <p:spPr>
              <a:xfrm>
                <a:off x="1116280" y="2308550"/>
                <a:ext cx="1031494" cy="53096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XMON</a:t>
                </a:r>
              </a:p>
              <a:p>
                <a:pPr algn="ctr"/>
                <a:r>
                  <a:rPr lang="de-CH" sz="1200" dirty="0" err="1">
                    <a:solidFill>
                      <a:schemeClr val="tx1"/>
                    </a:solidFill>
                  </a:rPr>
                  <a:t>expanded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hteck: abgerundete Ecken 155">
                <a:extLst>
                  <a:ext uri="{FF2B5EF4-FFF2-40B4-BE49-F238E27FC236}">
                    <a16:creationId xmlns:a16="http://schemas.microsoft.com/office/drawing/2014/main" id="{344458E7-5F8C-4494-B45A-9B86258D3132}"/>
                  </a:ext>
                </a:extLst>
              </p:cNvPr>
              <p:cNvSpPr/>
              <p:nvPr/>
            </p:nvSpPr>
            <p:spPr>
              <a:xfrm>
                <a:off x="1965366" y="1895249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Xentis</a:t>
                </a:r>
                <a:r>
                  <a:rPr lang="de-CH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extension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6CAD2C6E-385E-4A15-BC6C-75E6BF1E2E3B}"/>
                </a:ext>
              </a:extLst>
            </p:cNvPr>
            <p:cNvSpPr/>
            <p:nvPr/>
          </p:nvSpPr>
          <p:spPr>
            <a:xfrm>
              <a:off x="8881700" y="4093189"/>
              <a:ext cx="2420766" cy="1835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3F7F962F-BE06-40B8-9745-64FEE01BA762}"/>
                </a:ext>
              </a:extLst>
            </p:cNvPr>
            <p:cNvSpPr/>
            <p:nvPr/>
          </p:nvSpPr>
          <p:spPr>
            <a:xfrm>
              <a:off x="9541825" y="4536097"/>
              <a:ext cx="1178429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ElasticSearch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24D66B33-3D6A-4856-BE06-77CB0010A4D4}"/>
                </a:ext>
              </a:extLst>
            </p:cNvPr>
            <p:cNvSpPr txBox="1"/>
            <p:nvPr/>
          </p:nvSpPr>
          <p:spPr>
            <a:xfrm>
              <a:off x="9058566" y="4106390"/>
              <a:ext cx="21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Host</a:t>
              </a:r>
              <a:endParaRPr lang="de-CH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24FB4A33-9319-4ECF-9063-BFC7D230DBB1}"/>
                </a:ext>
              </a:extLst>
            </p:cNvPr>
            <p:cNvSpPr/>
            <p:nvPr/>
          </p:nvSpPr>
          <p:spPr>
            <a:xfrm>
              <a:off x="9541824" y="4955950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Graphite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B808326D-2C0E-4AF7-85E2-295AA6CCB73F}"/>
                </a:ext>
              </a:extLst>
            </p:cNvPr>
            <p:cNvSpPr/>
            <p:nvPr/>
          </p:nvSpPr>
          <p:spPr>
            <a:xfrm>
              <a:off x="9541823" y="5472057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Grafana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F9ED32D3-D03B-49C9-B4DB-0FFA62D08EB4}"/>
                </a:ext>
              </a:extLst>
            </p:cNvPr>
            <p:cNvCxnSpPr>
              <a:endCxn id="154" idx="0"/>
            </p:cNvCxnSpPr>
            <p:nvPr/>
          </p:nvCxnSpPr>
          <p:spPr>
            <a:xfrm>
              <a:off x="8046392" y="4867388"/>
              <a:ext cx="216603" cy="34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E8487B15-1812-4BD0-8445-30CA53BC43E1}"/>
                </a:ext>
              </a:extLst>
            </p:cNvPr>
            <p:cNvCxnSpPr>
              <a:stCxn id="154" idx="3"/>
            </p:cNvCxnSpPr>
            <p:nvPr/>
          </p:nvCxnSpPr>
          <p:spPr>
            <a:xfrm flipV="1">
              <a:off x="8756290" y="4690925"/>
              <a:ext cx="785533" cy="69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C3B1873-B590-4A21-ABCA-48894D8BA3FF}"/>
                </a:ext>
              </a:extLst>
            </p:cNvPr>
            <p:cNvCxnSpPr>
              <a:stCxn id="154" idx="3"/>
              <a:endCxn id="160" idx="1"/>
            </p:cNvCxnSpPr>
            <p:nvPr/>
          </p:nvCxnSpPr>
          <p:spPr>
            <a:xfrm flipV="1">
              <a:off x="8756290" y="5143941"/>
              <a:ext cx="785534" cy="23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32E4FEF6-7154-4BA6-80C7-A478CDE54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37" y="4712560"/>
              <a:ext cx="2" cy="94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B1636B6-F83B-4317-8A87-A53ECDDF9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02" y="5123317"/>
              <a:ext cx="5220" cy="53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5BABCC8-392E-492E-BFD2-B9917A383319}"/>
                </a:ext>
              </a:extLst>
            </p:cNvPr>
            <p:cNvCxnSpPr>
              <a:cxnSpLocks/>
            </p:cNvCxnSpPr>
            <p:nvPr/>
          </p:nvCxnSpPr>
          <p:spPr>
            <a:xfrm>
              <a:off x="6165810" y="5130897"/>
              <a:ext cx="1031496" cy="523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A9178668-F1D5-4EB2-B09E-950E6703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812" y="5143941"/>
              <a:ext cx="1012210" cy="516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0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NEXT STEPS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DC948C33-3380-4AC6-B0EA-75915320189B}"/>
              </a:ext>
            </a:extLst>
          </p:cNvPr>
          <p:cNvSpPr/>
          <p:nvPr/>
        </p:nvSpPr>
        <p:spPr>
          <a:xfrm>
            <a:off x="563527" y="1184367"/>
            <a:ext cx="10898372" cy="363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de-DE" sz="1400" dirty="0"/>
          </a:p>
          <a:p>
            <a:pPr marL="342900" indent="-342900">
              <a:buAutoNum type="arabicParenR"/>
            </a:pPr>
            <a:r>
              <a:rPr lang="de-DE" sz="1400" dirty="0" err="1"/>
              <a:t>Present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(</a:t>
            </a:r>
            <a:r>
              <a:rPr lang="de-DE" sz="1400" dirty="0" err="1"/>
              <a:t>without</a:t>
            </a:r>
            <a:r>
              <a:rPr lang="de-DE" sz="1400" dirty="0"/>
              <a:t> Risk Slide) </a:t>
            </a:r>
            <a:r>
              <a:rPr lang="de-DE" sz="1400" dirty="0" err="1"/>
              <a:t>to</a:t>
            </a:r>
            <a:r>
              <a:rPr lang="de-DE" sz="1400" dirty="0"/>
              <a:t> UI and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agreement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Idea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docker</a:t>
            </a:r>
            <a:r>
              <a:rPr lang="de-DE" sz="1400" dirty="0"/>
              <a:t>/</a:t>
            </a:r>
            <a:r>
              <a:rPr lang="de-DE" sz="1400" dirty="0" err="1"/>
              <a:t>Redhat</a:t>
            </a:r>
            <a:r>
              <a:rPr lang="de-DE" sz="1400" dirty="0"/>
              <a:t>/Host </a:t>
            </a:r>
            <a:r>
              <a:rPr lang="de-DE" sz="1400" dirty="0" err="1"/>
              <a:t>based</a:t>
            </a:r>
            <a:r>
              <a:rPr lang="de-DE" sz="1400" dirty="0"/>
              <a:t> on VM</a:t>
            </a:r>
          </a:p>
          <a:p>
            <a:pPr marL="342900" indent="-342900">
              <a:buAutoNum type="arabicParenR"/>
            </a:pPr>
            <a:endParaRPr lang="de-DE" sz="1400" dirty="0"/>
          </a:p>
          <a:p>
            <a:pPr marL="342900" indent="-342900">
              <a:buAutoNum type="arabicParenR"/>
            </a:pPr>
            <a:r>
              <a:rPr lang="de-DE" sz="1400" dirty="0" err="1"/>
              <a:t>Define</a:t>
            </a:r>
            <a:r>
              <a:rPr lang="de-DE" sz="1400" dirty="0"/>
              <a:t> </a:t>
            </a:r>
            <a:r>
              <a:rPr lang="de-DE" sz="1400" dirty="0" err="1"/>
              <a:t>Responsibilties</a:t>
            </a:r>
            <a:endParaRPr lang="de-DE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sym typeface="Wingdings" panose="05000000000000000000" pitchFamily="2" charset="2"/>
              </a:rPr>
              <a:t>Licence </a:t>
            </a:r>
            <a:r>
              <a:rPr lang="de-CH" sz="1400" dirty="0" err="1">
                <a:sym typeface="Wingdings" panose="05000000000000000000" pitchFamily="2" charset="2"/>
              </a:rPr>
              <a:t>Responsability</a:t>
            </a:r>
            <a:r>
              <a:rPr lang="de-CH" sz="1400" dirty="0">
                <a:sym typeface="Wingdings" panose="05000000000000000000" pitchFamily="2" charset="2"/>
              </a:rPr>
              <a:t> (REL 7.3)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/>
              <a:t>Who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managing</a:t>
            </a:r>
            <a:r>
              <a:rPr lang="de-DE" sz="1400" dirty="0"/>
              <a:t> </a:t>
            </a:r>
            <a:r>
              <a:rPr lang="de-DE" sz="1400" dirty="0" err="1"/>
              <a:t>docker</a:t>
            </a:r>
            <a:r>
              <a:rPr lang="de-DE" sz="1400" dirty="0"/>
              <a:t>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962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Breitbild</PresentationFormat>
  <Paragraphs>188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Frutiger LT 45 Light</vt:lpstr>
      <vt:lpstr>Frutiger-Roman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 Günther</dc:creator>
  <cp:lastModifiedBy>Wagner Günther</cp:lastModifiedBy>
  <cp:revision>78</cp:revision>
  <dcterms:created xsi:type="dcterms:W3CDTF">2017-07-05T11:35:02Z</dcterms:created>
  <dcterms:modified xsi:type="dcterms:W3CDTF">2017-07-19T09:59:09Z</dcterms:modified>
</cp:coreProperties>
</file>