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7" r:id="rId4"/>
    <p:sldId id="264" r:id="rId5"/>
    <p:sldId id="269" r:id="rId6"/>
    <p:sldId id="270" r:id="rId7"/>
    <p:sldId id="271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858E9-6680-494B-AE11-CDCFF5E5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EFEB5-8643-4AC9-B253-A41509AA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38E6E-0785-4CB9-83B5-1A1201EF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1D3C3-ED5E-4C85-AB79-7D94011F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CF36A-9379-4AA3-B8F9-DF375F20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1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C0DFF-EDC4-484F-B135-7BFD1F09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941B1-B29B-4C5C-8BDE-D4169DEB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8A620-89B2-491F-9DEE-C30BC5AC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E3B38-4894-4F19-B698-625F381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EC425-B35C-40AD-828C-077557D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47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0CB53F-54B0-4F75-BB79-D83AAB838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5ECE7-94F7-4840-B171-B7412EAC3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24F47-EDB0-49D6-A577-1928E3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B6F69-8660-4C66-90DE-7CBE7E9F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DFAD6-A016-4389-ACC5-47F587B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8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548550"/>
            <a:ext cx="12192000" cy="360000"/>
          </a:xfrm>
          <a:prstGeom prst="rect">
            <a:avLst/>
          </a:prstGeom>
          <a:solidFill>
            <a:srgbClr val="002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  <a:prstGeom prst="rect">
            <a:avLst/>
          </a:prstGeom>
          <a:noFill/>
        </p:spPr>
        <p:txBody>
          <a:bodyPr wrap="none" lIns="0" tIns="0" rIns="0" bIns="0" anchor="t" anchorCtr="0"/>
          <a:lstStyle>
            <a:lvl1pPr marL="0" indent="0">
              <a:buFontTx/>
              <a:buNone/>
              <a:defRPr sz="2400" cap="all" baseline="0">
                <a:solidFill>
                  <a:schemeClr val="bg1"/>
                </a:solidFill>
                <a:latin typeface="Frutiger-Roman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11218280" y="654288"/>
            <a:ext cx="477462" cy="17004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8AA2C0-8838-4C39-87EA-914E45B8E430}" type="slidenum">
              <a:rPr lang="de-CH" sz="1200" smtClean="0">
                <a:solidFill>
                  <a:schemeClr val="bg1">
                    <a:lumMod val="95000"/>
                  </a:schemeClr>
                </a:solidFill>
                <a:latin typeface="Frutiger-Roman" pitchFamily="34" charset="0"/>
              </a:rPr>
              <a:pPr algn="r"/>
              <a:t>‹Nr.›</a:t>
            </a:fld>
            <a:endParaRPr lang="de-CH" sz="1600" dirty="0">
              <a:solidFill>
                <a:schemeClr val="bg1">
                  <a:lumMod val="95000"/>
                </a:schemeClr>
              </a:solidFill>
              <a:latin typeface="Frutiger-Roman" pitchFamily="34" charset="0"/>
            </a:endParaRPr>
          </a:p>
        </p:txBody>
      </p:sp>
      <p:sp>
        <p:nvSpPr>
          <p:cNvPr id="17" name="Textplatzhalter 2"/>
          <p:cNvSpPr>
            <a:spLocks noGrp="1"/>
          </p:cNvSpPr>
          <p:nvPr>
            <p:ph idx="11" hasCustomPrompt="1"/>
          </p:nvPr>
        </p:nvSpPr>
        <p:spPr>
          <a:xfrm>
            <a:off x="508825" y="1355726"/>
            <a:ext cx="11160126" cy="52419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Font typeface="Frutiger LT 45 Light" panose="020B0403030504020204" pitchFamily="34" charset="0"/>
              <a:buNone/>
              <a:defRPr lang="de-DE" sz="2400" b="0" kern="1200" baseline="0" dirty="0">
                <a:solidFill>
                  <a:srgbClr val="262626"/>
                </a:solidFill>
                <a:latin typeface="Frutiger LT 45 Light" panose="020B0403030504020204" pitchFamily="34" charset="0"/>
                <a:ea typeface="+mn-ea"/>
                <a:cs typeface="+mn-cs"/>
              </a:defRPr>
            </a:lvl1pPr>
            <a:lvl2pPr marL="360362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278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74737" indent="0">
              <a:buFont typeface="Symbol" panose="05050102010706020507" pitchFamily="18" charset="2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435100" indent="0">
              <a:buFont typeface="Symbol" panose="05050102010706020507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8" name="Rechteck 12"/>
          <p:cNvSpPr/>
          <p:nvPr userDrawn="1"/>
        </p:nvSpPr>
        <p:spPr>
          <a:xfrm>
            <a:off x="0" y="900000"/>
            <a:ext cx="12192000" cy="32400"/>
          </a:xfrm>
          <a:prstGeom prst="rect">
            <a:avLst/>
          </a:prstGeom>
          <a:solidFill>
            <a:srgbClr val="D8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00233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4" y="264825"/>
            <a:ext cx="152162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0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0" orient="horz" pos="278">
          <p15:clr>
            <a:srgbClr val="FBAE40"/>
          </p15:clr>
        </p15:guide>
        <p15:guide id="20" orient="horz" pos="572">
          <p15:clr>
            <a:srgbClr val="FBAE40"/>
          </p15:clr>
        </p15:guide>
        <p15:guide id="21" orient="horz" pos="2500">
          <p15:clr>
            <a:srgbClr val="FBAE40"/>
          </p15:clr>
        </p15:guide>
        <p15:guide id="22" orient="horz" pos="845">
          <p15:clr>
            <a:srgbClr val="FBAE40"/>
          </p15:clr>
        </p15:guide>
        <p15:guide id="23" orient="horz" pos="346">
          <p15:clr>
            <a:srgbClr val="FBAE40"/>
          </p15:clr>
        </p15:guide>
        <p15:guide id="24" orient="horz" pos="41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0498-5323-403F-878B-03FD49E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DCF0D-F58F-46D2-B7DD-0146F8D0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AF887-4338-4CD0-A1AE-C2312E0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8D873-2E37-4C45-B511-748350C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BE2B0-5BE0-4846-9CC0-23537F9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6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35A8-B519-417F-8E45-D36A0E8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4DA70-4D3D-474A-9FB4-4C36090F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87BE-658A-4873-8D83-4FAA4B8C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DEC67-01C9-4571-B678-41818644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B020-0ED9-40BE-8DEE-B433163F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3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6D68E-2227-45D8-814D-FA5C091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64689-9B7E-4D62-B5CA-B496DFC2D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1C5C-FF7E-4FE0-960C-F259DB17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80017-350D-47AA-B23A-5324437C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1869F-28A2-4AEB-A24B-BFEE01E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C9A35-F64F-4183-A45F-B2CC243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0FB5-51D3-4F91-9B68-BB9AEEB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B64E2-722D-43E9-9C96-62737E4D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FF004-99A3-4C24-B76E-DDA43A6C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2AA630-B72D-4F22-9B21-4A24D875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40D6AD-042B-4F73-BA09-632478E70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156668-A135-4C4D-817A-9EDF3430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0C65EB-0B1E-46BD-A2D0-09048D5C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D8AC-245A-4981-9ED6-C0459A93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19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1D79A-DB4B-47C8-87E5-D984E47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B7BDCD-D42E-47E3-B7C4-78CAC1DA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7B0C04-13E2-4014-B6C0-3383B38B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F970E-B8FC-4673-B058-E59F8512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3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AABC2-2C15-4FC7-9BB9-229FCBA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126C1E-62BB-4BB2-A588-A1DAB59C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5A0114-4796-46CA-AF43-508B2F9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7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1B1D2-C97F-481F-8AE8-B33C04C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3D9BB-6DFF-4E44-ABE6-D36F6288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969E1F-B1C7-4B8A-B93F-E36195C8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A95E6-FD9B-4280-90ED-A5AEBCC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5B0EEB-9C94-4600-A6A8-17BBEF2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51873-7DD0-448C-AADE-85173EA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6FF3-1DD9-4C3F-98B0-B328E98F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91FD4-8D51-4D70-9AB5-86CA1ADDC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D7ABA-3C63-4BE7-9EAD-5CA8AD92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6E09C7-1203-401B-B0FE-52E0FB1A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274C7-0C1D-4388-B1E1-E69939F0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F343A-8C37-458F-A537-10A47671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815C86-FF6A-4D6A-BD3D-32B0574E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2C9AA-56D3-472D-9717-7A7F5E7C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B7DA5-38F3-4795-8ADC-A98C0DBED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CDF-9FE5-4E1C-8A78-84758F72220B}" type="datetimeFigureOut">
              <a:rPr lang="de-CH" smtClean="0"/>
              <a:t>14.07.2017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8BD45-8148-4155-A5D3-1A1899BCE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9CD8E-9A09-490F-954F-8901C25A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828E-DDD8-4E96-85E5-1EBED4CBB6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385501-C10D-4B06-B9A5-716CC2763EDB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7D55EC1-5B72-447E-99E7-51BE724AAF5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DFFEC27-0767-4DC5-AEC4-3CE7B66D1917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984332A-E256-4E2C-9C10-1262E98E9820}"/>
              </a:ext>
            </a:extLst>
          </p:cNvPr>
          <p:cNvGrpSpPr/>
          <p:nvPr/>
        </p:nvGrpSpPr>
        <p:grpSpPr>
          <a:xfrm>
            <a:off x="690978" y="1131202"/>
            <a:ext cx="3039979" cy="2703095"/>
            <a:chOff x="850602" y="1006178"/>
            <a:chExt cx="3039979" cy="270309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B0E7E72-6BD6-47BF-AB2E-3DDD093F960E}"/>
                </a:ext>
              </a:extLst>
            </p:cNvPr>
            <p:cNvSpPr/>
            <p:nvPr/>
          </p:nvSpPr>
          <p:spPr>
            <a:xfrm>
              <a:off x="850602" y="1006178"/>
              <a:ext cx="3039979" cy="2703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2F8F42D-8567-4888-B584-C666862E314E}"/>
                </a:ext>
              </a:extLst>
            </p:cNvPr>
            <p:cNvSpPr/>
            <p:nvPr/>
          </p:nvSpPr>
          <p:spPr>
            <a:xfrm>
              <a:off x="1025083" y="1166599"/>
              <a:ext cx="2405985" cy="221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2EAB9F8-BA05-4151-B9FB-269DEE135916}"/>
                </a:ext>
              </a:extLst>
            </p:cNvPr>
            <p:cNvSpPr/>
            <p:nvPr/>
          </p:nvSpPr>
          <p:spPr>
            <a:xfrm>
              <a:off x="1275904" y="1609507"/>
              <a:ext cx="1796530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XENTIS </a:t>
              </a:r>
              <a:r>
                <a:rPr lang="de-CH" sz="1200" dirty="0">
                  <a:solidFill>
                    <a:schemeClr val="tx1"/>
                  </a:solidFill>
                </a:rPr>
                <a:t>Prozesse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Big Picture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Solution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0DBF91-9CFD-468E-A86B-0863185EA001}"/>
              </a:ext>
            </a:extLst>
          </p:cNvPr>
          <p:cNvSpPr txBox="1"/>
          <p:nvPr/>
        </p:nvSpPr>
        <p:spPr>
          <a:xfrm>
            <a:off x="1492471" y="1304824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E545433-8269-4674-AE57-73A8B300A235}"/>
              </a:ext>
            </a:extLst>
          </p:cNvPr>
          <p:cNvGrpSpPr/>
          <p:nvPr/>
        </p:nvGrpSpPr>
        <p:grpSpPr>
          <a:xfrm>
            <a:off x="2147774" y="2102480"/>
            <a:ext cx="1911250" cy="1170477"/>
            <a:chOff x="2147774" y="1988291"/>
            <a:chExt cx="1911250" cy="119961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0F423684-8931-4599-9202-F55E19FD7731}"/>
                </a:ext>
              </a:extLst>
            </p:cNvPr>
            <p:cNvSpPr/>
            <p:nvPr/>
          </p:nvSpPr>
          <p:spPr>
            <a:xfrm>
              <a:off x="3072434" y="2834979"/>
              <a:ext cx="986590" cy="352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Monitor</a:t>
              </a:r>
              <a:r>
                <a:rPr lang="de-CH" sz="1200" dirty="0">
                  <a:solidFill>
                    <a:schemeClr val="tx1"/>
                  </a:solidFill>
                </a:rPr>
                <a:t> API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DC9EFDB-E843-4696-9E85-5EAA4E1BB64C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2147774" y="1988291"/>
              <a:ext cx="924660" cy="1023151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90F1559D-EB81-4567-9035-28373DBC3B96}"/>
              </a:ext>
            </a:extLst>
          </p:cNvPr>
          <p:cNvGrpSpPr/>
          <p:nvPr/>
        </p:nvGrpSpPr>
        <p:grpSpPr>
          <a:xfrm>
            <a:off x="2248418" y="3272957"/>
            <a:ext cx="2634621" cy="2199758"/>
            <a:chOff x="2248418" y="3272957"/>
            <a:chExt cx="2634621" cy="2199758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C52D6862-D265-4DAB-A748-0915F72EE8E2}"/>
                </a:ext>
              </a:extLst>
            </p:cNvPr>
            <p:cNvSpPr/>
            <p:nvPr/>
          </p:nvSpPr>
          <p:spPr>
            <a:xfrm>
              <a:off x="2248418" y="4830409"/>
              <a:ext cx="2634621" cy="6423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dirty="0"/>
            </a:p>
            <a:p>
              <a:r>
                <a:rPr lang="de-CH" dirty="0" err="1"/>
                <a:t>To</a:t>
              </a:r>
              <a:r>
                <a:rPr lang="de-CH" dirty="0"/>
                <a:t> </a:t>
              </a:r>
              <a:r>
                <a:rPr lang="de-CH" dirty="0" err="1"/>
                <a:t>be</a:t>
              </a:r>
              <a:r>
                <a:rPr lang="de-CH" dirty="0"/>
                <a:t> </a:t>
              </a:r>
              <a:r>
                <a:rPr lang="de-CH" dirty="0" err="1"/>
                <a:t>developed</a:t>
              </a:r>
              <a:endParaRPr lang="de-CH" dirty="0"/>
            </a:p>
            <a:p>
              <a:r>
                <a:rPr lang="de-CH" dirty="0" err="1"/>
                <a:t>by</a:t>
              </a:r>
              <a:r>
                <a:rPr lang="de-CH" dirty="0"/>
                <a:t> Glen (XENTIS 5.5.0)</a:t>
              </a:r>
            </a:p>
            <a:p>
              <a:pPr algn="ctr"/>
              <a:endParaRPr lang="de-CH" dirty="0"/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1545236C-31DD-4E28-9D9F-E301098506C0}"/>
                </a:ext>
              </a:extLst>
            </p:cNvPr>
            <p:cNvCxnSpPr>
              <a:cxnSpLocks/>
              <a:stCxn id="46" idx="0"/>
              <a:endCxn id="27" idx="2"/>
            </p:cNvCxnSpPr>
            <p:nvPr/>
          </p:nvCxnSpPr>
          <p:spPr>
            <a:xfrm flipV="1">
              <a:off x="3565729" y="3272957"/>
              <a:ext cx="0" cy="15574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745435-FFBE-4C2B-9AAC-2FF66E595B91}"/>
              </a:ext>
            </a:extLst>
          </p:cNvPr>
          <p:cNvGrpSpPr/>
          <p:nvPr/>
        </p:nvGrpSpPr>
        <p:grpSpPr>
          <a:xfrm>
            <a:off x="220212" y="2400542"/>
            <a:ext cx="5051945" cy="2384110"/>
            <a:chOff x="220212" y="2343439"/>
            <a:chExt cx="5051945" cy="2441213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A05729-3F08-4613-8518-DD096BE2E1DF}"/>
                </a:ext>
              </a:extLst>
            </p:cNvPr>
            <p:cNvSpPr txBox="1"/>
            <p:nvPr/>
          </p:nvSpPr>
          <p:spPr>
            <a:xfrm rot="20340380">
              <a:off x="4036752" y="2343439"/>
              <a:ext cx="1140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More </a:t>
              </a:r>
              <a:r>
                <a:rPr lang="de-CH" sz="1200" dirty="0" err="1"/>
                <a:t>Complex</a:t>
              </a:r>
              <a:r>
                <a:rPr lang="de-CH" sz="1200" dirty="0"/>
                <a:t> </a:t>
              </a:r>
            </a:p>
            <a:p>
              <a:r>
                <a:rPr lang="de-CH" sz="1200" dirty="0" err="1"/>
                <a:t>Datatypes</a:t>
              </a:r>
              <a:endParaRPr lang="de-CH" sz="1200" dirty="0"/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84C62580-2D83-415A-8ABF-D7005982D707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4059024" y="2662835"/>
              <a:ext cx="1095961" cy="40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5A6FA79E-90FD-43D6-83A1-B68D03C2F6DD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059024" y="3064607"/>
              <a:ext cx="1097237" cy="876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3E9551B-A96C-487C-81D9-E22DD6D72231}"/>
                </a:ext>
              </a:extLst>
            </p:cNvPr>
            <p:cNvSpPr txBox="1"/>
            <p:nvPr/>
          </p:nvSpPr>
          <p:spPr>
            <a:xfrm rot="2450753">
              <a:off x="3795021" y="3501808"/>
              <a:ext cx="1477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Time Series Data</a:t>
              </a:r>
            </a:p>
            <a:p>
              <a:r>
                <a:rPr lang="de-CH" sz="1200" dirty="0"/>
                <a:t>(</a:t>
              </a:r>
              <a:r>
                <a:rPr lang="de-CH" sz="1200" dirty="0" err="1"/>
                <a:t>Typical</a:t>
              </a:r>
              <a:r>
                <a:rPr lang="de-CH" sz="1200" dirty="0"/>
                <a:t> </a:t>
              </a:r>
              <a:r>
                <a:rPr lang="de-CH" sz="1200" dirty="0" err="1"/>
                <a:t>Metric</a:t>
              </a:r>
              <a:r>
                <a:rPr lang="de-CH" sz="1200" dirty="0"/>
                <a:t> Data)</a:t>
              </a:r>
            </a:p>
          </p:txBody>
        </p: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DA82034C-E4C8-4D2E-BC2A-AE75B00E0B22}"/>
                </a:ext>
              </a:extLst>
            </p:cNvPr>
            <p:cNvGrpSpPr/>
            <p:nvPr/>
          </p:nvGrpSpPr>
          <p:grpSpPr>
            <a:xfrm>
              <a:off x="220212" y="2419904"/>
              <a:ext cx="2618678" cy="2364748"/>
              <a:chOff x="220212" y="2419904"/>
              <a:chExt cx="2618678" cy="2364748"/>
            </a:xfrm>
          </p:grpSpPr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12B2DA58-23BC-4C2C-ACBE-251D41D9D6DB}"/>
                  </a:ext>
                </a:extLst>
              </p:cNvPr>
              <p:cNvSpPr/>
              <p:nvPr/>
            </p:nvSpPr>
            <p:spPr>
              <a:xfrm>
                <a:off x="220212" y="3899187"/>
                <a:ext cx="2618678" cy="885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 dirty="0"/>
              </a:p>
              <a:p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be</a:t>
                </a:r>
                <a:r>
                  <a:rPr lang="de-CH" dirty="0"/>
                  <a:t> </a:t>
                </a:r>
                <a:r>
                  <a:rPr lang="de-CH" dirty="0" err="1"/>
                  <a:t>feeded</a:t>
                </a:r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</a:t>
                </a:r>
                <a:r>
                  <a:rPr lang="de-CH" dirty="0" err="1"/>
                  <a:t>the</a:t>
                </a:r>
                <a:r>
                  <a:rPr lang="de-CH" dirty="0"/>
                  <a:t> Accounting Development Team</a:t>
                </a:r>
              </a:p>
              <a:p>
                <a:pPr algn="ctr"/>
                <a:endParaRPr lang="de-CH" dirty="0"/>
              </a:p>
            </p:txBody>
          </p: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AF77BD53-5F3C-4952-B4DB-E785874B73E9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V="1">
                <a:off x="1529551" y="2419904"/>
                <a:ext cx="988301" cy="1479283"/>
              </a:xfrm>
              <a:prstGeom prst="straightConnector1">
                <a:avLst/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4596EBD-E4AA-424E-9D18-6214CDBD0674}"/>
              </a:ext>
            </a:extLst>
          </p:cNvPr>
          <p:cNvGrpSpPr/>
          <p:nvPr/>
        </p:nvGrpSpPr>
        <p:grpSpPr>
          <a:xfrm>
            <a:off x="6891374" y="2410890"/>
            <a:ext cx="3358330" cy="3452528"/>
            <a:chOff x="6891374" y="2410890"/>
            <a:chExt cx="3358330" cy="3452528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1E1212A-8247-4182-A2DC-F959A97EC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74" y="2410890"/>
              <a:ext cx="3300644" cy="3452528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DB142BB-FC99-4028-82FA-13F314F9539D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6891374" y="3652771"/>
              <a:ext cx="3358330" cy="219351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967F38C-7086-46D0-81AA-7C4077B2E1E9}"/>
              </a:ext>
            </a:extLst>
          </p:cNvPr>
          <p:cNvGrpSpPr/>
          <p:nvPr/>
        </p:nvGrpSpPr>
        <p:grpSpPr>
          <a:xfrm>
            <a:off x="1201932" y="4484299"/>
            <a:ext cx="10821286" cy="1902816"/>
            <a:chOff x="1201932" y="4484299"/>
            <a:chExt cx="10821286" cy="1902816"/>
          </a:xfrm>
        </p:grpSpPr>
        <p:pic>
          <p:nvPicPr>
            <p:cNvPr id="30" name="Picture 16" descr="Image result for grafana">
              <a:extLst>
                <a:ext uri="{FF2B5EF4-FFF2-40B4-BE49-F238E27FC236}">
                  <a16:creationId xmlns:a16="http://schemas.microsoft.com/office/drawing/2014/main" id="{278BD8CC-F378-44EF-A053-40F35FEB2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044" y="4484299"/>
              <a:ext cx="3348174" cy="182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9DD6982-7915-4965-B49A-B59CE8F77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3066" y="4484299"/>
              <a:ext cx="754900" cy="46945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5BDA3403-1A27-4CF8-9C32-487D19AE0ABB}"/>
                </a:ext>
              </a:extLst>
            </p:cNvPr>
            <p:cNvCxnSpPr>
              <a:cxnSpLocks/>
            </p:cNvCxnSpPr>
            <p:nvPr/>
          </p:nvCxnSpPr>
          <p:spPr>
            <a:xfrm>
              <a:off x="7953066" y="6175563"/>
              <a:ext cx="754900" cy="130292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fik 67" descr="Auge">
              <a:extLst>
                <a:ext uri="{FF2B5EF4-FFF2-40B4-BE49-F238E27FC236}">
                  <a16:creationId xmlns:a16="http://schemas.microsoft.com/office/drawing/2014/main" id="{CD76F73A-8920-4C22-A6DF-D0D1E5EF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01932" y="5472715"/>
              <a:ext cx="914400" cy="914400"/>
            </a:xfrm>
            <a:prstGeom prst="rect">
              <a:avLst/>
            </a:prstGeom>
          </p:spPr>
        </p:pic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63AA78A-34DC-4A30-B158-D5F7872397C7}"/>
                </a:ext>
              </a:extLst>
            </p:cNvPr>
            <p:cNvCxnSpPr>
              <a:stCxn id="68" idx="3"/>
              <a:endCxn id="44" idx="1"/>
            </p:cNvCxnSpPr>
            <p:nvPr/>
          </p:nvCxnSpPr>
          <p:spPr>
            <a:xfrm flipV="1">
              <a:off x="2116332" y="5846286"/>
              <a:ext cx="2978512" cy="83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A455B5A-AD5C-4634-BC30-04C10C69E4FC}"/>
                </a:ext>
              </a:extLst>
            </p:cNvPr>
            <p:cNvSpPr txBox="1"/>
            <p:nvPr/>
          </p:nvSpPr>
          <p:spPr>
            <a:xfrm rot="21445263">
              <a:off x="2658452" y="5860054"/>
              <a:ext cx="1995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/>
                <a:t>Access </a:t>
              </a:r>
              <a:r>
                <a:rPr lang="de-CH" sz="1200" dirty="0" err="1"/>
                <a:t>Grafana</a:t>
              </a:r>
              <a:r>
                <a:rPr lang="de-CH" sz="1200" dirty="0"/>
                <a:t> </a:t>
              </a:r>
              <a:r>
                <a:rPr lang="de-CH" sz="1200" dirty="0" err="1"/>
                <a:t>over</a:t>
              </a:r>
              <a:r>
                <a:rPr lang="de-CH" sz="1200" dirty="0"/>
                <a:t> Browser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DAFB5DB-3E6E-4021-9319-B3CF9697B28B}"/>
              </a:ext>
            </a:extLst>
          </p:cNvPr>
          <p:cNvGrpSpPr/>
          <p:nvPr/>
        </p:nvGrpSpPr>
        <p:grpSpPr>
          <a:xfrm>
            <a:off x="6400800" y="1332749"/>
            <a:ext cx="3319123" cy="661168"/>
            <a:chOff x="6400800" y="1332749"/>
            <a:chExt cx="3319123" cy="661168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4C0C94F-B82B-4EDB-8497-A471B8436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0800" y="1338111"/>
              <a:ext cx="1525043" cy="3764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EFD35372-096A-4C3D-AE86-CD2B79C33BF4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8822883" y="1332749"/>
              <a:ext cx="395545" cy="149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87ABB808-BD91-41DF-B111-F0092983F7A9}"/>
                </a:ext>
              </a:extLst>
            </p:cNvPr>
            <p:cNvSpPr/>
            <p:nvPr/>
          </p:nvSpPr>
          <p:spPr>
            <a:xfrm>
              <a:off x="7925843" y="1482342"/>
              <a:ext cx="1794080" cy="511575"/>
            </a:xfrm>
            <a:prstGeom prst="roundRect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400" dirty="0" err="1"/>
                <a:t>To</a:t>
              </a:r>
              <a:r>
                <a:rPr lang="de-CH" sz="1400" dirty="0"/>
                <a:t> </a:t>
              </a:r>
              <a:r>
                <a:rPr lang="de-CH" sz="1400" dirty="0" err="1"/>
                <a:t>be</a:t>
              </a:r>
              <a:r>
                <a:rPr lang="de-CH" sz="1400" dirty="0"/>
                <a:t> </a:t>
              </a:r>
              <a:r>
                <a:rPr lang="de-CH" sz="1400" dirty="0" err="1"/>
                <a:t>Clarified</a:t>
              </a:r>
              <a:r>
                <a:rPr lang="de-CH" sz="1400" dirty="0"/>
                <a:t> </a:t>
              </a:r>
              <a:r>
                <a:rPr lang="de-CH" sz="1400" dirty="0" err="1"/>
                <a:t>with</a:t>
              </a:r>
              <a:r>
                <a:rPr lang="de-CH" sz="1400" dirty="0"/>
                <a:t> </a:t>
              </a:r>
            </a:p>
            <a:p>
              <a:r>
                <a:rPr lang="de-CH" sz="1400" dirty="0"/>
                <a:t>Customer </a:t>
              </a:r>
              <a:r>
                <a:rPr lang="de-CH" sz="1400" dirty="0" err="1"/>
                <a:t>if</a:t>
              </a:r>
              <a:r>
                <a:rPr lang="de-CH" sz="1400" dirty="0"/>
                <a:t> </a:t>
              </a:r>
              <a:r>
                <a:rPr lang="de-CH" sz="1400" dirty="0" err="1"/>
                <a:t>accepted</a:t>
              </a:r>
              <a:endParaRPr lang="de-CH" sz="1400" dirty="0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1150C79-200D-45E8-A09C-4DD1910F1B1E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6951515" y="1738130"/>
              <a:ext cx="974328" cy="135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984332A-E256-4E2C-9C10-1262E98E9820}"/>
              </a:ext>
            </a:extLst>
          </p:cNvPr>
          <p:cNvGrpSpPr/>
          <p:nvPr/>
        </p:nvGrpSpPr>
        <p:grpSpPr>
          <a:xfrm>
            <a:off x="690978" y="1131202"/>
            <a:ext cx="3039979" cy="2703095"/>
            <a:chOff x="850602" y="1006178"/>
            <a:chExt cx="3039979" cy="270309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B0E7E72-6BD6-47BF-AB2E-3DDD093F960E}"/>
                </a:ext>
              </a:extLst>
            </p:cNvPr>
            <p:cNvSpPr/>
            <p:nvPr/>
          </p:nvSpPr>
          <p:spPr>
            <a:xfrm>
              <a:off x="850602" y="1006178"/>
              <a:ext cx="3039979" cy="2703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2F8F42D-8567-4888-B584-C666862E314E}"/>
                </a:ext>
              </a:extLst>
            </p:cNvPr>
            <p:cNvSpPr/>
            <p:nvPr/>
          </p:nvSpPr>
          <p:spPr>
            <a:xfrm>
              <a:off x="1025083" y="1166599"/>
              <a:ext cx="2405985" cy="221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2EAB9F8-BA05-4151-B9FB-269DEE135916}"/>
                </a:ext>
              </a:extLst>
            </p:cNvPr>
            <p:cNvSpPr/>
            <p:nvPr/>
          </p:nvSpPr>
          <p:spPr>
            <a:xfrm>
              <a:off x="1275904" y="1609507"/>
              <a:ext cx="1796530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XENTIS </a:t>
              </a:r>
              <a:r>
                <a:rPr lang="de-CH" sz="1200" dirty="0">
                  <a:solidFill>
                    <a:schemeClr val="tx1"/>
                  </a:solidFill>
                </a:rPr>
                <a:t>Prozesse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/>
              <a:t>INITIAL INSTALLATION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HOST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0DBF91-9CFD-468E-A86B-0863185EA001}"/>
              </a:ext>
            </a:extLst>
          </p:cNvPr>
          <p:cNvSpPr txBox="1"/>
          <p:nvPr/>
        </p:nvSpPr>
        <p:spPr>
          <a:xfrm>
            <a:off x="1492471" y="1304824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E545433-8269-4674-AE57-73A8B300A235}"/>
              </a:ext>
            </a:extLst>
          </p:cNvPr>
          <p:cNvGrpSpPr/>
          <p:nvPr/>
        </p:nvGrpSpPr>
        <p:grpSpPr>
          <a:xfrm>
            <a:off x="2147774" y="2102480"/>
            <a:ext cx="1911250" cy="1170477"/>
            <a:chOff x="2147774" y="1988291"/>
            <a:chExt cx="1911250" cy="119961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0F423684-8931-4599-9202-F55E19FD7731}"/>
                </a:ext>
              </a:extLst>
            </p:cNvPr>
            <p:cNvSpPr/>
            <p:nvPr/>
          </p:nvSpPr>
          <p:spPr>
            <a:xfrm>
              <a:off x="3072434" y="2834979"/>
              <a:ext cx="986590" cy="352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Monitor</a:t>
              </a:r>
              <a:r>
                <a:rPr lang="de-CH" sz="1200" dirty="0">
                  <a:solidFill>
                    <a:schemeClr val="tx1"/>
                  </a:solidFill>
                </a:rPr>
                <a:t> API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DC9EFDB-E843-4696-9E85-5EAA4E1BB64C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2147774" y="1988291"/>
              <a:ext cx="924660" cy="1023151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CBBD6A-B86B-4362-A18F-07AB45703147}"/>
              </a:ext>
            </a:extLst>
          </p:cNvPr>
          <p:cNvSpPr txBox="1"/>
          <p:nvPr/>
        </p:nvSpPr>
        <p:spPr>
          <a:xfrm>
            <a:off x="1257471" y="453562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4F84794-6944-4841-9BB6-CEE079F18982}"/>
              </a:ext>
            </a:extLst>
          </p:cNvPr>
          <p:cNvGrpSpPr/>
          <p:nvPr/>
        </p:nvGrpSpPr>
        <p:grpSpPr>
          <a:xfrm>
            <a:off x="688240" y="3877811"/>
            <a:ext cx="4406604" cy="2024809"/>
            <a:chOff x="688240" y="3877811"/>
            <a:chExt cx="4406604" cy="202480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8A31F39C-DF30-4A18-BAFB-BDDBE458BF28}"/>
                </a:ext>
              </a:extLst>
            </p:cNvPr>
            <p:cNvSpPr/>
            <p:nvPr/>
          </p:nvSpPr>
          <p:spPr>
            <a:xfrm>
              <a:off x="2167262" y="4385014"/>
              <a:ext cx="2927582" cy="704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/>
                <a:t>INITIAL INSTALLATION HOST</a:t>
              </a: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F8D7B244-EF7D-4428-A1C1-B2D484DF13D6}"/>
                </a:ext>
              </a:extLst>
            </p:cNvPr>
            <p:cNvSpPr/>
            <p:nvPr/>
          </p:nvSpPr>
          <p:spPr>
            <a:xfrm>
              <a:off x="715714" y="4904958"/>
              <a:ext cx="1682496" cy="9976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The </a:t>
              </a:r>
              <a:r>
                <a:rPr lang="de-CH" sz="1200" dirty="0" err="1">
                  <a:solidFill>
                    <a:schemeClr val="tx1"/>
                  </a:solidFill>
                </a:rPr>
                <a:t>customer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creates</a:t>
              </a:r>
              <a:r>
                <a:rPr lang="de-CH" sz="1200" dirty="0">
                  <a:solidFill>
                    <a:schemeClr val="tx1"/>
                  </a:solidFill>
                </a:rPr>
                <a:t> a VM </a:t>
              </a:r>
              <a:r>
                <a:rPr lang="de-CH" sz="1200" dirty="0" err="1">
                  <a:solidFill>
                    <a:schemeClr val="tx1"/>
                  </a:solidFill>
                </a:rPr>
                <a:t>based</a:t>
              </a:r>
              <a:r>
                <a:rPr lang="de-CH" sz="1200" dirty="0">
                  <a:solidFill>
                    <a:schemeClr val="tx1"/>
                  </a:solidFill>
                </a:rPr>
                <a:t> on </a:t>
              </a:r>
              <a:r>
                <a:rPr lang="de-CH" sz="1200" dirty="0" err="1">
                  <a:solidFill>
                    <a:schemeClr val="tx1"/>
                  </a:solidFill>
                </a:rPr>
                <a:t>Red</a:t>
              </a:r>
              <a:r>
                <a:rPr lang="de-CH" sz="1200" dirty="0">
                  <a:solidFill>
                    <a:schemeClr val="tx1"/>
                  </a:solidFill>
                </a:rPr>
                <a:t> Hat/Suse and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instruction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Profidata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6B96EBB-E409-43EB-B6FB-6CDC6C7182DE}"/>
                </a:ext>
              </a:extLst>
            </p:cNvPr>
            <p:cNvSpPr/>
            <p:nvPr/>
          </p:nvSpPr>
          <p:spPr>
            <a:xfrm>
              <a:off x="688240" y="3877811"/>
              <a:ext cx="1682496" cy="6958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Initial Installation </a:t>
              </a:r>
              <a:r>
                <a:rPr lang="de-CH" sz="1200" dirty="0" err="1">
                  <a:solidFill>
                    <a:schemeClr val="tx1"/>
                  </a:solidFill>
                </a:rPr>
                <a:t>of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the</a:t>
              </a:r>
              <a:r>
                <a:rPr lang="de-CH" sz="1200" dirty="0">
                  <a:solidFill>
                    <a:schemeClr val="tx1"/>
                  </a:solidFill>
                </a:rPr>
                <a:t> host will </a:t>
              </a:r>
              <a:r>
                <a:rPr lang="de-CH" sz="1200" dirty="0" err="1">
                  <a:solidFill>
                    <a:schemeClr val="tx1"/>
                  </a:solidFill>
                </a:rPr>
                <a:t>be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done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with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either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ovf</a:t>
              </a:r>
              <a:r>
                <a:rPr lang="de-CH" sz="1200" dirty="0">
                  <a:solidFill>
                    <a:schemeClr val="tx1"/>
                  </a:solidFill>
                </a:rPr>
                <a:t> </a:t>
              </a:r>
              <a:r>
                <a:rPr lang="de-CH" sz="1200" dirty="0" err="1">
                  <a:solidFill>
                    <a:schemeClr val="tx1"/>
                  </a:solidFill>
                </a:rPr>
                <a:t>importfile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FFA86EA-C4B7-4831-B02A-9211EA7197B0}"/>
              </a:ext>
            </a:extLst>
          </p:cNvPr>
          <p:cNvGrpSpPr/>
          <p:nvPr/>
        </p:nvGrpSpPr>
        <p:grpSpPr>
          <a:xfrm>
            <a:off x="4965342" y="1035098"/>
            <a:ext cx="6891149" cy="5412210"/>
            <a:chOff x="4965342" y="1035098"/>
            <a:chExt cx="6891149" cy="541221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B4C0D2B-2F0B-49FD-90EF-3FDA69B30B18}"/>
                </a:ext>
              </a:extLst>
            </p:cNvPr>
            <p:cNvSpPr/>
            <p:nvPr/>
          </p:nvSpPr>
          <p:spPr>
            <a:xfrm>
              <a:off x="4965342" y="1035098"/>
              <a:ext cx="6792020" cy="5412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Quantities that represent or trace the values taken by a variable over a period such as a month, quarter, or year. Time series data occurs wherever the same measurements are recorded on a regular basis.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Read more: http://www.businessdictionary.com/definition/time-series-data.html</a:t>
              </a:r>
              <a:endParaRPr lang="de-CH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D69F050-EDF7-456C-BD37-B75B6646569B}"/>
                </a:ext>
              </a:extLst>
            </p:cNvPr>
            <p:cNvSpPr txBox="1"/>
            <p:nvPr/>
          </p:nvSpPr>
          <p:spPr>
            <a:xfrm>
              <a:off x="4986853" y="1050431"/>
              <a:ext cx="6869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Monitor </a:t>
              </a:r>
              <a:r>
                <a:rPr lang="de-CH" b="1" dirty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r>
                <a:rPr lang="de-CH" dirty="0"/>
                <a:t> Instance </a:t>
              </a:r>
              <a:r>
                <a:rPr lang="de-CH" dirty="0" err="1"/>
                <a:t>based</a:t>
              </a:r>
              <a:r>
                <a:rPr lang="de-CH" dirty="0"/>
                <a:t> on Docker (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Linux RED Hat 7.x </a:t>
              </a:r>
              <a:r>
                <a:rPr lang="de-CH" dirty="0" err="1">
                  <a:solidFill>
                    <a:schemeClr val="accent2">
                      <a:lumMod val="75000"/>
                    </a:schemeClr>
                  </a:solidFill>
                </a:rPr>
                <a:t>or</a:t>
              </a:r>
              <a:r>
                <a:rPr lang="de-CH" dirty="0">
                  <a:solidFill>
                    <a:schemeClr val="accent2">
                      <a:lumMod val="75000"/>
                    </a:schemeClr>
                  </a:solidFill>
                </a:rPr>
                <a:t> Suse 12.x 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53877C-9F3E-4225-87D1-E6C36408D9D0}"/>
              </a:ext>
            </a:extLst>
          </p:cNvPr>
          <p:cNvGrpSpPr/>
          <p:nvPr/>
        </p:nvGrpSpPr>
        <p:grpSpPr>
          <a:xfrm>
            <a:off x="5301874" y="1419763"/>
            <a:ext cx="1093415" cy="5370179"/>
            <a:chOff x="5301874" y="1419763"/>
            <a:chExt cx="1093415" cy="5370179"/>
          </a:xfrm>
        </p:grpSpPr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D197D734-CFBA-4A60-A6AB-F904946FAEBD}"/>
                </a:ext>
              </a:extLst>
            </p:cNvPr>
            <p:cNvSpPr/>
            <p:nvPr/>
          </p:nvSpPr>
          <p:spPr>
            <a:xfrm>
              <a:off x="5301874" y="1419763"/>
              <a:ext cx="1093415" cy="5315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EBA17DD0-FEBF-41C8-AA7C-ADA269D24020}"/>
                </a:ext>
              </a:extLst>
            </p:cNvPr>
            <p:cNvSpPr txBox="1"/>
            <p:nvPr/>
          </p:nvSpPr>
          <p:spPr>
            <a:xfrm>
              <a:off x="5393561" y="6143611"/>
              <a:ext cx="987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Docker</a:t>
              </a:r>
            </a:p>
            <a:p>
              <a:r>
                <a:rPr lang="de-CH" b="1" dirty="0" err="1"/>
                <a:t>network</a:t>
              </a:r>
              <a:endParaRPr lang="de-CH" b="1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984332A-E256-4E2C-9C10-1262E98E9820}"/>
              </a:ext>
            </a:extLst>
          </p:cNvPr>
          <p:cNvGrpSpPr/>
          <p:nvPr/>
        </p:nvGrpSpPr>
        <p:grpSpPr>
          <a:xfrm>
            <a:off x="690978" y="1131202"/>
            <a:ext cx="3039979" cy="2703095"/>
            <a:chOff x="850602" y="1006178"/>
            <a:chExt cx="3039979" cy="270309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B0E7E72-6BD6-47BF-AB2E-3DDD093F960E}"/>
                </a:ext>
              </a:extLst>
            </p:cNvPr>
            <p:cNvSpPr/>
            <p:nvPr/>
          </p:nvSpPr>
          <p:spPr>
            <a:xfrm>
              <a:off x="850602" y="1006178"/>
              <a:ext cx="3039979" cy="2703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2F8F42D-8567-4888-B584-C666862E314E}"/>
                </a:ext>
              </a:extLst>
            </p:cNvPr>
            <p:cNvSpPr/>
            <p:nvPr/>
          </p:nvSpPr>
          <p:spPr>
            <a:xfrm>
              <a:off x="1025083" y="1166599"/>
              <a:ext cx="2405985" cy="221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22EAB9F8-BA05-4151-B9FB-269DEE135916}"/>
                </a:ext>
              </a:extLst>
            </p:cNvPr>
            <p:cNvSpPr/>
            <p:nvPr/>
          </p:nvSpPr>
          <p:spPr>
            <a:xfrm>
              <a:off x="1275904" y="1609507"/>
              <a:ext cx="1796530" cy="3529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XENTIS </a:t>
              </a:r>
              <a:r>
                <a:rPr lang="de-CH" sz="1200" dirty="0">
                  <a:solidFill>
                    <a:schemeClr val="tx1"/>
                  </a:solidFill>
                </a:rPr>
                <a:t>Prozesse</a:t>
              </a: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6391334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</a:t>
            </a:r>
            <a:r>
              <a:rPr lang="de-CH" sz="1800" dirty="0" err="1"/>
              <a:t>release</a:t>
            </a:r>
            <a:r>
              <a:rPr lang="de-CH" sz="1800" dirty="0"/>
              <a:t> </a:t>
            </a:r>
            <a:r>
              <a:rPr lang="de-CH" sz="1800" dirty="0" err="1"/>
              <a:t>updates</a:t>
            </a:r>
            <a:endParaRPr lang="de-CH" sz="1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0DBF91-9CFD-468E-A86B-0863185EA001}"/>
              </a:ext>
            </a:extLst>
          </p:cNvPr>
          <p:cNvSpPr txBox="1"/>
          <p:nvPr/>
        </p:nvSpPr>
        <p:spPr>
          <a:xfrm>
            <a:off x="1492471" y="1304824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E76CEF-C223-4020-BAA3-557CA092D595}"/>
              </a:ext>
            </a:extLst>
          </p:cNvPr>
          <p:cNvSpPr/>
          <p:nvPr/>
        </p:nvSpPr>
        <p:spPr>
          <a:xfrm>
            <a:off x="14555443" y="1618345"/>
            <a:ext cx="667637" cy="1022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737B32B-7AEF-433B-92BC-2424A727651F}"/>
              </a:ext>
            </a:extLst>
          </p:cNvPr>
          <p:cNvGrpSpPr/>
          <p:nvPr/>
        </p:nvGrpSpPr>
        <p:grpSpPr>
          <a:xfrm>
            <a:off x="5094844" y="4953751"/>
            <a:ext cx="2858222" cy="1227221"/>
            <a:chOff x="5094844" y="4953751"/>
            <a:chExt cx="2858222" cy="12272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46A9801-CE9A-4CE3-B687-03E0D224D062}"/>
                </a:ext>
              </a:extLst>
            </p:cNvPr>
            <p:cNvSpPr/>
            <p:nvPr/>
          </p:nvSpPr>
          <p:spPr>
            <a:xfrm>
              <a:off x="5194351" y="4953751"/>
              <a:ext cx="2758715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dirty="0"/>
                <a:t>Own Setup Docker Image 3</a:t>
              </a:r>
            </a:p>
            <a:p>
              <a:pPr algn="ctr"/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  <a:p>
              <a:pPr algn="ctr"/>
              <a:endParaRPr lang="de-CH" dirty="0"/>
            </a:p>
            <a:p>
              <a:pPr algn="ctr"/>
              <a:r>
                <a:rPr lang="de-CH" dirty="0"/>
                <a:t>	             Ver: 1.0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BB78D69-3859-4A4A-B03E-549A970FE47F}"/>
                </a:ext>
              </a:extLst>
            </p:cNvPr>
            <p:cNvSpPr/>
            <p:nvPr/>
          </p:nvSpPr>
          <p:spPr>
            <a:xfrm>
              <a:off x="5094844" y="5558949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Grafana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</a:t>
              </a:r>
              <a:r>
                <a:rPr lang="de-CH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80)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E545433-8269-4674-AE57-73A8B300A235}"/>
              </a:ext>
            </a:extLst>
          </p:cNvPr>
          <p:cNvGrpSpPr/>
          <p:nvPr/>
        </p:nvGrpSpPr>
        <p:grpSpPr>
          <a:xfrm>
            <a:off x="2147774" y="2102480"/>
            <a:ext cx="1911250" cy="1170477"/>
            <a:chOff x="2147774" y="1988291"/>
            <a:chExt cx="1911250" cy="119961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0F423684-8931-4599-9202-F55E19FD7731}"/>
                </a:ext>
              </a:extLst>
            </p:cNvPr>
            <p:cNvSpPr/>
            <p:nvPr/>
          </p:nvSpPr>
          <p:spPr>
            <a:xfrm>
              <a:off x="3072434" y="2834979"/>
              <a:ext cx="986590" cy="35292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tx1"/>
                  </a:solidFill>
                </a:rPr>
                <a:t>Monitor</a:t>
              </a:r>
              <a:r>
                <a:rPr lang="de-CH" sz="1200" dirty="0">
                  <a:solidFill>
                    <a:schemeClr val="tx1"/>
                  </a:solidFill>
                </a:rPr>
                <a:t> API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DC9EFDB-E843-4696-9E85-5EAA4E1BB64C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2147774" y="1988291"/>
              <a:ext cx="924660" cy="1023151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utoShape 18" descr="Image result for symbol disk">
            <a:extLst>
              <a:ext uri="{FF2B5EF4-FFF2-40B4-BE49-F238E27FC236}">
                <a16:creationId xmlns:a16="http://schemas.microsoft.com/office/drawing/2014/main" id="{2017BC89-76A3-47C4-90B5-A05426A43C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737828D-0FFB-41BE-ADA7-3921A3DD0679}"/>
              </a:ext>
            </a:extLst>
          </p:cNvPr>
          <p:cNvGrpSpPr/>
          <p:nvPr/>
        </p:nvGrpSpPr>
        <p:grpSpPr>
          <a:xfrm>
            <a:off x="5154985" y="1761888"/>
            <a:ext cx="5743387" cy="1227221"/>
            <a:chOff x="5154985" y="1761888"/>
            <a:chExt cx="5743387" cy="12272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8250D48-699D-4AB6-8F7B-2F83190055F8}"/>
                </a:ext>
              </a:extLst>
            </p:cNvPr>
            <p:cNvSpPr/>
            <p:nvPr/>
          </p:nvSpPr>
          <p:spPr>
            <a:xfrm>
              <a:off x="5194351" y="1761888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</a:t>
              </a:r>
              <a:r>
                <a: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Docker</a:t>
              </a:r>
              <a:r>
                <a:rPr lang="de-CH" dirty="0"/>
                <a:t> Image 1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F619E81A-BB75-4056-895C-BA61E7C706F6}"/>
                </a:ext>
              </a:extLst>
            </p:cNvPr>
            <p:cNvSpPr/>
            <p:nvPr/>
          </p:nvSpPr>
          <p:spPr>
            <a:xfrm>
              <a:off x="5154985" y="237549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ElasticSearch</a:t>
              </a:r>
              <a:endPara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9200)</a:t>
              </a:r>
            </a:p>
          </p:txBody>
        </p:sp>
        <p:pic>
          <p:nvPicPr>
            <p:cNvPr id="57" name="Grafik 56" descr="Datenbank">
              <a:extLst>
                <a:ext uri="{FF2B5EF4-FFF2-40B4-BE49-F238E27FC236}">
                  <a16:creationId xmlns:a16="http://schemas.microsoft.com/office/drawing/2014/main" id="{43937EB3-2B59-41EB-97D4-36E85DAB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83972" y="1899452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AutoShape 20" descr="Image result for symbol disk">
            <a:extLst>
              <a:ext uri="{FF2B5EF4-FFF2-40B4-BE49-F238E27FC236}">
                <a16:creationId xmlns:a16="http://schemas.microsoft.com/office/drawing/2014/main" id="{A17ACCCE-5D4C-4C14-91EF-2B42510E0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821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35F8C7F-896B-4889-A60A-3D5B2D2A1338}"/>
              </a:ext>
            </a:extLst>
          </p:cNvPr>
          <p:cNvGrpSpPr/>
          <p:nvPr/>
        </p:nvGrpSpPr>
        <p:grpSpPr>
          <a:xfrm>
            <a:off x="5156261" y="3059131"/>
            <a:ext cx="5780201" cy="1227221"/>
            <a:chOff x="5156261" y="3059131"/>
            <a:chExt cx="5780201" cy="1227221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88C467E-89A1-42D0-8A4C-9C2489198156}"/>
                </a:ext>
              </a:extLst>
            </p:cNvPr>
            <p:cNvSpPr/>
            <p:nvPr/>
          </p:nvSpPr>
          <p:spPr>
            <a:xfrm>
              <a:off x="5194351" y="3059131"/>
              <a:ext cx="5704021" cy="1227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/>
                <a:t>Own Setup Docker Image 2</a:t>
              </a:r>
            </a:p>
            <a:p>
              <a:r>
                <a:rPr lang="de-CH" dirty="0"/>
                <a:t>(</a:t>
              </a:r>
              <a:r>
                <a:rPr lang="de-CH" dirty="0" err="1"/>
                <a:t>offical</a:t>
              </a:r>
              <a:r>
                <a:rPr lang="de-CH" dirty="0"/>
                <a:t> RED Hat Image)</a:t>
              </a:r>
            </a:p>
          </p:txBody>
        </p:sp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C1D763B3-6C31-45E8-9E01-5B66AE12BB8D}"/>
                </a:ext>
              </a:extLst>
            </p:cNvPr>
            <p:cNvSpPr/>
            <p:nvPr/>
          </p:nvSpPr>
          <p:spPr>
            <a:xfrm>
              <a:off x="5156261" y="3653528"/>
              <a:ext cx="1796530" cy="574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algn="ctr"/>
              <a:r>
                <a:rPr lang="de-CH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(TCP PORT 2003)</a:t>
              </a:r>
            </a:p>
          </p:txBody>
        </p:sp>
        <p:pic>
          <p:nvPicPr>
            <p:cNvPr id="59" name="Grafik 58" descr="Datenbank">
              <a:extLst>
                <a:ext uri="{FF2B5EF4-FFF2-40B4-BE49-F238E27FC236}">
                  <a16:creationId xmlns:a16="http://schemas.microsoft.com/office/drawing/2014/main" id="{4A797DF2-1857-436D-975E-D00F1BFE0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2062" y="3177365"/>
              <a:ext cx="914400" cy="914400"/>
            </a:xfrm>
            <a:prstGeom prst="rect">
              <a:avLst/>
            </a:prstGeom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1923160-E528-466C-B675-5E3F4DF79C5E}"/>
              </a:ext>
            </a:extLst>
          </p:cNvPr>
          <p:cNvSpPr txBox="1"/>
          <p:nvPr/>
        </p:nvSpPr>
        <p:spPr>
          <a:xfrm>
            <a:off x="1392865" y="63871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A545A1B-BCE1-4DFE-B724-6DCE2DA859ED}"/>
              </a:ext>
            </a:extLst>
          </p:cNvPr>
          <p:cNvGrpSpPr/>
          <p:nvPr/>
        </p:nvGrpSpPr>
        <p:grpSpPr>
          <a:xfrm>
            <a:off x="7700212" y="4953751"/>
            <a:ext cx="3905430" cy="1227221"/>
            <a:chOff x="7700212" y="4953751"/>
            <a:chExt cx="3905430" cy="1227221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217338D9-D0D2-471E-9143-1B596E259262}"/>
                </a:ext>
              </a:extLst>
            </p:cNvPr>
            <p:cNvGrpSpPr/>
            <p:nvPr/>
          </p:nvGrpSpPr>
          <p:grpSpPr>
            <a:xfrm>
              <a:off x="8559939" y="4953751"/>
              <a:ext cx="3045703" cy="1227221"/>
              <a:chOff x="8407539" y="4801351"/>
              <a:chExt cx="3045703" cy="1227221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7B69A8A-B3F3-4B29-B7C3-7085685BCA6B}"/>
                  </a:ext>
                </a:extLst>
              </p:cNvPr>
              <p:cNvSpPr/>
              <p:nvPr/>
            </p:nvSpPr>
            <p:spPr>
              <a:xfrm>
                <a:off x="8694527" y="4801351"/>
                <a:ext cx="2758715" cy="12272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CH" dirty="0"/>
                  <a:t>Own Setup Docker Image 3</a:t>
                </a:r>
              </a:p>
              <a:p>
                <a:pPr algn="ctr"/>
                <a:r>
                  <a:rPr lang="de-CH" dirty="0"/>
                  <a:t>(</a:t>
                </a:r>
                <a:r>
                  <a:rPr lang="de-CH" dirty="0" err="1"/>
                  <a:t>offical</a:t>
                </a:r>
                <a:r>
                  <a:rPr lang="de-CH" dirty="0"/>
                  <a:t> RED Hat Image)</a:t>
                </a:r>
              </a:p>
              <a:p>
                <a:pPr algn="ctr"/>
                <a:endParaRPr lang="de-CH" dirty="0"/>
              </a:p>
              <a:p>
                <a:pPr algn="ctr"/>
                <a:r>
                  <a:rPr lang="de-CH" dirty="0"/>
                  <a:t>	            Ver: 1.1</a:t>
                </a:r>
              </a:p>
            </p:txBody>
          </p:sp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0B8D55FA-F752-4484-927B-7E671DF0101A}"/>
                  </a:ext>
                </a:extLst>
              </p:cNvPr>
              <p:cNvSpPr/>
              <p:nvPr/>
            </p:nvSpPr>
            <p:spPr>
              <a:xfrm>
                <a:off x="8407539" y="5414961"/>
                <a:ext cx="1796530" cy="574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Grafana</a:t>
                </a:r>
                <a:endParaRPr lang="de-CH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(TCP </a:t>
                </a:r>
                <a:r>
                  <a:rPr lang="de-CH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port</a:t>
                </a:r>
                <a:r>
                  <a:rPr lang="de-CH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80)</a:t>
                </a:r>
              </a:p>
            </p:txBody>
          </p:sp>
        </p:grpSp>
        <p:sp>
          <p:nvSpPr>
            <p:cNvPr id="4" name="Pfeil: nach links 3">
              <a:extLst>
                <a:ext uri="{FF2B5EF4-FFF2-40B4-BE49-F238E27FC236}">
                  <a16:creationId xmlns:a16="http://schemas.microsoft.com/office/drawing/2014/main" id="{B7C4F03A-B26B-4AFD-8F6E-55B0BC8D5CFE}"/>
                </a:ext>
              </a:extLst>
            </p:cNvPr>
            <p:cNvSpPr/>
            <p:nvPr/>
          </p:nvSpPr>
          <p:spPr>
            <a:xfrm>
              <a:off x="7700212" y="5232083"/>
              <a:ext cx="1390752" cy="481263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>
                  <a:solidFill>
                    <a:schemeClr val="tx1"/>
                  </a:solidFill>
                </a:rPr>
                <a:t>Replace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DATA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073888"/>
            <a:ext cx="10898372" cy="5316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Das folgende wird auf Basis von  Typ {Bus, </a:t>
            </a:r>
            <a:r>
              <a:rPr lang="de-DE" sz="1400" dirty="0" err="1"/>
              <a:t>Cpp</a:t>
            </a:r>
            <a:r>
              <a:rPr lang="de-DE" sz="1400" dirty="0"/>
              <a:t>, Cp2, LL, </a:t>
            </a:r>
            <a:r>
              <a:rPr lang="de-DE" sz="1400" dirty="0" err="1"/>
              <a:t>NoL</a:t>
            </a:r>
            <a:r>
              <a:rPr lang="de-DE" sz="1400" dirty="0"/>
              <a:t>, SMA} getrennt.</a:t>
            </a:r>
            <a:endParaRPr lang="de-CH" sz="1400" dirty="0"/>
          </a:p>
          <a:p>
            <a:r>
              <a:rPr lang="de-CH" sz="1400" dirty="0"/>
              <a:t> </a:t>
            </a:r>
          </a:p>
          <a:p>
            <a:r>
              <a:rPr lang="de-DE" sz="1400" dirty="0"/>
              <a:t>   1. Plot: Anzahl der laufenden 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  2. Plot: Anzahl der laufenden, </a:t>
            </a:r>
            <a:r>
              <a:rPr lang="de-DE" sz="1400" i="1" dirty="0"/>
              <a:t>modifizierenden</a:t>
            </a:r>
            <a:r>
              <a:rPr lang="de-DE" sz="1400" dirty="0"/>
              <a:t>  TRX zum Zeitpunkt t .</a:t>
            </a:r>
            <a:br>
              <a:rPr lang="de-DE" sz="1400" dirty="0"/>
            </a:br>
            <a:r>
              <a:rPr lang="de-DE" sz="1400" dirty="0"/>
              <a:t>   3. Anzahl: TRX innerhalb des gewählten Zeitintervalls abgeschlossen.</a:t>
            </a:r>
            <a:br>
              <a:rPr lang="de-DE" sz="1400" dirty="0"/>
            </a:br>
            <a:r>
              <a:rPr lang="de-DE" sz="1400" dirty="0"/>
              <a:t>   4. Anzahl:  Modifizierende  TRX innerhalb des ausgewählten Zeitintervalls abgeschlossen.</a:t>
            </a:r>
            <a:br>
              <a:rPr lang="de-DE" sz="1400" dirty="0"/>
            </a:br>
            <a:r>
              <a:rPr lang="de-DE" sz="1400" dirty="0"/>
              <a:t>   5. Anzahl: Rollbacks innerhalb des ausgewählten Intervalls.</a:t>
            </a:r>
            <a:br>
              <a:rPr lang="de-DE" sz="1400" dirty="0"/>
            </a:br>
            <a:r>
              <a:rPr lang="de-DE" sz="1400" dirty="0"/>
              <a:t>   6. Tabelle: </a:t>
            </a:r>
            <a:r>
              <a:rPr lang="de-DE" sz="1400" dirty="0" err="1"/>
              <a:t>Trx</a:t>
            </a:r>
            <a:r>
              <a:rPr lang="de-DE" sz="1400" dirty="0"/>
              <a:t> läuft innerhalb des ausgewählten Zeitintervalls, sortiert nach Absenkende</a:t>
            </a:r>
            <a:br>
              <a:rPr lang="de-DE" sz="1400" dirty="0"/>
            </a:br>
            <a:r>
              <a:rPr lang="de-DE" sz="1400" dirty="0"/>
              <a:t>      Laufzeit. Alerten auf übermäßig langlaufende </a:t>
            </a:r>
            <a:r>
              <a:rPr lang="de-DE" sz="1400" dirty="0" err="1"/>
              <a:t>Trx</a:t>
            </a:r>
            <a:r>
              <a:rPr lang="de-DE" sz="1400" dirty="0"/>
              <a:t>. </a:t>
            </a:r>
            <a:r>
              <a:rPr lang="de-DE" sz="1400" dirty="0" err="1"/>
              <a:t>Include</a:t>
            </a:r>
            <a:r>
              <a:rPr lang="de-DE" sz="1400" dirty="0"/>
              <a:t> zählen von</a:t>
            </a:r>
            <a:br>
              <a:rPr lang="de-DE" sz="1400" dirty="0"/>
            </a:br>
            <a:r>
              <a:rPr lang="de-DE" sz="1400" dirty="0"/>
              <a:t>      Rollbacks pro TRX.</a:t>
            </a:r>
            <a:br>
              <a:rPr lang="de-DE" sz="1400" dirty="0"/>
            </a:br>
            <a:br>
              <a:rPr lang="de-DE" sz="1400" dirty="0"/>
            </a:br>
            <a:r>
              <a:rPr lang="de-DE" sz="1400" b="1" dirty="0"/>
              <a:t>Jobs &amp; AWZ</a:t>
            </a:r>
            <a:br>
              <a:rPr lang="de-DE" sz="1400" b="1" dirty="0"/>
            </a:br>
            <a:br>
              <a:rPr lang="de-DE" sz="1400" dirty="0"/>
            </a:br>
            <a:r>
              <a:rPr lang="de-DE" sz="1400" dirty="0"/>
              <a:t>   Eine </a:t>
            </a:r>
            <a:r>
              <a:rPr lang="de-DE" sz="1400" dirty="0" err="1"/>
              <a:t>poliertere</a:t>
            </a:r>
            <a:r>
              <a:rPr lang="de-DE" sz="1400" dirty="0"/>
              <a:t> Version von dem, was in der Demo gezeigt wurde. Anzeigen auf einem</a:t>
            </a:r>
            <a:br>
              <a:rPr lang="de-DE" sz="1400" dirty="0"/>
            </a:br>
            <a:r>
              <a:rPr lang="de-DE" sz="1400" dirty="0"/>
              <a:t>   Pro-Fond oder aggregierte Basis.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/>
              <a:t>   1. Anzahl: aktuell laufende Jobs.</a:t>
            </a:r>
            <a:br>
              <a:rPr lang="de-DE" sz="1400" dirty="0"/>
            </a:br>
            <a:r>
              <a:rPr lang="de-DE" sz="1400" dirty="0"/>
              <a:t>   2. Anzahl: </a:t>
            </a:r>
            <a:r>
              <a:rPr lang="de-DE" sz="1400" dirty="0" err="1"/>
              <a:t>curently</a:t>
            </a:r>
            <a:r>
              <a:rPr lang="de-DE" sz="1400" dirty="0"/>
              <a:t> wartende Jobs.</a:t>
            </a:r>
            <a:br>
              <a:rPr lang="de-DE" sz="1400" dirty="0"/>
            </a:br>
            <a:r>
              <a:rPr lang="de-DE" sz="1400" dirty="0"/>
              <a:t>   3. Plot: von AWZ Job </a:t>
            </a:r>
            <a:r>
              <a:rPr lang="de-DE" sz="1400" dirty="0" err="1"/>
              <a:t>count</a:t>
            </a:r>
            <a:r>
              <a:rPr lang="de-DE" sz="1400" dirty="0"/>
              <a:t> {Warten, Laufen}.</a:t>
            </a:r>
            <a:br>
              <a:rPr lang="de-DE" sz="1400" dirty="0"/>
            </a:br>
            <a:r>
              <a:rPr lang="de-DE" sz="1400" dirty="0"/>
              <a:t>   4. Plot: Nicht-AWZ-Job zählen {Warten, Laufen}.</a:t>
            </a:r>
            <a:br>
              <a:rPr lang="de-DE" sz="1400" dirty="0"/>
            </a:br>
            <a:r>
              <a:rPr lang="de-DE" sz="1400" dirty="0"/>
              <a:t>   5. Tabelle: Aufträge mit ausgewähltem Zeitintervall, sortiert nach Laufzeit.</a:t>
            </a:r>
            <a:br>
              <a:rPr lang="de-DE" sz="1400" dirty="0"/>
            </a:br>
            <a:r>
              <a:rPr lang="de-DE" sz="1400" dirty="0"/>
              <a:t>   6. Plot: Täglich AWZ-Zeit mit Ausfall von </a:t>
            </a:r>
            <a:r>
              <a:rPr lang="de-DE" sz="1400" dirty="0" err="1"/>
              <a:t>awz-step</a:t>
            </a:r>
            <a:r>
              <a:rPr lang="de-DE" sz="1400" dirty="0"/>
              <a:t>.</a:t>
            </a:r>
            <a:br>
              <a:rPr lang="de-DE" sz="1400" dirty="0"/>
            </a:br>
            <a:r>
              <a:rPr lang="de-DE" sz="1400" dirty="0"/>
              <a:t>   7. Plot: Anzahl der anstehenden AWZ-Schritte (pro Tag).</a:t>
            </a:r>
            <a:br>
              <a:rPr lang="de-DE" sz="1400" dirty="0"/>
            </a:b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1521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287B556-E1B2-4602-A35A-74129B1F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8" y="4157019"/>
            <a:ext cx="10898372" cy="166275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024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Plot: Anzahl der laufenden 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F7EDC0-F8C6-4297-A0AE-4201F7C4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1432426"/>
            <a:ext cx="10898372" cy="84301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2. Plot: Anzahl der laufenden, zu </a:t>
            </a:r>
            <a:r>
              <a:rPr lang="de-DE" sz="1400" b="1" i="1" dirty="0"/>
              <a:t>modifizierenden </a:t>
            </a:r>
            <a:r>
              <a:rPr lang="de-DE" sz="1400" dirty="0"/>
              <a:t>TRX zum Zeitpunkt t, auf Basis vom Typ {Bus, Cpp,Cp2, LL, </a:t>
            </a:r>
            <a:r>
              <a:rPr lang="de-DE" sz="1400" dirty="0" err="1"/>
              <a:t>NoL</a:t>
            </a:r>
            <a:r>
              <a:rPr lang="de-DE" sz="1400" dirty="0"/>
              <a:t>, SMA}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48676-7747-42D9-B7C5-DEC8042F1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2824225"/>
            <a:ext cx="10898372" cy="81475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Plot: Anzahl der laufenden TRX zum Zeitpunkt t, auf der Basis von State {Waiting, </a:t>
            </a:r>
            <a:r>
              <a:rPr lang="de-DE" sz="1400" dirty="0" err="1"/>
              <a:t>Trx.proc</a:t>
            </a:r>
            <a:r>
              <a:rPr lang="de-DE" sz="1400" dirty="0"/>
              <a:t>,…,</a:t>
            </a:r>
            <a:r>
              <a:rPr lang="de-DE" sz="1400" dirty="0" err="1"/>
              <a:t>Cleanup</a:t>
            </a:r>
            <a:r>
              <a:rPr lang="de-DE" sz="1400" dirty="0"/>
              <a:t>} 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695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(TRANSACTION (TRX) RELATED)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Anzahl: Anzahl Abgeschlossene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2501798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5. Anzahl: Anzahl Abgeschlossene </a:t>
            </a:r>
            <a:r>
              <a:rPr lang="de-DE" sz="1400" b="1" i="1" dirty="0"/>
              <a:t>modifizierte</a:t>
            </a:r>
            <a:r>
              <a:rPr lang="de-DE" sz="1400" dirty="0"/>
              <a:t> TRX innerhalb des gewählten Zeitintervall auf Basis vom Typ {all, </a:t>
            </a:r>
            <a:r>
              <a:rPr lang="de-DE" sz="1400" dirty="0" err="1"/>
              <a:t>bus</a:t>
            </a:r>
            <a:r>
              <a:rPr lang="de-DE" sz="1400" dirty="0"/>
              <a:t>, </a:t>
            </a:r>
            <a:r>
              <a:rPr lang="de-DE" sz="1400" dirty="0" err="1"/>
              <a:t>cpp</a:t>
            </a:r>
            <a:r>
              <a:rPr lang="de-DE" sz="1400" dirty="0"/>
              <a:t>, cp2, </a:t>
            </a:r>
            <a:r>
              <a:rPr lang="de-DE" sz="1400" dirty="0" err="1"/>
              <a:t>ll</a:t>
            </a:r>
            <a:r>
              <a:rPr lang="de-DE" sz="1400" dirty="0"/>
              <a:t>, </a:t>
            </a:r>
            <a:r>
              <a:rPr lang="de-DE" sz="1400" dirty="0" err="1"/>
              <a:t>noL</a:t>
            </a:r>
            <a:r>
              <a:rPr lang="de-DE" sz="1400" dirty="0"/>
              <a:t>, </a:t>
            </a:r>
            <a:r>
              <a:rPr lang="de-DE" sz="1400" dirty="0" err="1"/>
              <a:t>sma</a:t>
            </a:r>
            <a:r>
              <a:rPr lang="de-DE" sz="1400" dirty="0"/>
              <a:t>}</a:t>
            </a:r>
            <a:br>
              <a:rPr lang="de-DE" sz="1400" dirty="0"/>
            </a:br>
            <a:r>
              <a:rPr lang="de-DE" sz="1400" dirty="0"/>
              <a:t> 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384215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6. Anzahl: Anzahl Rollbacks innerhalb des ausgewählten Zeitraum </a:t>
            </a:r>
            <a:endParaRPr lang="de-CH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C41EF6-7FB1-4C51-826C-366C8D37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1518277"/>
            <a:ext cx="10898372" cy="7950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6C3B1A-323E-4432-A9A1-9E681DAF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7" y="2836024"/>
            <a:ext cx="10898372" cy="8718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D90F67-77B3-4207-AE18-163A45EC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4176191"/>
            <a:ext cx="10898372" cy="757939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507087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Tabelle: Auslistung von den TRX im ausgewählten Zeitraum, sortiert nach Laufzeit absteigend</a:t>
            </a:r>
            <a:endParaRPr lang="de-CH" sz="14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C77CA0-7A72-4673-85A9-38BE731D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7" y="5404916"/>
            <a:ext cx="10898372" cy="7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SCOPE </a:t>
            </a:r>
            <a:r>
              <a:rPr lang="de-CH" dirty="0" err="1"/>
              <a:t>of</a:t>
            </a:r>
            <a:r>
              <a:rPr lang="de-CH" dirty="0"/>
              <a:t> OBJECTS (Jobs &amp; AWZ)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E684F02-CABD-45D9-8EE5-234ECCF7B80B}"/>
              </a:ext>
            </a:extLst>
          </p:cNvPr>
          <p:cNvSpPr/>
          <p:nvPr/>
        </p:nvSpPr>
        <p:spPr>
          <a:xfrm>
            <a:off x="563527" y="1178664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1.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laufender Jobs 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520382-BE81-48AE-90ED-0A514BC66DEB}"/>
              </a:ext>
            </a:extLst>
          </p:cNvPr>
          <p:cNvSpPr txBox="1"/>
          <p:nvPr/>
        </p:nvSpPr>
        <p:spPr>
          <a:xfrm>
            <a:off x="1780674" y="1864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44D1E34-35C7-46A4-ACA3-7BF2E7AE6644}"/>
              </a:ext>
            </a:extLst>
          </p:cNvPr>
          <p:cNvSpPr/>
          <p:nvPr/>
        </p:nvSpPr>
        <p:spPr>
          <a:xfrm>
            <a:off x="563527" y="1632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 2. </a:t>
            </a:r>
            <a:r>
              <a:rPr lang="de-DE" sz="1400" dirty="0">
                <a:solidFill>
                  <a:srgbClr val="FF0000"/>
                </a:solidFill>
              </a:rPr>
              <a:t>Anzahl</a:t>
            </a:r>
            <a:r>
              <a:rPr lang="de-DE" sz="1400" dirty="0"/>
              <a:t>: Anzahl wartende Jobs aller Art zum aktuellen Zeitpunkt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D49C58-F320-4801-9E0D-17574492F528}"/>
              </a:ext>
            </a:extLst>
          </p:cNvPr>
          <p:cNvSpPr/>
          <p:nvPr/>
        </p:nvSpPr>
        <p:spPr>
          <a:xfrm>
            <a:off x="563527" y="2047754"/>
            <a:ext cx="10898372" cy="50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3. </a:t>
            </a:r>
            <a:r>
              <a:rPr lang="de-DE" sz="1400" dirty="0">
                <a:solidFill>
                  <a:srgbClr val="FF0000"/>
                </a:solidFill>
              </a:rPr>
              <a:t>Grafik</a:t>
            </a:r>
            <a:r>
              <a:rPr lang="de-DE" sz="1400" dirty="0"/>
              <a:t>: Anzahl Jobs vom Typ AWZ (Abwicklungszyklen) für den gewählten Zeitraum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FBBEA9-41EA-4F9F-9F4F-52CC216D288F}"/>
              </a:ext>
            </a:extLst>
          </p:cNvPr>
          <p:cNvSpPr/>
          <p:nvPr/>
        </p:nvSpPr>
        <p:spPr>
          <a:xfrm>
            <a:off x="563527" y="2702745"/>
            <a:ext cx="10898372" cy="543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4. </a:t>
            </a:r>
            <a:r>
              <a:rPr lang="de-DE" sz="1400" dirty="0">
                <a:solidFill>
                  <a:srgbClr val="FF0000"/>
                </a:solidFill>
              </a:rPr>
              <a:t>Grafik:</a:t>
            </a:r>
            <a:r>
              <a:rPr lang="de-DE" sz="1400" dirty="0"/>
              <a:t> Anzahl Jobs, nicht vom Typ AWZ für den gewählten Zeitraum 	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auf der Basis vom Typ {Wartend, Laufend}</a:t>
            </a:r>
            <a:endParaRPr lang="de-CH" sz="1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4EE018E-E0F8-4962-B856-B4445847261C}"/>
              </a:ext>
            </a:extLst>
          </p:cNvPr>
          <p:cNvSpPr/>
          <p:nvPr/>
        </p:nvSpPr>
        <p:spPr>
          <a:xfrm>
            <a:off x="563527" y="3379590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5. </a:t>
            </a:r>
            <a:r>
              <a:rPr lang="de-DE" sz="1400" dirty="0">
                <a:solidFill>
                  <a:srgbClr val="FF0000"/>
                </a:solidFill>
              </a:rPr>
              <a:t>Tabelle</a:t>
            </a:r>
            <a:r>
              <a:rPr lang="de-DE" sz="1400" dirty="0"/>
              <a:t>: Jobs im ausgewählten Zeitraum, absteigend sortiert			</a:t>
            </a:r>
            <a:r>
              <a:rPr lang="de-DE" sz="1400" dirty="0">
                <a:sym typeface="Wingdings" panose="05000000000000000000" pitchFamily="2" charset="2"/>
              </a:rPr>
              <a:t> 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 </a:t>
            </a:r>
            <a:endParaRPr lang="de-CH" sz="14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7D27047-C5E8-478E-B344-7CAFE869DB06}"/>
              </a:ext>
            </a:extLst>
          </p:cNvPr>
          <p:cNvSpPr/>
          <p:nvPr/>
        </p:nvSpPr>
        <p:spPr>
          <a:xfrm>
            <a:off x="563527" y="3842379"/>
            <a:ext cx="10898372" cy="2497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6.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Hochrechnung der durchschnittlichen Laufzeit der verschiedenen AWZ Jobs 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</a:p>
          <a:p>
            <a:r>
              <a:rPr lang="de-DE" sz="1400" dirty="0">
                <a:sym typeface="Wingdings" panose="05000000000000000000" pitchFamily="2" charset="2"/>
              </a:rPr>
              <a:t>       zusammengefasst pro Tag</a:t>
            </a:r>
            <a:endParaRPr lang="de-CH" sz="14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2A22FE9-08D6-4538-A08A-4411B1559CB5}"/>
              </a:ext>
            </a:extLst>
          </p:cNvPr>
          <p:cNvSpPr/>
          <p:nvPr/>
        </p:nvSpPr>
        <p:spPr>
          <a:xfrm>
            <a:off x="500040" y="6413819"/>
            <a:ext cx="10898372" cy="32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/>
              <a:t>  7. </a:t>
            </a:r>
            <a:r>
              <a:rPr lang="de-DE" sz="1400" dirty="0">
                <a:solidFill>
                  <a:srgbClr val="FF0000"/>
                </a:solidFill>
              </a:rPr>
              <a:t>Säulengrafik</a:t>
            </a:r>
            <a:r>
              <a:rPr lang="de-DE" sz="1400" dirty="0"/>
              <a:t>: Anstehende AWZ Jobs vom ausgewählten Zeitraum aufgelistet pro Tag		</a:t>
            </a:r>
            <a:r>
              <a:rPr lang="de-DE" sz="1400" dirty="0">
                <a:sym typeface="Wingdings" panose="05000000000000000000" pitchFamily="2" charset="2"/>
              </a:rPr>
              <a:t> Neue </a:t>
            </a:r>
            <a:r>
              <a:rPr lang="de-DE" sz="1400" dirty="0" err="1">
                <a:sym typeface="Wingdings" panose="05000000000000000000" pitchFamily="2" charset="2"/>
              </a:rPr>
              <a:t>Metric</a:t>
            </a:r>
            <a:r>
              <a:rPr lang="de-DE" sz="1400" dirty="0">
                <a:sym typeface="Wingdings" panose="05000000000000000000" pitchFamily="2" charset="2"/>
              </a:rPr>
              <a:t>, nicht in XMON</a:t>
            </a:r>
            <a:endParaRPr lang="de-CH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888F37-4681-46CE-9D12-3BF9A0EA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33" y="4235859"/>
            <a:ext cx="1317068" cy="20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POTENTIAL RISK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1CEF254-84E0-4487-AD73-BD29B3C8358E}"/>
              </a:ext>
            </a:extLst>
          </p:cNvPr>
          <p:cNvSpPr/>
          <p:nvPr/>
        </p:nvSpPr>
        <p:spPr>
          <a:xfrm>
            <a:off x="4965342" y="1168092"/>
            <a:ext cx="6792020" cy="5587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Quantities that represent or trace the values taken by a variable over a period such as a month, quarter, or year. Time series data occurs wherever the same measurements are recorded on a regular basis.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 more: http://www.businessdictionary.com/definition/time-series-data.html</a:t>
            </a:r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D08F8A-41B2-4F6F-A8DB-68F4CC5A810D}"/>
              </a:ext>
            </a:extLst>
          </p:cNvPr>
          <p:cNvSpPr/>
          <p:nvPr/>
        </p:nvSpPr>
        <p:spPr>
          <a:xfrm>
            <a:off x="850602" y="1367688"/>
            <a:ext cx="3039979" cy="2703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1FD8B7-270D-4EAB-9C9C-368E2E46E85E}"/>
              </a:ext>
            </a:extLst>
          </p:cNvPr>
          <p:cNvSpPr/>
          <p:nvPr/>
        </p:nvSpPr>
        <p:spPr>
          <a:xfrm>
            <a:off x="1025083" y="1528109"/>
            <a:ext cx="2405985" cy="221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908E267-95BE-4744-BB3D-C3859947316A}"/>
              </a:ext>
            </a:extLst>
          </p:cNvPr>
          <p:cNvSpPr txBox="1"/>
          <p:nvPr/>
        </p:nvSpPr>
        <p:spPr>
          <a:xfrm>
            <a:off x="1524370" y="1528109"/>
            <a:ext cx="107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Xentis</a:t>
            </a:r>
            <a:endParaRPr lang="de-CH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C0609A3-D4EA-4D3F-A804-C8EF4584A612}"/>
              </a:ext>
            </a:extLst>
          </p:cNvPr>
          <p:cNvSpPr/>
          <p:nvPr/>
        </p:nvSpPr>
        <p:spPr>
          <a:xfrm>
            <a:off x="3072434" y="3196489"/>
            <a:ext cx="986590" cy="3529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Monitor</a:t>
            </a:r>
            <a:r>
              <a:rPr lang="de-CH" sz="12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2A3865-91C2-407F-9A63-7C48EA6D073F}"/>
              </a:ext>
            </a:extLst>
          </p:cNvPr>
          <p:cNvSpPr txBox="1"/>
          <p:nvPr/>
        </p:nvSpPr>
        <p:spPr>
          <a:xfrm>
            <a:off x="5144596" y="1343443"/>
            <a:ext cx="56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Monitor </a:t>
            </a:r>
            <a:r>
              <a:rPr lang="de-CH" b="1" dirty="0">
                <a:solidFill>
                  <a:schemeClr val="accent2">
                    <a:lumMod val="75000"/>
                  </a:schemeClr>
                </a:solidFill>
              </a:rPr>
              <a:t>VM</a:t>
            </a:r>
            <a:r>
              <a:rPr lang="de-CH" dirty="0"/>
              <a:t> Instance </a:t>
            </a:r>
            <a:r>
              <a:rPr lang="de-CH" dirty="0" err="1"/>
              <a:t>based</a:t>
            </a:r>
            <a:r>
              <a:rPr lang="de-CH" dirty="0"/>
              <a:t> on Docker (</a:t>
            </a:r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Linux RED Hat 7.x</a:t>
            </a:r>
            <a:r>
              <a:rPr lang="de-CH" dirty="0"/>
              <a:t>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87B20C2-5F59-4B79-AE81-000EFE5CE480}"/>
              </a:ext>
            </a:extLst>
          </p:cNvPr>
          <p:cNvSpPr/>
          <p:nvPr/>
        </p:nvSpPr>
        <p:spPr>
          <a:xfrm>
            <a:off x="5194351" y="2070233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</a:t>
            </a:r>
            <a:r>
              <a:rPr lang="de-C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de-CH" dirty="0"/>
              <a:t> Image 1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B45C2D-7B35-4F8A-86C4-C11BF4832188}"/>
              </a:ext>
            </a:extLst>
          </p:cNvPr>
          <p:cNvSpPr/>
          <p:nvPr/>
        </p:nvSpPr>
        <p:spPr>
          <a:xfrm>
            <a:off x="5194351" y="336747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2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D3F952-F94A-4C12-AC44-E2C4AA5D4079}"/>
              </a:ext>
            </a:extLst>
          </p:cNvPr>
          <p:cNvSpPr txBox="1"/>
          <p:nvPr/>
        </p:nvSpPr>
        <p:spPr>
          <a:xfrm rot="20340380">
            <a:off x="4036752" y="2704949"/>
            <a:ext cx="114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More </a:t>
            </a:r>
            <a:r>
              <a:rPr lang="de-CH" sz="1200" dirty="0" err="1"/>
              <a:t>Complex</a:t>
            </a:r>
            <a:r>
              <a:rPr lang="de-CH" sz="1200" dirty="0"/>
              <a:t> </a:t>
            </a:r>
          </a:p>
          <a:p>
            <a:r>
              <a:rPr lang="de-CH" sz="1200" dirty="0" err="1"/>
              <a:t>Datatypes</a:t>
            </a:r>
            <a:endParaRPr lang="de-CH" sz="12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C6BDB9-A2E6-42DB-8CF4-4D93C893D6FA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059024" y="2971180"/>
            <a:ext cx="1095961" cy="40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2AA6196-C4D5-4C1A-A30F-8C4894856F7C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4059024" y="3372952"/>
            <a:ext cx="1097237" cy="8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32A15EA-74DB-4B2A-A412-208346A53BD4}"/>
              </a:ext>
            </a:extLst>
          </p:cNvPr>
          <p:cNvSpPr txBox="1"/>
          <p:nvPr/>
        </p:nvSpPr>
        <p:spPr>
          <a:xfrm rot="2450753">
            <a:off x="3795021" y="3756988"/>
            <a:ext cx="14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Time Series Data</a:t>
            </a:r>
          </a:p>
          <a:p>
            <a:r>
              <a:rPr lang="de-CH" sz="1200" dirty="0"/>
              <a:t>(</a:t>
            </a:r>
            <a:r>
              <a:rPr lang="de-CH" sz="1200" dirty="0" err="1"/>
              <a:t>Typical</a:t>
            </a:r>
            <a:r>
              <a:rPr lang="de-CH" sz="1200" dirty="0"/>
              <a:t> </a:t>
            </a:r>
            <a:r>
              <a:rPr lang="de-CH" sz="1200" dirty="0" err="1"/>
              <a:t>Metric</a:t>
            </a:r>
            <a:r>
              <a:rPr lang="de-CH" sz="1200" dirty="0"/>
              <a:t> Data)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03944AF-D6EA-4731-B04F-E3FE9A14001E}"/>
              </a:ext>
            </a:extLst>
          </p:cNvPr>
          <p:cNvSpPr/>
          <p:nvPr/>
        </p:nvSpPr>
        <p:spPr>
          <a:xfrm>
            <a:off x="1275904" y="1971017"/>
            <a:ext cx="1796530" cy="3529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XENTIS </a:t>
            </a:r>
            <a:r>
              <a:rPr lang="de-CH" sz="1200" dirty="0">
                <a:solidFill>
                  <a:schemeClr val="tx1"/>
                </a:solidFill>
              </a:rPr>
              <a:t>Prozesse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49EF2E-1617-4F49-9F6C-CEBE611F7C58}"/>
              </a:ext>
            </a:extLst>
          </p:cNvPr>
          <p:cNvCxnSpPr>
            <a:stCxn id="35" idx="2"/>
            <a:endCxn id="27" idx="1"/>
          </p:cNvCxnSpPr>
          <p:nvPr/>
        </p:nvCxnSpPr>
        <p:spPr>
          <a:xfrm>
            <a:off x="2174169" y="2323943"/>
            <a:ext cx="898265" cy="104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75B1DFE5-A078-4944-8D52-24ECA463BCA0}"/>
              </a:ext>
            </a:extLst>
          </p:cNvPr>
          <p:cNvSpPr/>
          <p:nvPr/>
        </p:nvSpPr>
        <p:spPr>
          <a:xfrm>
            <a:off x="5154985" y="268384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9200)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30C9EAE2-0539-4351-95D2-D0BBA21D7A40}"/>
              </a:ext>
            </a:extLst>
          </p:cNvPr>
          <p:cNvSpPr/>
          <p:nvPr/>
        </p:nvSpPr>
        <p:spPr>
          <a:xfrm>
            <a:off x="5156261" y="3961873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Graphite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PORT 2003)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EBA36EA-0E4E-47D3-8BD4-348DA9D359E9}"/>
              </a:ext>
            </a:extLst>
          </p:cNvPr>
          <p:cNvSpPr/>
          <p:nvPr/>
        </p:nvSpPr>
        <p:spPr>
          <a:xfrm>
            <a:off x="5194351" y="5262096"/>
            <a:ext cx="2758715" cy="12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Own Setup Docker Image 3</a:t>
            </a:r>
          </a:p>
          <a:p>
            <a:pPr algn="ctr"/>
            <a:r>
              <a:rPr lang="de-CH" dirty="0"/>
              <a:t>(</a:t>
            </a:r>
            <a:r>
              <a:rPr lang="de-CH" dirty="0" err="1"/>
              <a:t>offical</a:t>
            </a:r>
            <a:r>
              <a:rPr lang="de-CH" dirty="0"/>
              <a:t> RED Hat Image)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FEDDBAF-7249-4CC2-8EB3-14C7BF11B770}"/>
              </a:ext>
            </a:extLst>
          </p:cNvPr>
          <p:cNvSpPr/>
          <p:nvPr/>
        </p:nvSpPr>
        <p:spPr>
          <a:xfrm>
            <a:off x="5126743" y="5867294"/>
            <a:ext cx="1796530" cy="57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de-CH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(TCP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6930ABC-9CD7-468B-AC49-180643927892}"/>
              </a:ext>
            </a:extLst>
          </p:cNvPr>
          <p:cNvCxnSpPr>
            <a:endCxn id="27" idx="1"/>
          </p:cNvCxnSpPr>
          <p:nvPr/>
        </p:nvCxnSpPr>
        <p:spPr>
          <a:xfrm>
            <a:off x="2147774" y="2349801"/>
            <a:ext cx="924660" cy="102315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12D00F6-49EF-4211-B472-0B048F2BCE45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894727" y="3172066"/>
            <a:ext cx="954751" cy="11974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5B35586-991A-4A55-939B-50F9BBC8B2DE}"/>
              </a:ext>
            </a:extLst>
          </p:cNvPr>
          <p:cNvSpPr/>
          <p:nvPr/>
        </p:nvSpPr>
        <p:spPr>
          <a:xfrm>
            <a:off x="1025083" y="4775303"/>
            <a:ext cx="3508506" cy="12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err="1"/>
              <a:t>Since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Interface will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feeded</a:t>
            </a:r>
            <a:r>
              <a:rPr lang="de-CH" sz="1400" dirty="0"/>
              <a:t> bei internal XENTIS </a:t>
            </a:r>
            <a:r>
              <a:rPr lang="de-CH" sz="1400" dirty="0" err="1"/>
              <a:t>Process</a:t>
            </a:r>
            <a:r>
              <a:rPr lang="de-CH" sz="1400" dirty="0"/>
              <a:t>, </a:t>
            </a:r>
            <a:r>
              <a:rPr lang="de-CH" sz="1400" dirty="0" err="1"/>
              <a:t>there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a potential Risk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ElasticSearch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Graphite Interface ist not </a:t>
            </a:r>
            <a:r>
              <a:rPr lang="de-CH" sz="1400" dirty="0" err="1"/>
              <a:t>available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slow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reason</a:t>
            </a:r>
            <a:r>
              <a:rPr lang="de-CH" sz="1400" dirty="0"/>
              <a:t> </a:t>
            </a:r>
            <a:r>
              <a:rPr lang="de-CH" sz="1400" dirty="0" err="1"/>
              <a:t>ever</a:t>
            </a:r>
            <a:r>
              <a:rPr lang="de-CH" sz="1400" dirty="0"/>
              <a:t>!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C6356AD-38D2-4A49-A564-4F3DAD55D65E}"/>
              </a:ext>
            </a:extLst>
          </p:cNvPr>
          <p:cNvSpPr/>
          <p:nvPr/>
        </p:nvSpPr>
        <p:spPr>
          <a:xfrm>
            <a:off x="939975" y="4369522"/>
            <a:ext cx="1909503" cy="476584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Potential Risk 1</a:t>
            </a:r>
          </a:p>
        </p:txBody>
      </p:sp>
    </p:spTree>
    <p:extLst>
      <p:ext uri="{BB962C8B-B14F-4D97-AF65-F5344CB8AC3E}">
        <p14:creationId xmlns:p14="http://schemas.microsoft.com/office/powerpoint/2010/main" val="32410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040" y="576000"/>
            <a:ext cx="11161538" cy="432948"/>
          </a:xfrm>
        </p:spPr>
        <p:txBody>
          <a:bodyPr/>
          <a:lstStyle/>
          <a:p>
            <a:r>
              <a:rPr lang="de-CH" dirty="0" err="1"/>
              <a:t>Xentis</a:t>
            </a:r>
            <a:r>
              <a:rPr lang="de-CH" dirty="0"/>
              <a:t> Monitoring -  EXTRA EXPLANATIONS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EF382F-0285-4B0B-9E1F-3D8D7D8098F7}"/>
              </a:ext>
            </a:extLst>
          </p:cNvPr>
          <p:cNvSpPr txBox="1"/>
          <p:nvPr/>
        </p:nvSpPr>
        <p:spPr>
          <a:xfrm>
            <a:off x="649705" y="1628274"/>
            <a:ext cx="4020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Scope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version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1: </a:t>
            </a:r>
            <a:r>
              <a:rPr lang="de-CH" dirty="0" err="1"/>
              <a:t>Scope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PP</a:t>
            </a:r>
          </a:p>
          <a:p>
            <a:r>
              <a:rPr lang="de-CH" dirty="0"/>
              <a:t>2: </a:t>
            </a:r>
            <a:r>
              <a:rPr lang="de-CH" dirty="0" err="1"/>
              <a:t>Expand</a:t>
            </a:r>
            <a:r>
              <a:rPr lang="de-CH" dirty="0"/>
              <a:t> </a:t>
            </a:r>
            <a:r>
              <a:rPr lang="de-CH" dirty="0" err="1"/>
              <a:t>Metruc</a:t>
            </a:r>
            <a:r>
              <a:rPr lang="de-CH" dirty="0"/>
              <a:t> Set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rid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XMON</a:t>
            </a:r>
          </a:p>
          <a:p>
            <a:r>
              <a:rPr lang="de-CH" dirty="0"/>
              <a:t>3: Feed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/>
              <a:t>Metrics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291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Breitbild</PresentationFormat>
  <Paragraphs>146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Frutiger LT 45 Light</vt:lpstr>
      <vt:lpstr>Frutiger-Roman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 Günther</dc:creator>
  <cp:lastModifiedBy>Wagner Günther</cp:lastModifiedBy>
  <cp:revision>54</cp:revision>
  <dcterms:created xsi:type="dcterms:W3CDTF">2017-07-05T11:35:02Z</dcterms:created>
  <dcterms:modified xsi:type="dcterms:W3CDTF">2017-07-14T15:34:28Z</dcterms:modified>
</cp:coreProperties>
</file>