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8" r:id="rId3"/>
    <p:sldId id="267" r:id="rId4"/>
    <p:sldId id="269" r:id="rId5"/>
    <p:sldId id="270" r:id="rId6"/>
    <p:sldId id="271" r:id="rId7"/>
    <p:sldId id="263" r:id="rId8"/>
    <p:sldId id="272" r:id="rId9"/>
    <p:sldId id="27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110" d="100"/>
          <a:sy n="110" d="100"/>
        </p:scale>
        <p:origin x="7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858E9-6680-494B-AE11-CDCFF5E5F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CEFEB5-8643-4AC9-B253-A41509AA6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938E6E-0785-4CB9-83B5-1A1201EF4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CDF-9FE5-4E1C-8A78-84758F72220B}" type="datetimeFigureOut">
              <a:rPr lang="de-CH" smtClean="0"/>
              <a:t>17.07.2017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31D3C3-ED5E-4C85-AB79-7D94011F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7CF36A-9379-4AA3-B8F9-DF375F20E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828E-DDD8-4E96-85E5-1EBED4CBB6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414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8C0DFF-EDC4-484F-B135-7BFD1F090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C4941B1-B29B-4C5C-8BDE-D4169DEBA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68A620-89B2-491F-9DEE-C30BC5AC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CDF-9FE5-4E1C-8A78-84758F72220B}" type="datetimeFigureOut">
              <a:rPr lang="de-CH" smtClean="0"/>
              <a:t>17.07.2017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DE3B38-4894-4F19-B698-625F3814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EEC425-B35C-40AD-828C-077557D8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828E-DDD8-4E96-85E5-1EBED4CBB6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547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C0CB53F-54B0-4F75-BB79-D83AAB838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35ECE7-94F7-4840-B171-B7412EAC3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D24F47-EDB0-49D6-A577-1928E3F0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CDF-9FE5-4E1C-8A78-84758F72220B}" type="datetimeFigureOut">
              <a:rPr lang="de-CH" smtClean="0"/>
              <a:t>17.07.2017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AB6F69-8660-4C66-90DE-7CBE7E9FB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2DFAD6-A016-4389-ACC5-47F587B7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828E-DDD8-4E96-85E5-1EBED4CBB6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3871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6"/>
          <p:cNvSpPr/>
          <p:nvPr userDrawn="1"/>
        </p:nvSpPr>
        <p:spPr>
          <a:xfrm>
            <a:off x="0" y="548550"/>
            <a:ext cx="12192000" cy="360000"/>
          </a:xfrm>
          <a:prstGeom prst="rect">
            <a:avLst/>
          </a:prstGeom>
          <a:solidFill>
            <a:srgbClr val="002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00233C"/>
              </a:solidFill>
            </a:endParaRPr>
          </a:p>
        </p:txBody>
      </p:sp>
      <p:sp>
        <p:nvSpPr>
          <p:cNvPr id="12" name="Textplatzhalter 2"/>
          <p:cNvSpPr>
            <a:spLocks noGrp="1" noChangeAspect="1"/>
          </p:cNvSpPr>
          <p:nvPr>
            <p:ph type="body" sz="quarter" idx="10"/>
          </p:nvPr>
        </p:nvSpPr>
        <p:spPr>
          <a:xfrm>
            <a:off x="500040" y="576000"/>
            <a:ext cx="11161538" cy="432948"/>
          </a:xfrm>
          <a:prstGeom prst="rect">
            <a:avLst/>
          </a:prstGeom>
          <a:noFill/>
        </p:spPr>
        <p:txBody>
          <a:bodyPr wrap="none" lIns="0" tIns="0" rIns="0" bIns="0" anchor="t" anchorCtr="0"/>
          <a:lstStyle>
            <a:lvl1pPr marL="0" indent="0">
              <a:buFontTx/>
              <a:buNone/>
              <a:defRPr sz="2400" cap="all" baseline="0">
                <a:solidFill>
                  <a:schemeClr val="bg1"/>
                </a:solidFill>
                <a:latin typeface="Frutiger-Roman" pitchFamily="34" charset="0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Foliennummernplatzhalter 5"/>
          <p:cNvSpPr txBox="1">
            <a:spLocks/>
          </p:cNvSpPr>
          <p:nvPr userDrawn="1"/>
        </p:nvSpPr>
        <p:spPr>
          <a:xfrm>
            <a:off x="11218280" y="654288"/>
            <a:ext cx="477462" cy="17004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utiger LT 45 Light" panose="020B04030305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28AA2C0-8838-4C39-87EA-914E45B8E430}" type="slidenum">
              <a:rPr lang="de-CH" sz="1200" smtClean="0">
                <a:solidFill>
                  <a:schemeClr val="bg1">
                    <a:lumMod val="95000"/>
                  </a:schemeClr>
                </a:solidFill>
                <a:latin typeface="Frutiger-Roman" pitchFamily="34" charset="0"/>
              </a:rPr>
              <a:pPr algn="r"/>
              <a:t>‹Nr.›</a:t>
            </a:fld>
            <a:endParaRPr lang="de-CH" sz="1600" dirty="0">
              <a:solidFill>
                <a:schemeClr val="bg1">
                  <a:lumMod val="95000"/>
                </a:schemeClr>
              </a:solidFill>
              <a:latin typeface="Frutiger-Roman" pitchFamily="34" charset="0"/>
            </a:endParaRPr>
          </a:p>
        </p:txBody>
      </p:sp>
      <p:sp>
        <p:nvSpPr>
          <p:cNvPr id="17" name="Textplatzhalter 2"/>
          <p:cNvSpPr>
            <a:spLocks noGrp="1"/>
          </p:cNvSpPr>
          <p:nvPr>
            <p:ph idx="11" hasCustomPrompt="1"/>
          </p:nvPr>
        </p:nvSpPr>
        <p:spPr>
          <a:xfrm>
            <a:off x="508825" y="1355726"/>
            <a:ext cx="11160126" cy="524192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lumMod val="90000"/>
                  <a:lumOff val="10000"/>
                </a:schemeClr>
              </a:buClr>
              <a:buFont typeface="Frutiger LT 45 Light" panose="020B0403030504020204" pitchFamily="34" charset="0"/>
              <a:buNone/>
              <a:defRPr lang="de-DE" sz="2400" b="0" kern="1200" baseline="0" dirty="0">
                <a:solidFill>
                  <a:srgbClr val="262626"/>
                </a:solidFill>
                <a:latin typeface="Frutiger LT 45 Light" panose="020B0403030504020204" pitchFamily="34" charset="0"/>
                <a:ea typeface="+mn-ea"/>
                <a:cs typeface="+mn-cs"/>
              </a:defRPr>
            </a:lvl1pPr>
            <a:lvl2pPr marL="360362" indent="0">
              <a:buFont typeface="Symbol" panose="05050102010706020507" pitchFamily="18" charset="2"/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12787" indent="0">
              <a:buFont typeface="Symbol" panose="05050102010706020507" pitchFamily="18" charset="2"/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74737" indent="0">
              <a:buFont typeface="Symbol" panose="05050102010706020507" pitchFamily="18" charset="2"/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435100" indent="0">
              <a:buFont typeface="Symbol" panose="05050102010706020507" pitchFamily="18" charset="2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18" name="Rechteck 12"/>
          <p:cNvSpPr/>
          <p:nvPr userDrawn="1"/>
        </p:nvSpPr>
        <p:spPr>
          <a:xfrm>
            <a:off x="0" y="900000"/>
            <a:ext cx="12192000" cy="32400"/>
          </a:xfrm>
          <a:prstGeom prst="rect">
            <a:avLst/>
          </a:prstGeom>
          <a:solidFill>
            <a:srgbClr val="D8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00233C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114" y="264825"/>
            <a:ext cx="1521628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402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0" orient="horz" pos="278">
          <p15:clr>
            <a:srgbClr val="FBAE40"/>
          </p15:clr>
        </p15:guide>
        <p15:guide id="20" orient="horz" pos="572">
          <p15:clr>
            <a:srgbClr val="FBAE40"/>
          </p15:clr>
        </p15:guide>
        <p15:guide id="21" orient="horz" pos="2500">
          <p15:clr>
            <a:srgbClr val="FBAE40"/>
          </p15:clr>
        </p15:guide>
        <p15:guide id="22" orient="horz" pos="845">
          <p15:clr>
            <a:srgbClr val="FBAE40"/>
          </p15:clr>
        </p15:guide>
        <p15:guide id="23" orient="horz" pos="346">
          <p15:clr>
            <a:srgbClr val="FBAE40"/>
          </p15:clr>
        </p15:guide>
        <p15:guide id="24" orient="horz" pos="41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E0498-5323-403F-878B-03FD49E2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DCF0D-F58F-46D2-B7DD-0146F8D0C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2AF887-4338-4CD0-A1AE-C2312E0FC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CDF-9FE5-4E1C-8A78-84758F72220B}" type="datetimeFigureOut">
              <a:rPr lang="de-CH" smtClean="0"/>
              <a:t>17.07.2017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08D873-2E37-4C45-B511-748350CE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1BE2B0-5BE0-4846-9CC0-23537F97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828E-DDD8-4E96-85E5-1EBED4CBB6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067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C035A8-B519-417F-8E45-D36A0E8B2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74DA70-4D3D-474A-9FB4-4C36090FC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F087BE-658A-4873-8D83-4FAA4B8C9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CDF-9FE5-4E1C-8A78-84758F72220B}" type="datetimeFigureOut">
              <a:rPr lang="de-CH" smtClean="0"/>
              <a:t>17.07.2017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4DEC67-01C9-4571-B678-41818644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03B020-0ED9-40BE-8DEE-B433163F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828E-DDD8-4E96-85E5-1EBED4CBB6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338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C6D68E-2227-45D8-814D-FA5C0917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D64689-9B7E-4D62-B5CA-B496DFC2D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EB1C5C-FF7E-4FE0-960C-F259DB173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A80017-350D-47AA-B23A-5324437C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CDF-9FE5-4E1C-8A78-84758F72220B}" type="datetimeFigureOut">
              <a:rPr lang="de-CH" smtClean="0"/>
              <a:t>17.07.2017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21869F-28A2-4AEB-A24B-BFEE01ED8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AC9A35-F64F-4183-A45F-B2CC24355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828E-DDD8-4E96-85E5-1EBED4CBB6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566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30FB5-51D3-4F91-9B68-BB9AEEB50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EB64E2-722D-43E9-9C96-62737E4DA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1FF004-99A3-4C24-B76E-DDA43A6CA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D2AA630-B72D-4F22-9B21-4A24D875E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40D6AD-042B-4F73-BA09-632478E705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2156668-A135-4C4D-817A-9EDF34302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CDF-9FE5-4E1C-8A78-84758F72220B}" type="datetimeFigureOut">
              <a:rPr lang="de-CH" smtClean="0"/>
              <a:t>17.07.2017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0C65EB-0B1E-46BD-A2D0-09048D5CA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A65D8AC-245A-4981-9ED6-C0459A93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828E-DDD8-4E96-85E5-1EBED4CBB6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7198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1D79A-DB4B-47C8-87E5-D984E47AD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B7BDCD-D42E-47E3-B7C4-78CAC1DAD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CDF-9FE5-4E1C-8A78-84758F72220B}" type="datetimeFigureOut">
              <a:rPr lang="de-CH" smtClean="0"/>
              <a:t>17.07.2017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7B0C04-13E2-4014-B6C0-3383B38B2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1F970E-B8FC-4673-B058-E59F8512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828E-DDD8-4E96-85E5-1EBED4CBB6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0396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D6AABC2-2C15-4FC7-9BB9-229FCBAF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CDF-9FE5-4E1C-8A78-84758F72220B}" type="datetimeFigureOut">
              <a:rPr lang="de-CH" smtClean="0"/>
              <a:t>17.07.2017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A126C1E-62BB-4BB2-A588-A1DAB59C1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5A0114-4796-46CA-AF43-508B2F96F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828E-DDD8-4E96-85E5-1EBED4CBB6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276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F1B1D2-C97F-481F-8AE8-B33C04C1F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13D9BB-6DFF-4E44-ABE6-D36F62880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969E1F-B1C7-4B8A-B93F-E36195C86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2A95E6-FD9B-4280-90ED-A5AEBCC3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CDF-9FE5-4E1C-8A78-84758F72220B}" type="datetimeFigureOut">
              <a:rPr lang="de-CH" smtClean="0"/>
              <a:t>17.07.2017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5B0EEB-9C94-4600-A6A8-17BBEF20F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351873-7DD0-448C-AADE-85173EAD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828E-DDD8-4E96-85E5-1EBED4CBB6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74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E6FF3-1DD9-4C3F-98B0-B328E98F1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7491FD4-8D51-4D70-9AB5-86CA1ADDC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6D7ABA-3C63-4BE7-9EAD-5CA8AD92B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6E09C7-1203-401B-B0FE-52E0FB1A8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CDF-9FE5-4E1C-8A78-84758F72220B}" type="datetimeFigureOut">
              <a:rPr lang="de-CH" smtClean="0"/>
              <a:t>17.07.2017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E274C7-0C1D-4388-B1E1-E69939F0A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7F343A-8C37-458F-A537-10A47671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828E-DDD8-4E96-85E5-1EBED4CBB6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256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815C86-FF6A-4D6A-BD3D-32B0574E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C2C9AA-56D3-472D-9717-7A7F5E7C5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FB7DA5-38F3-4795-8ADC-A98C0DBED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14CDF-9FE5-4E1C-8A78-84758F72220B}" type="datetimeFigureOut">
              <a:rPr lang="de-CH" smtClean="0"/>
              <a:t>17.07.2017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B8BD45-8148-4155-A5D3-1A1899BCE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19CD8E-9A09-490F-954F-8901C25A4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6828E-DDD8-4E96-85E5-1EBED4CBB6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049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8FFA86EA-C4B7-4831-B02A-9211EA7197B0}"/>
              </a:ext>
            </a:extLst>
          </p:cNvPr>
          <p:cNvGrpSpPr/>
          <p:nvPr/>
        </p:nvGrpSpPr>
        <p:grpSpPr>
          <a:xfrm>
            <a:off x="4965342" y="1035098"/>
            <a:ext cx="6891149" cy="5412210"/>
            <a:chOff x="4965342" y="1035098"/>
            <a:chExt cx="6891149" cy="5412210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DB4C0D2B-2F0B-49FD-90EF-3FDA69B30B18}"/>
                </a:ext>
              </a:extLst>
            </p:cNvPr>
            <p:cNvSpPr/>
            <p:nvPr/>
          </p:nvSpPr>
          <p:spPr>
            <a:xfrm>
              <a:off x="4965342" y="1035098"/>
              <a:ext cx="6792020" cy="54122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Quantities that represent or trace the values taken by a variable over a period such as a month, quarter, or year. Time series data occurs wherever the same measurements are recorded on a regular basis.</a:t>
              </a:r>
              <a:br>
                <a:rPr lang="en-US" dirty="0"/>
              </a:br>
              <a:br>
                <a:rPr lang="en-US" dirty="0"/>
              </a:br>
              <a:r>
                <a:rPr lang="en-US" dirty="0"/>
                <a:t>Read more: http://www.businessdictionary.com/definition/time-series-data.html</a:t>
              </a:r>
              <a:endParaRPr lang="de-CH" dirty="0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D69F050-EDF7-456C-BD37-B75B6646569B}"/>
                </a:ext>
              </a:extLst>
            </p:cNvPr>
            <p:cNvSpPr txBox="1"/>
            <p:nvPr/>
          </p:nvSpPr>
          <p:spPr>
            <a:xfrm>
              <a:off x="4986853" y="1050431"/>
              <a:ext cx="6869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Monitor </a:t>
              </a:r>
              <a:r>
                <a:rPr lang="de-CH" b="1" dirty="0">
                  <a:solidFill>
                    <a:schemeClr val="accent2">
                      <a:lumMod val="75000"/>
                    </a:schemeClr>
                  </a:solidFill>
                </a:rPr>
                <a:t>VM</a:t>
              </a:r>
              <a:r>
                <a:rPr lang="de-CH" dirty="0"/>
                <a:t> Instance </a:t>
              </a:r>
              <a:r>
                <a:rPr lang="de-CH" dirty="0" err="1"/>
                <a:t>based</a:t>
              </a:r>
              <a:r>
                <a:rPr lang="de-CH" dirty="0"/>
                <a:t> on Docker (</a:t>
              </a:r>
              <a:r>
                <a:rPr lang="de-CH" dirty="0">
                  <a:solidFill>
                    <a:schemeClr val="accent2">
                      <a:lumMod val="75000"/>
                    </a:schemeClr>
                  </a:solidFill>
                </a:rPr>
                <a:t>Linux RED Hat 7.x </a:t>
              </a:r>
              <a:r>
                <a:rPr lang="de-CH" dirty="0" err="1">
                  <a:solidFill>
                    <a:schemeClr val="accent2">
                      <a:lumMod val="75000"/>
                    </a:schemeClr>
                  </a:solidFill>
                </a:rPr>
                <a:t>or</a:t>
              </a:r>
              <a:r>
                <a:rPr lang="de-CH" dirty="0">
                  <a:solidFill>
                    <a:schemeClr val="accent2">
                      <a:lumMod val="75000"/>
                    </a:schemeClr>
                  </a:solidFill>
                </a:rPr>
                <a:t> Suse 12.x </a:t>
              </a:r>
              <a:r>
                <a:rPr lang="de-CH" dirty="0"/>
                <a:t>)</a:t>
              </a: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4385501-C10D-4B06-B9A5-716CC2763EDB}"/>
              </a:ext>
            </a:extLst>
          </p:cNvPr>
          <p:cNvGrpSpPr/>
          <p:nvPr/>
        </p:nvGrpSpPr>
        <p:grpSpPr>
          <a:xfrm>
            <a:off x="5301874" y="1419763"/>
            <a:ext cx="1093415" cy="5370179"/>
            <a:chOff x="5301874" y="1419763"/>
            <a:chExt cx="1093415" cy="5370179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37D55EC1-5B72-447E-99E7-51BE724AAF5D}"/>
                </a:ext>
              </a:extLst>
            </p:cNvPr>
            <p:cNvSpPr/>
            <p:nvPr/>
          </p:nvSpPr>
          <p:spPr>
            <a:xfrm>
              <a:off x="5301874" y="1419763"/>
              <a:ext cx="1093415" cy="531522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CDFFEC27-0767-4DC5-AEC4-3CE7B66D1917}"/>
                </a:ext>
              </a:extLst>
            </p:cNvPr>
            <p:cNvSpPr txBox="1"/>
            <p:nvPr/>
          </p:nvSpPr>
          <p:spPr>
            <a:xfrm>
              <a:off x="5393561" y="6143611"/>
              <a:ext cx="9874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Docker</a:t>
              </a:r>
            </a:p>
            <a:p>
              <a:r>
                <a:rPr lang="de-CH" b="1" dirty="0" err="1"/>
                <a:t>network</a:t>
              </a:r>
              <a:endParaRPr lang="de-CH" b="1" dirty="0"/>
            </a:p>
          </p:txBody>
        </p:sp>
      </p:grp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7984332A-E256-4E2C-9C10-1262E98E9820}"/>
              </a:ext>
            </a:extLst>
          </p:cNvPr>
          <p:cNvGrpSpPr/>
          <p:nvPr/>
        </p:nvGrpSpPr>
        <p:grpSpPr>
          <a:xfrm>
            <a:off x="690978" y="1131202"/>
            <a:ext cx="3039979" cy="2703095"/>
            <a:chOff x="850602" y="1006178"/>
            <a:chExt cx="3039979" cy="2703095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7B0E7E72-6BD6-47BF-AB2E-3DDD093F960E}"/>
                </a:ext>
              </a:extLst>
            </p:cNvPr>
            <p:cNvSpPr/>
            <p:nvPr/>
          </p:nvSpPr>
          <p:spPr>
            <a:xfrm>
              <a:off x="850602" y="1006178"/>
              <a:ext cx="3039979" cy="27030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22F8F42D-8567-4888-B584-C666862E314E}"/>
                </a:ext>
              </a:extLst>
            </p:cNvPr>
            <p:cNvSpPr/>
            <p:nvPr/>
          </p:nvSpPr>
          <p:spPr>
            <a:xfrm>
              <a:off x="1025083" y="1166599"/>
              <a:ext cx="2405985" cy="2219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22EAB9F8-BA05-4151-B9FB-269DEE135916}"/>
                </a:ext>
              </a:extLst>
            </p:cNvPr>
            <p:cNvSpPr/>
            <p:nvPr/>
          </p:nvSpPr>
          <p:spPr>
            <a:xfrm>
              <a:off x="1275904" y="1609507"/>
              <a:ext cx="1420654" cy="4888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b="1" dirty="0">
                  <a:solidFill>
                    <a:schemeClr val="tx1"/>
                  </a:solidFill>
                </a:rPr>
                <a:t>XENTIS </a:t>
              </a:r>
              <a:r>
                <a:rPr lang="de-CH" sz="1200" dirty="0">
                  <a:solidFill>
                    <a:schemeClr val="tx1"/>
                  </a:solidFill>
                </a:rPr>
                <a:t>Prozesse</a:t>
              </a:r>
            </a:p>
            <a:p>
              <a:pPr algn="ctr"/>
              <a:r>
                <a:rPr lang="de-CH" sz="1200" dirty="0">
                  <a:solidFill>
                    <a:schemeClr val="tx1"/>
                  </a:solidFill>
                </a:rPr>
                <a:t>+ XMON</a:t>
              </a: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00040" y="576000"/>
            <a:ext cx="11161538" cy="432948"/>
          </a:xfrm>
        </p:spPr>
        <p:txBody>
          <a:bodyPr/>
          <a:lstStyle/>
          <a:p>
            <a:r>
              <a:rPr lang="de-CH" dirty="0" err="1"/>
              <a:t>Xentis</a:t>
            </a:r>
            <a:r>
              <a:rPr lang="de-CH" dirty="0"/>
              <a:t> Monitoring -  Big Picture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Solution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B0DBF91-9CFD-468E-A86B-0863185EA001}"/>
              </a:ext>
            </a:extLst>
          </p:cNvPr>
          <p:cNvSpPr txBox="1"/>
          <p:nvPr/>
        </p:nvSpPr>
        <p:spPr>
          <a:xfrm>
            <a:off x="1492471" y="1304824"/>
            <a:ext cx="107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/>
              <a:t>Xentis</a:t>
            </a:r>
            <a:endParaRPr lang="de-CH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6E76CEF-C223-4020-BAA3-557CA092D595}"/>
              </a:ext>
            </a:extLst>
          </p:cNvPr>
          <p:cNvSpPr/>
          <p:nvPr/>
        </p:nvSpPr>
        <p:spPr>
          <a:xfrm>
            <a:off x="14555443" y="1618345"/>
            <a:ext cx="667637" cy="1022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A737B32B-7AEF-433B-92BC-2424A727651F}"/>
              </a:ext>
            </a:extLst>
          </p:cNvPr>
          <p:cNvGrpSpPr/>
          <p:nvPr/>
        </p:nvGrpSpPr>
        <p:grpSpPr>
          <a:xfrm>
            <a:off x="5094844" y="4953751"/>
            <a:ext cx="2858222" cy="1227221"/>
            <a:chOff x="5094844" y="4953751"/>
            <a:chExt cx="2858222" cy="1227221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846A9801-CE9A-4CE3-B687-03E0D224D062}"/>
                </a:ext>
              </a:extLst>
            </p:cNvPr>
            <p:cNvSpPr/>
            <p:nvPr/>
          </p:nvSpPr>
          <p:spPr>
            <a:xfrm>
              <a:off x="5194351" y="4953751"/>
              <a:ext cx="2758715" cy="1227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CH" dirty="0"/>
                <a:t>Own Setup Docker Image 3</a:t>
              </a:r>
            </a:p>
            <a:p>
              <a:pPr algn="ctr"/>
              <a:r>
                <a:rPr lang="de-CH" dirty="0"/>
                <a:t>(</a:t>
              </a:r>
              <a:r>
                <a:rPr lang="de-CH" dirty="0" err="1"/>
                <a:t>offical</a:t>
              </a:r>
              <a:r>
                <a:rPr lang="de-CH" dirty="0"/>
                <a:t> RED Hat Image)</a:t>
              </a:r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2BB78D69-3859-4A4A-B03E-549A970FE47F}"/>
                </a:ext>
              </a:extLst>
            </p:cNvPr>
            <p:cNvSpPr/>
            <p:nvPr/>
          </p:nvSpPr>
          <p:spPr>
            <a:xfrm>
              <a:off x="5094844" y="5558949"/>
              <a:ext cx="1796530" cy="57467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Grafana</a:t>
              </a:r>
              <a:endParaRPr lang="de-CH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CH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(TCP </a:t>
              </a:r>
              <a:r>
                <a:rPr lang="de-CH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port</a:t>
              </a:r>
              <a:r>
                <a:rPr lang="de-CH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80)</a:t>
              </a:r>
            </a:p>
          </p:txBody>
        </p:sp>
      </p:grpSp>
      <p:sp>
        <p:nvSpPr>
          <p:cNvPr id="56" name="AutoShape 18" descr="Image result for symbol disk">
            <a:extLst>
              <a:ext uri="{FF2B5EF4-FFF2-40B4-BE49-F238E27FC236}">
                <a16:creationId xmlns:a16="http://schemas.microsoft.com/office/drawing/2014/main" id="{2017BC89-76A3-47C4-90B5-A05426A43C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3297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B737828D-0FFB-41BE-ADA7-3921A3DD0679}"/>
              </a:ext>
            </a:extLst>
          </p:cNvPr>
          <p:cNvGrpSpPr/>
          <p:nvPr/>
        </p:nvGrpSpPr>
        <p:grpSpPr>
          <a:xfrm>
            <a:off x="5154985" y="1761888"/>
            <a:ext cx="5743387" cy="1227221"/>
            <a:chOff x="5154985" y="1761888"/>
            <a:chExt cx="5743387" cy="1227221"/>
          </a:xfrm>
        </p:grpSpPr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F8250D48-699D-4AB6-8F7B-2F83190055F8}"/>
                </a:ext>
              </a:extLst>
            </p:cNvPr>
            <p:cNvSpPr/>
            <p:nvPr/>
          </p:nvSpPr>
          <p:spPr>
            <a:xfrm>
              <a:off x="5194351" y="1761888"/>
              <a:ext cx="5704021" cy="1227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dirty="0"/>
                <a:t>Own Setup </a:t>
              </a:r>
              <a:r>
                <a:rPr lang="de-CH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Docker</a:t>
              </a:r>
              <a:r>
                <a:rPr lang="de-CH" dirty="0"/>
                <a:t> Image 1</a:t>
              </a:r>
            </a:p>
            <a:p>
              <a:r>
                <a:rPr lang="de-CH" dirty="0"/>
                <a:t>(</a:t>
              </a:r>
              <a:r>
                <a:rPr lang="de-CH" dirty="0" err="1"/>
                <a:t>offical</a:t>
              </a:r>
              <a:r>
                <a:rPr lang="de-CH" dirty="0"/>
                <a:t> RED Hat Image)</a:t>
              </a:r>
            </a:p>
          </p:txBody>
        </p:sp>
        <p:sp>
          <p:nvSpPr>
            <p:cNvPr id="41" name="Rechteck: abgerundete Ecken 40">
              <a:extLst>
                <a:ext uri="{FF2B5EF4-FFF2-40B4-BE49-F238E27FC236}">
                  <a16:creationId xmlns:a16="http://schemas.microsoft.com/office/drawing/2014/main" id="{F619E81A-BB75-4056-895C-BA61E7C706F6}"/>
                </a:ext>
              </a:extLst>
            </p:cNvPr>
            <p:cNvSpPr/>
            <p:nvPr/>
          </p:nvSpPr>
          <p:spPr>
            <a:xfrm>
              <a:off x="5154985" y="2375498"/>
              <a:ext cx="1796530" cy="57467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ElasticSearch</a:t>
              </a:r>
              <a:endParaRPr lang="de-CH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CH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(TCP PORT 9200)</a:t>
              </a:r>
            </a:p>
          </p:txBody>
        </p:sp>
        <p:pic>
          <p:nvPicPr>
            <p:cNvPr id="57" name="Grafik 56" descr="Datenbank">
              <a:extLst>
                <a:ext uri="{FF2B5EF4-FFF2-40B4-BE49-F238E27FC236}">
                  <a16:creationId xmlns:a16="http://schemas.microsoft.com/office/drawing/2014/main" id="{43937EB3-2B59-41EB-97D4-36E85DABE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83972" y="1899452"/>
              <a:ext cx="914400" cy="914400"/>
            </a:xfrm>
            <a:prstGeom prst="rect">
              <a:avLst/>
            </a:prstGeom>
          </p:spPr>
        </p:pic>
      </p:grpSp>
      <p:sp>
        <p:nvSpPr>
          <p:cNvPr id="58" name="AutoShape 20" descr="Image result for symbol disk">
            <a:extLst>
              <a:ext uri="{FF2B5EF4-FFF2-40B4-BE49-F238E27FC236}">
                <a16:creationId xmlns:a16="http://schemas.microsoft.com/office/drawing/2014/main" id="{A17ACCCE-5D4C-4C14-91EF-2B42510E04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821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335F8C7F-896B-4889-A60A-3D5B2D2A1338}"/>
              </a:ext>
            </a:extLst>
          </p:cNvPr>
          <p:cNvGrpSpPr/>
          <p:nvPr/>
        </p:nvGrpSpPr>
        <p:grpSpPr>
          <a:xfrm>
            <a:off x="5156261" y="3059131"/>
            <a:ext cx="5780201" cy="1227221"/>
            <a:chOff x="5156261" y="3059131"/>
            <a:chExt cx="5780201" cy="1227221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688C467E-89A1-42D0-8A4C-9C2489198156}"/>
                </a:ext>
              </a:extLst>
            </p:cNvPr>
            <p:cNvSpPr/>
            <p:nvPr/>
          </p:nvSpPr>
          <p:spPr>
            <a:xfrm>
              <a:off x="5194351" y="3059131"/>
              <a:ext cx="5704021" cy="1227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dirty="0"/>
                <a:t>Own Setup Docker Image 2</a:t>
              </a:r>
            </a:p>
            <a:p>
              <a:r>
                <a:rPr lang="de-CH" dirty="0"/>
                <a:t>(</a:t>
              </a:r>
              <a:r>
                <a:rPr lang="de-CH" dirty="0" err="1"/>
                <a:t>offical</a:t>
              </a:r>
              <a:r>
                <a:rPr lang="de-CH" dirty="0"/>
                <a:t> RED Hat Image)</a:t>
              </a:r>
            </a:p>
          </p:txBody>
        </p:sp>
        <p:sp>
          <p:nvSpPr>
            <p:cNvPr id="42" name="Rechteck: abgerundete Ecken 41">
              <a:extLst>
                <a:ext uri="{FF2B5EF4-FFF2-40B4-BE49-F238E27FC236}">
                  <a16:creationId xmlns:a16="http://schemas.microsoft.com/office/drawing/2014/main" id="{C1D763B3-6C31-45E8-9E01-5B66AE12BB8D}"/>
                </a:ext>
              </a:extLst>
            </p:cNvPr>
            <p:cNvSpPr/>
            <p:nvPr/>
          </p:nvSpPr>
          <p:spPr>
            <a:xfrm>
              <a:off x="5156261" y="3653528"/>
              <a:ext cx="1796530" cy="57467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Graphite</a:t>
              </a:r>
            </a:p>
            <a:p>
              <a:pPr algn="ctr"/>
              <a:r>
                <a:rPr lang="de-CH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(TCP PORT 2003)</a:t>
              </a:r>
            </a:p>
          </p:txBody>
        </p:sp>
        <p:pic>
          <p:nvPicPr>
            <p:cNvPr id="59" name="Grafik 58" descr="Datenbank">
              <a:extLst>
                <a:ext uri="{FF2B5EF4-FFF2-40B4-BE49-F238E27FC236}">
                  <a16:creationId xmlns:a16="http://schemas.microsoft.com/office/drawing/2014/main" id="{4A797DF2-1857-436D-975E-D00F1BFE0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22062" y="3177365"/>
              <a:ext cx="914400" cy="914400"/>
            </a:xfrm>
            <a:prstGeom prst="rect">
              <a:avLst/>
            </a:prstGeom>
          </p:spPr>
        </p:pic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24596EBD-E4AA-424E-9D18-6214CDBD0674}"/>
              </a:ext>
            </a:extLst>
          </p:cNvPr>
          <p:cNvGrpSpPr/>
          <p:nvPr/>
        </p:nvGrpSpPr>
        <p:grpSpPr>
          <a:xfrm>
            <a:off x="6891374" y="2410890"/>
            <a:ext cx="3358330" cy="3452528"/>
            <a:chOff x="6891374" y="2410890"/>
            <a:chExt cx="3358330" cy="3452528"/>
          </a:xfrm>
        </p:grpSpPr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41E1212A-8247-4182-A2DC-F959A97ECA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1374" y="2410890"/>
              <a:ext cx="3300644" cy="3452528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2DB142BB-FC99-4028-82FA-13F314F9539D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 flipV="1">
              <a:off x="6891374" y="3652771"/>
              <a:ext cx="3358330" cy="2193515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feld 68">
            <a:extLst>
              <a:ext uri="{FF2B5EF4-FFF2-40B4-BE49-F238E27FC236}">
                <a16:creationId xmlns:a16="http://schemas.microsoft.com/office/drawing/2014/main" id="{31923160-E528-466C-B675-5E3F4DF79C5E}"/>
              </a:ext>
            </a:extLst>
          </p:cNvPr>
          <p:cNvSpPr txBox="1"/>
          <p:nvPr/>
        </p:nvSpPr>
        <p:spPr>
          <a:xfrm>
            <a:off x="1392865" y="638711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 </a:t>
            </a:r>
          </a:p>
        </p:txBody>
      </p: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C967F38C-7086-46D0-81AA-7C4077B2E1E9}"/>
              </a:ext>
            </a:extLst>
          </p:cNvPr>
          <p:cNvGrpSpPr/>
          <p:nvPr/>
        </p:nvGrpSpPr>
        <p:grpSpPr>
          <a:xfrm>
            <a:off x="1201932" y="4484299"/>
            <a:ext cx="10821286" cy="1824435"/>
            <a:chOff x="1201932" y="4484299"/>
            <a:chExt cx="10821286" cy="1824435"/>
          </a:xfrm>
        </p:grpSpPr>
        <p:pic>
          <p:nvPicPr>
            <p:cNvPr id="30" name="Picture 16" descr="Image result for grafana">
              <a:extLst>
                <a:ext uri="{FF2B5EF4-FFF2-40B4-BE49-F238E27FC236}">
                  <a16:creationId xmlns:a16="http://schemas.microsoft.com/office/drawing/2014/main" id="{278BD8CC-F378-44EF-A053-40F35FEB27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5044" y="4484299"/>
              <a:ext cx="3348174" cy="1822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59DD6982-7915-4965-B49A-B59CE8F77A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3066" y="4484299"/>
              <a:ext cx="754900" cy="469452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5BDA3403-1A27-4CF8-9C32-487D19AE0ABB}"/>
                </a:ext>
              </a:extLst>
            </p:cNvPr>
            <p:cNvCxnSpPr>
              <a:cxnSpLocks/>
            </p:cNvCxnSpPr>
            <p:nvPr/>
          </p:nvCxnSpPr>
          <p:spPr>
            <a:xfrm>
              <a:off x="7953066" y="6175563"/>
              <a:ext cx="754900" cy="130292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8" name="Grafik 67" descr="Auge">
              <a:extLst>
                <a:ext uri="{FF2B5EF4-FFF2-40B4-BE49-F238E27FC236}">
                  <a16:creationId xmlns:a16="http://schemas.microsoft.com/office/drawing/2014/main" id="{CD76F73A-8920-4C22-A6DF-D0D1E5EFD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01932" y="5394334"/>
              <a:ext cx="914400" cy="914400"/>
            </a:xfrm>
            <a:prstGeom prst="rect">
              <a:avLst/>
            </a:prstGeom>
          </p:spPr>
        </p:pic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63AA78A-34DC-4A30-B158-D5F7872397C7}"/>
                </a:ext>
              </a:extLst>
            </p:cNvPr>
            <p:cNvCxnSpPr>
              <a:stCxn id="68" idx="3"/>
              <a:endCxn id="44" idx="1"/>
            </p:cNvCxnSpPr>
            <p:nvPr/>
          </p:nvCxnSpPr>
          <p:spPr>
            <a:xfrm flipV="1">
              <a:off x="2116332" y="5846286"/>
              <a:ext cx="2978512" cy="52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9A455B5A-AD5C-4634-BC30-04C10C69E4FC}"/>
                </a:ext>
              </a:extLst>
            </p:cNvPr>
            <p:cNvSpPr txBox="1"/>
            <p:nvPr/>
          </p:nvSpPr>
          <p:spPr>
            <a:xfrm>
              <a:off x="2658452" y="5860054"/>
              <a:ext cx="1995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200" dirty="0"/>
                <a:t>Access </a:t>
              </a:r>
              <a:r>
                <a:rPr lang="de-CH" sz="1200" dirty="0" err="1"/>
                <a:t>Grafana</a:t>
              </a:r>
              <a:r>
                <a:rPr lang="de-CH" sz="1200" dirty="0"/>
                <a:t> </a:t>
              </a:r>
              <a:r>
                <a:rPr lang="de-CH" sz="1200" dirty="0" err="1"/>
                <a:t>over</a:t>
              </a:r>
              <a:r>
                <a:rPr lang="de-CH" sz="1200" dirty="0"/>
                <a:t> Browser</a:t>
              </a:r>
            </a:p>
          </p:txBody>
        </p:sp>
      </p:grp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EDAFB5DB-3E6E-4021-9319-B3CF9697B28B}"/>
              </a:ext>
            </a:extLst>
          </p:cNvPr>
          <p:cNvGrpSpPr/>
          <p:nvPr/>
        </p:nvGrpSpPr>
        <p:grpSpPr>
          <a:xfrm>
            <a:off x="6400800" y="1332749"/>
            <a:ext cx="3319123" cy="661168"/>
            <a:chOff x="6400800" y="1332749"/>
            <a:chExt cx="3319123" cy="661168"/>
          </a:xfrm>
        </p:grpSpPr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C4C0C94F-B82B-4EDB-8497-A471B8436C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00800" y="1338111"/>
              <a:ext cx="1525043" cy="37642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EFD35372-096A-4C3D-AE86-CD2B79C33BF4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 flipV="1">
              <a:off x="8822883" y="1332749"/>
              <a:ext cx="395545" cy="1495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hteck: abgerundete Ecken 50">
              <a:extLst>
                <a:ext uri="{FF2B5EF4-FFF2-40B4-BE49-F238E27FC236}">
                  <a16:creationId xmlns:a16="http://schemas.microsoft.com/office/drawing/2014/main" id="{87ABB808-BD91-41DF-B111-F0092983F7A9}"/>
                </a:ext>
              </a:extLst>
            </p:cNvPr>
            <p:cNvSpPr/>
            <p:nvPr/>
          </p:nvSpPr>
          <p:spPr>
            <a:xfrm>
              <a:off x="7925843" y="1482342"/>
              <a:ext cx="1794080" cy="511575"/>
            </a:xfrm>
            <a:prstGeom prst="roundRect">
              <a:avLst/>
            </a:prstGeom>
            <a:solidFill>
              <a:srgbClr val="CC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CH" sz="1400" dirty="0" err="1"/>
                <a:t>To</a:t>
              </a:r>
              <a:r>
                <a:rPr lang="de-CH" sz="1400" dirty="0"/>
                <a:t> </a:t>
              </a:r>
              <a:r>
                <a:rPr lang="de-CH" sz="1400" dirty="0" err="1"/>
                <a:t>be</a:t>
              </a:r>
              <a:r>
                <a:rPr lang="de-CH" sz="1400" dirty="0"/>
                <a:t> </a:t>
              </a:r>
              <a:r>
                <a:rPr lang="de-CH" sz="1400" dirty="0" err="1"/>
                <a:t>Clarified</a:t>
              </a:r>
              <a:r>
                <a:rPr lang="de-CH" sz="1400" dirty="0"/>
                <a:t> </a:t>
              </a:r>
              <a:r>
                <a:rPr lang="de-CH" sz="1400" dirty="0" err="1"/>
                <a:t>with</a:t>
              </a:r>
              <a:r>
                <a:rPr lang="de-CH" sz="1400" dirty="0"/>
                <a:t> </a:t>
              </a:r>
            </a:p>
            <a:p>
              <a:r>
                <a:rPr lang="de-CH" sz="1400" dirty="0"/>
                <a:t>Customer </a:t>
              </a:r>
              <a:r>
                <a:rPr lang="de-CH" sz="1400" dirty="0" err="1"/>
                <a:t>if</a:t>
              </a:r>
              <a:r>
                <a:rPr lang="de-CH" sz="1400" dirty="0"/>
                <a:t> </a:t>
              </a:r>
              <a:r>
                <a:rPr lang="de-CH" sz="1400" dirty="0" err="1"/>
                <a:t>accepted</a:t>
              </a:r>
              <a:endParaRPr lang="de-CH" sz="1400" dirty="0"/>
            </a:p>
          </p:txBody>
        </p: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61150C79-200D-45E8-A09C-4DD1910F1B1E}"/>
                </a:ext>
              </a:extLst>
            </p:cNvPr>
            <p:cNvCxnSpPr>
              <a:cxnSpLocks/>
              <a:stCxn id="51" idx="1"/>
            </p:cNvCxnSpPr>
            <p:nvPr/>
          </p:nvCxnSpPr>
          <p:spPr>
            <a:xfrm flipH="1">
              <a:off x="6951515" y="1738130"/>
              <a:ext cx="974328" cy="1357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9BCC8C3-D8A6-45BE-8F9E-E09B994A059A}"/>
              </a:ext>
            </a:extLst>
          </p:cNvPr>
          <p:cNvGrpSpPr/>
          <p:nvPr/>
        </p:nvGrpSpPr>
        <p:grpSpPr>
          <a:xfrm>
            <a:off x="2248418" y="2171789"/>
            <a:ext cx="2634621" cy="3076899"/>
            <a:chOff x="2248418" y="2171789"/>
            <a:chExt cx="2634621" cy="3076899"/>
          </a:xfrm>
        </p:grpSpPr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90F1559D-EB81-4567-9035-28373DBC3B96}"/>
                </a:ext>
              </a:extLst>
            </p:cNvPr>
            <p:cNvGrpSpPr/>
            <p:nvPr/>
          </p:nvGrpSpPr>
          <p:grpSpPr>
            <a:xfrm>
              <a:off x="2248418" y="2542054"/>
              <a:ext cx="2634621" cy="2706634"/>
              <a:chOff x="2248418" y="2542054"/>
              <a:chExt cx="2634621" cy="2706634"/>
            </a:xfrm>
          </p:grpSpPr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C52D6862-D265-4DAB-A748-0915F72EE8E2}"/>
                  </a:ext>
                </a:extLst>
              </p:cNvPr>
              <p:cNvSpPr/>
              <p:nvPr/>
            </p:nvSpPr>
            <p:spPr>
              <a:xfrm>
                <a:off x="2248418" y="4830409"/>
                <a:ext cx="2634621" cy="4182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de-CH" dirty="0"/>
              </a:p>
              <a:p>
                <a:r>
                  <a:rPr lang="de-CH" sz="1400" dirty="0" err="1"/>
                  <a:t>Delivered</a:t>
                </a:r>
                <a:r>
                  <a:rPr lang="de-CH" sz="1400" dirty="0"/>
                  <a:t> </a:t>
                </a:r>
                <a:r>
                  <a:rPr lang="de-CH" sz="1400" dirty="0" err="1"/>
                  <a:t>with</a:t>
                </a:r>
                <a:r>
                  <a:rPr lang="de-CH" sz="1400" dirty="0"/>
                  <a:t> XENTIS 5.5</a:t>
                </a:r>
              </a:p>
              <a:p>
                <a:pPr algn="ctr"/>
                <a:endParaRPr lang="de-CH" dirty="0"/>
              </a:p>
            </p:txBody>
          </p:sp>
          <p:cxnSp>
            <p:nvCxnSpPr>
              <p:cNvPr id="47" name="Gerade Verbindung mit Pfeil 46">
                <a:extLst>
                  <a:ext uri="{FF2B5EF4-FFF2-40B4-BE49-F238E27FC236}">
                    <a16:creationId xmlns:a16="http://schemas.microsoft.com/office/drawing/2014/main" id="{1545236C-31DD-4E28-9D9F-E301098506C0}"/>
                  </a:ext>
                </a:extLst>
              </p:cNvPr>
              <p:cNvCxnSpPr>
                <a:cxnSpLocks/>
                <a:stCxn id="46" idx="0"/>
                <a:endCxn id="27" idx="2"/>
              </p:cNvCxnSpPr>
              <p:nvPr/>
            </p:nvCxnSpPr>
            <p:spPr>
              <a:xfrm flipV="1">
                <a:off x="3565729" y="2542054"/>
                <a:ext cx="33948" cy="22883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5BB3D580-645C-4400-B7BB-2B28F3FCAEF5}"/>
                </a:ext>
              </a:extLst>
            </p:cNvPr>
            <p:cNvCxnSpPr>
              <a:cxnSpLocks/>
              <a:stCxn id="46" idx="0"/>
              <a:endCxn id="70" idx="2"/>
            </p:cNvCxnSpPr>
            <p:nvPr/>
          </p:nvCxnSpPr>
          <p:spPr>
            <a:xfrm flipH="1" flipV="1">
              <a:off x="2645675" y="2171789"/>
              <a:ext cx="920054" cy="26586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70F54665-8E9F-416F-9A40-FBF541DDC09E}"/>
              </a:ext>
            </a:extLst>
          </p:cNvPr>
          <p:cNvGrpSpPr/>
          <p:nvPr/>
        </p:nvGrpSpPr>
        <p:grpSpPr>
          <a:xfrm>
            <a:off x="2269230" y="1915025"/>
            <a:ext cx="2978164" cy="2050229"/>
            <a:chOff x="2269230" y="1915025"/>
            <a:chExt cx="2978164" cy="2050229"/>
          </a:xfrm>
        </p:grpSpPr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0F423684-8931-4599-9202-F55E19FD7731}"/>
                </a:ext>
              </a:extLst>
            </p:cNvPr>
            <p:cNvSpPr/>
            <p:nvPr/>
          </p:nvSpPr>
          <p:spPr>
            <a:xfrm>
              <a:off x="3106382" y="2197700"/>
              <a:ext cx="986590" cy="34435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b="1" dirty="0">
                  <a:solidFill>
                    <a:schemeClr val="tx1"/>
                  </a:solidFill>
                </a:rPr>
                <a:t>Monitor</a:t>
              </a:r>
              <a:r>
                <a:rPr lang="de-CH" sz="1200" dirty="0">
                  <a:solidFill>
                    <a:schemeClr val="tx1"/>
                  </a:solidFill>
                </a:rPr>
                <a:t> API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4CA05729-3F08-4613-8518-DD096BE2E1DF}"/>
                </a:ext>
              </a:extLst>
            </p:cNvPr>
            <p:cNvSpPr txBox="1"/>
            <p:nvPr/>
          </p:nvSpPr>
          <p:spPr>
            <a:xfrm rot="924507">
              <a:off x="4106889" y="2315202"/>
              <a:ext cx="1140505" cy="450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200" dirty="0"/>
                <a:t>More </a:t>
              </a:r>
              <a:r>
                <a:rPr lang="de-CH" sz="1200" dirty="0" err="1"/>
                <a:t>Complex</a:t>
              </a:r>
              <a:r>
                <a:rPr lang="de-CH" sz="1200" dirty="0"/>
                <a:t> </a:t>
              </a:r>
            </a:p>
            <a:p>
              <a:r>
                <a:rPr lang="de-CH" sz="1200" dirty="0" err="1"/>
                <a:t>Datatypes</a:t>
              </a:r>
              <a:endParaRPr lang="de-CH" sz="1200" dirty="0"/>
            </a:p>
          </p:txBody>
        </p: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84C62580-2D83-415A-8ABF-D7005982D707}"/>
                </a:ext>
              </a:extLst>
            </p:cNvPr>
            <p:cNvCxnSpPr>
              <a:cxnSpLocks/>
              <a:stCxn id="27" idx="3"/>
              <a:endCxn id="41" idx="1"/>
            </p:cNvCxnSpPr>
            <p:nvPr/>
          </p:nvCxnSpPr>
          <p:spPr>
            <a:xfrm>
              <a:off x="4092972" y="2369877"/>
              <a:ext cx="1062013" cy="29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hteck: abgerundete Ecken 69">
              <a:extLst>
                <a:ext uri="{FF2B5EF4-FFF2-40B4-BE49-F238E27FC236}">
                  <a16:creationId xmlns:a16="http://schemas.microsoft.com/office/drawing/2014/main" id="{4528A99B-F417-454F-9189-0FD09D7033E3}"/>
                </a:ext>
              </a:extLst>
            </p:cNvPr>
            <p:cNvSpPr/>
            <p:nvPr/>
          </p:nvSpPr>
          <p:spPr>
            <a:xfrm>
              <a:off x="2269230" y="1915025"/>
              <a:ext cx="752889" cy="256764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b="1" dirty="0">
                  <a:solidFill>
                    <a:schemeClr val="tx1"/>
                  </a:solidFill>
                </a:rPr>
                <a:t>HOOKS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8DC9EFDB-E843-4696-9E85-5EAA4E1BB64C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2787755" y="2120592"/>
              <a:ext cx="318627" cy="249285"/>
            </a:xfrm>
            <a:prstGeom prst="straightConnector1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83E9551B-A96C-487C-81D9-E22DD6D72231}"/>
                </a:ext>
              </a:extLst>
            </p:cNvPr>
            <p:cNvSpPr txBox="1"/>
            <p:nvPr/>
          </p:nvSpPr>
          <p:spPr>
            <a:xfrm rot="3129833">
              <a:off x="3957735" y="2986877"/>
              <a:ext cx="14950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200" dirty="0"/>
                <a:t>Time Series </a:t>
              </a:r>
              <a:r>
                <a:rPr lang="de-CH" sz="1200" dirty="0" err="1"/>
                <a:t>Metrics</a:t>
              </a:r>
              <a:endParaRPr lang="de-CH" sz="1200" dirty="0"/>
            </a:p>
            <a:p>
              <a:r>
                <a:rPr lang="de-CH" sz="1200" dirty="0"/>
                <a:t>(</a:t>
              </a:r>
              <a:r>
                <a:rPr lang="de-CH" sz="1200" dirty="0" err="1"/>
                <a:t>Typical</a:t>
              </a:r>
              <a:r>
                <a:rPr lang="de-CH" sz="1200" dirty="0"/>
                <a:t> </a:t>
              </a:r>
              <a:r>
                <a:rPr lang="de-CH" sz="1200" dirty="0" err="1"/>
                <a:t>Metric</a:t>
              </a:r>
              <a:r>
                <a:rPr lang="de-CH" sz="1200" dirty="0"/>
                <a:t> Data)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5A6FA79E-90FD-43D6-83A1-B68D03C2F6DD}"/>
                </a:ext>
              </a:extLst>
            </p:cNvPr>
            <p:cNvCxnSpPr>
              <a:cxnSpLocks/>
            </p:cNvCxnSpPr>
            <p:nvPr/>
          </p:nvCxnSpPr>
          <p:spPr>
            <a:xfrm>
              <a:off x="4065986" y="2490522"/>
              <a:ext cx="1122854" cy="13241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77318FD3-D361-4776-B4E0-A3122D3E6AA2}"/>
              </a:ext>
            </a:extLst>
          </p:cNvPr>
          <p:cNvGrpSpPr/>
          <p:nvPr/>
        </p:nvGrpSpPr>
        <p:grpSpPr>
          <a:xfrm>
            <a:off x="1146602" y="2579871"/>
            <a:ext cx="4042238" cy="1497504"/>
            <a:chOff x="1146602" y="2579871"/>
            <a:chExt cx="4042238" cy="1497504"/>
          </a:xfrm>
        </p:grpSpPr>
        <p:sp>
          <p:nvSpPr>
            <p:cNvPr id="63" name="Rechteck: abgerundete Ecken 62">
              <a:extLst>
                <a:ext uri="{FF2B5EF4-FFF2-40B4-BE49-F238E27FC236}">
                  <a16:creationId xmlns:a16="http://schemas.microsoft.com/office/drawing/2014/main" id="{8E5FE157-443B-4B60-B568-3BE9A7446426}"/>
                </a:ext>
              </a:extLst>
            </p:cNvPr>
            <p:cNvSpPr/>
            <p:nvPr/>
          </p:nvSpPr>
          <p:spPr>
            <a:xfrm>
              <a:off x="1146602" y="2579871"/>
              <a:ext cx="1397041" cy="4888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b="1" dirty="0" err="1">
                  <a:solidFill>
                    <a:schemeClr val="tx1"/>
                  </a:solidFill>
                </a:rPr>
                <a:t>Collectd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1EB63A9B-3284-49D5-A592-910D485DFBEC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>
              <a:off x="2543643" y="2824271"/>
              <a:ext cx="2645197" cy="12531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104C989E-10AE-4D15-BF1A-5DA858BB8AC1}"/>
                </a:ext>
              </a:extLst>
            </p:cNvPr>
            <p:cNvSpPr txBox="1"/>
            <p:nvPr/>
          </p:nvSpPr>
          <p:spPr>
            <a:xfrm rot="1547930">
              <a:off x="3619263" y="3454729"/>
              <a:ext cx="14646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200" dirty="0"/>
                <a:t>OS </a:t>
              </a:r>
              <a:r>
                <a:rPr lang="de-CH" sz="1200" dirty="0" err="1"/>
                <a:t>based</a:t>
              </a:r>
              <a:r>
                <a:rPr lang="de-CH" sz="1200" dirty="0"/>
                <a:t> </a:t>
              </a:r>
              <a:r>
                <a:rPr lang="de-CH" sz="1200" dirty="0" err="1"/>
                <a:t>Metrics</a:t>
              </a:r>
              <a:r>
                <a:rPr lang="de-CH" sz="1200" dirty="0"/>
                <a:t>, </a:t>
              </a:r>
              <a:r>
                <a:rPr lang="de-CH" sz="1200" dirty="0" err="1"/>
                <a:t>if</a:t>
              </a:r>
              <a:r>
                <a:rPr lang="de-CH" sz="1200" dirty="0"/>
                <a:t> </a:t>
              </a:r>
            </a:p>
            <a:p>
              <a:r>
                <a:rPr lang="de-CH" sz="1200" dirty="0" err="1"/>
                <a:t>available</a:t>
              </a:r>
              <a:endParaRPr lang="de-CH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7796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8FFA86EA-C4B7-4831-B02A-9211EA7197B0}"/>
              </a:ext>
            </a:extLst>
          </p:cNvPr>
          <p:cNvGrpSpPr/>
          <p:nvPr/>
        </p:nvGrpSpPr>
        <p:grpSpPr>
          <a:xfrm>
            <a:off x="4965342" y="1035098"/>
            <a:ext cx="6891149" cy="5412210"/>
            <a:chOff x="4965342" y="1035098"/>
            <a:chExt cx="6891149" cy="5412210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DB4C0D2B-2F0B-49FD-90EF-3FDA69B30B18}"/>
                </a:ext>
              </a:extLst>
            </p:cNvPr>
            <p:cNvSpPr/>
            <p:nvPr/>
          </p:nvSpPr>
          <p:spPr>
            <a:xfrm>
              <a:off x="4965342" y="1035098"/>
              <a:ext cx="6792020" cy="54122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Quantities that represent or trace the values taken by a variable over a period such as a month, quarter, or year. Time series data occurs wherever the same measurements are recorded on a regular basis.</a:t>
              </a:r>
              <a:br>
                <a:rPr lang="en-US" dirty="0"/>
              </a:br>
              <a:br>
                <a:rPr lang="en-US" dirty="0"/>
              </a:br>
              <a:r>
                <a:rPr lang="en-US" dirty="0"/>
                <a:t>Read more: http://www.businessdictionary.com/definition/time-series-data.html</a:t>
              </a:r>
              <a:endParaRPr lang="de-CH" dirty="0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D69F050-EDF7-456C-BD37-B75B6646569B}"/>
                </a:ext>
              </a:extLst>
            </p:cNvPr>
            <p:cNvSpPr txBox="1"/>
            <p:nvPr/>
          </p:nvSpPr>
          <p:spPr>
            <a:xfrm>
              <a:off x="4986853" y="1050431"/>
              <a:ext cx="6869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Monitor </a:t>
              </a:r>
              <a:r>
                <a:rPr lang="de-CH" b="1" dirty="0">
                  <a:solidFill>
                    <a:schemeClr val="accent2">
                      <a:lumMod val="75000"/>
                    </a:schemeClr>
                  </a:solidFill>
                </a:rPr>
                <a:t>VM</a:t>
              </a:r>
              <a:r>
                <a:rPr lang="de-CH" dirty="0"/>
                <a:t> Instance </a:t>
              </a:r>
              <a:r>
                <a:rPr lang="de-CH" dirty="0" err="1"/>
                <a:t>based</a:t>
              </a:r>
              <a:r>
                <a:rPr lang="de-CH" dirty="0"/>
                <a:t> on Docker (</a:t>
              </a:r>
              <a:r>
                <a:rPr lang="de-CH" dirty="0">
                  <a:solidFill>
                    <a:schemeClr val="accent2">
                      <a:lumMod val="75000"/>
                    </a:schemeClr>
                  </a:solidFill>
                </a:rPr>
                <a:t>Linux RED Hat 7.x </a:t>
              </a:r>
              <a:r>
                <a:rPr lang="de-CH" dirty="0" err="1">
                  <a:solidFill>
                    <a:schemeClr val="accent2">
                      <a:lumMod val="75000"/>
                    </a:schemeClr>
                  </a:solidFill>
                </a:rPr>
                <a:t>or</a:t>
              </a:r>
              <a:r>
                <a:rPr lang="de-CH" dirty="0">
                  <a:solidFill>
                    <a:schemeClr val="accent2">
                      <a:lumMod val="75000"/>
                    </a:schemeClr>
                  </a:solidFill>
                </a:rPr>
                <a:t> Suse 12.x </a:t>
              </a:r>
              <a:r>
                <a:rPr lang="de-CH" dirty="0"/>
                <a:t>)</a:t>
              </a:r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9B53877C-9F3E-4225-87D1-E6C36408D9D0}"/>
              </a:ext>
            </a:extLst>
          </p:cNvPr>
          <p:cNvGrpSpPr/>
          <p:nvPr/>
        </p:nvGrpSpPr>
        <p:grpSpPr>
          <a:xfrm>
            <a:off x="5301874" y="1419763"/>
            <a:ext cx="1093415" cy="5370179"/>
            <a:chOff x="5301874" y="1419763"/>
            <a:chExt cx="1093415" cy="5370179"/>
          </a:xfrm>
        </p:grpSpPr>
        <p:sp>
          <p:nvSpPr>
            <p:cNvPr id="66" name="Rechteck: abgerundete Ecken 65">
              <a:extLst>
                <a:ext uri="{FF2B5EF4-FFF2-40B4-BE49-F238E27FC236}">
                  <a16:creationId xmlns:a16="http://schemas.microsoft.com/office/drawing/2014/main" id="{D197D734-CFBA-4A60-A6AB-F904946FAEBD}"/>
                </a:ext>
              </a:extLst>
            </p:cNvPr>
            <p:cNvSpPr/>
            <p:nvPr/>
          </p:nvSpPr>
          <p:spPr>
            <a:xfrm>
              <a:off x="5301874" y="1419763"/>
              <a:ext cx="1093415" cy="531522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EBA17DD0-FEBF-41C8-AA7C-ADA269D24020}"/>
                </a:ext>
              </a:extLst>
            </p:cNvPr>
            <p:cNvSpPr txBox="1"/>
            <p:nvPr/>
          </p:nvSpPr>
          <p:spPr>
            <a:xfrm>
              <a:off x="5393561" y="6143611"/>
              <a:ext cx="9874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Docker</a:t>
              </a:r>
            </a:p>
            <a:p>
              <a:r>
                <a:rPr lang="de-CH" b="1" dirty="0" err="1"/>
                <a:t>network</a:t>
              </a:r>
              <a:endParaRPr lang="de-CH" b="1" dirty="0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00040" y="576000"/>
            <a:ext cx="6391334" cy="432948"/>
          </a:xfrm>
        </p:spPr>
        <p:txBody>
          <a:bodyPr/>
          <a:lstStyle/>
          <a:p>
            <a:r>
              <a:rPr lang="de-CH" dirty="0" err="1"/>
              <a:t>Xentis</a:t>
            </a:r>
            <a:r>
              <a:rPr lang="de-CH" dirty="0"/>
              <a:t> Monitoring -  </a:t>
            </a:r>
            <a:r>
              <a:rPr lang="de-CH" sz="1800" dirty="0"/>
              <a:t>INITIAL INSTALLATION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the</a:t>
            </a:r>
            <a:r>
              <a:rPr lang="de-CH" sz="1800" dirty="0"/>
              <a:t> HOST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6E76CEF-C223-4020-BAA3-557CA092D595}"/>
              </a:ext>
            </a:extLst>
          </p:cNvPr>
          <p:cNvSpPr/>
          <p:nvPr/>
        </p:nvSpPr>
        <p:spPr>
          <a:xfrm>
            <a:off x="14555443" y="1618345"/>
            <a:ext cx="667637" cy="1022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A737B32B-7AEF-433B-92BC-2424A727651F}"/>
              </a:ext>
            </a:extLst>
          </p:cNvPr>
          <p:cNvGrpSpPr/>
          <p:nvPr/>
        </p:nvGrpSpPr>
        <p:grpSpPr>
          <a:xfrm>
            <a:off x="5094844" y="4953751"/>
            <a:ext cx="2858222" cy="1227221"/>
            <a:chOff x="5094844" y="4953751"/>
            <a:chExt cx="2858222" cy="1227221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846A9801-CE9A-4CE3-B687-03E0D224D062}"/>
                </a:ext>
              </a:extLst>
            </p:cNvPr>
            <p:cNvSpPr/>
            <p:nvPr/>
          </p:nvSpPr>
          <p:spPr>
            <a:xfrm>
              <a:off x="5194351" y="4953751"/>
              <a:ext cx="2758715" cy="1227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CH" dirty="0"/>
                <a:t>Own Setup Docker Image 3</a:t>
              </a:r>
            </a:p>
            <a:p>
              <a:pPr algn="ctr"/>
              <a:r>
                <a:rPr lang="de-CH" dirty="0"/>
                <a:t>(</a:t>
              </a:r>
              <a:r>
                <a:rPr lang="de-CH" dirty="0" err="1"/>
                <a:t>offical</a:t>
              </a:r>
              <a:r>
                <a:rPr lang="de-CH" dirty="0"/>
                <a:t> RED Hat Image)</a:t>
              </a:r>
            </a:p>
            <a:p>
              <a:pPr algn="ctr"/>
              <a:endParaRPr lang="de-CH" dirty="0"/>
            </a:p>
            <a:p>
              <a:pPr algn="ctr"/>
              <a:r>
                <a:rPr lang="de-CH" dirty="0"/>
                <a:t>	             Ver: 1.0</a:t>
              </a:r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2BB78D69-3859-4A4A-B03E-549A970FE47F}"/>
                </a:ext>
              </a:extLst>
            </p:cNvPr>
            <p:cNvSpPr/>
            <p:nvPr/>
          </p:nvSpPr>
          <p:spPr>
            <a:xfrm>
              <a:off x="5094844" y="5558949"/>
              <a:ext cx="1796530" cy="57467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Grafana</a:t>
              </a:r>
              <a:endParaRPr lang="de-CH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CH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(TCP </a:t>
              </a:r>
              <a:r>
                <a:rPr lang="de-CH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port</a:t>
              </a:r>
              <a:r>
                <a:rPr lang="de-CH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80)</a:t>
              </a:r>
            </a:p>
          </p:txBody>
        </p:sp>
      </p:grpSp>
      <p:sp>
        <p:nvSpPr>
          <p:cNvPr id="56" name="AutoShape 18" descr="Image result for symbol disk">
            <a:extLst>
              <a:ext uri="{FF2B5EF4-FFF2-40B4-BE49-F238E27FC236}">
                <a16:creationId xmlns:a16="http://schemas.microsoft.com/office/drawing/2014/main" id="{2017BC89-76A3-47C4-90B5-A05426A43C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3297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B737828D-0FFB-41BE-ADA7-3921A3DD0679}"/>
              </a:ext>
            </a:extLst>
          </p:cNvPr>
          <p:cNvGrpSpPr/>
          <p:nvPr/>
        </p:nvGrpSpPr>
        <p:grpSpPr>
          <a:xfrm>
            <a:off x="5154985" y="1761888"/>
            <a:ext cx="5743387" cy="1227221"/>
            <a:chOff x="5154985" y="1761888"/>
            <a:chExt cx="5743387" cy="1227221"/>
          </a:xfrm>
        </p:grpSpPr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F8250D48-699D-4AB6-8F7B-2F83190055F8}"/>
                </a:ext>
              </a:extLst>
            </p:cNvPr>
            <p:cNvSpPr/>
            <p:nvPr/>
          </p:nvSpPr>
          <p:spPr>
            <a:xfrm>
              <a:off x="5194351" y="1761888"/>
              <a:ext cx="5704021" cy="1227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dirty="0"/>
                <a:t>Own Setup </a:t>
              </a:r>
              <a:r>
                <a:rPr lang="de-CH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Docker</a:t>
              </a:r>
              <a:r>
                <a:rPr lang="de-CH" dirty="0"/>
                <a:t> Image 1</a:t>
              </a:r>
            </a:p>
            <a:p>
              <a:r>
                <a:rPr lang="de-CH" dirty="0"/>
                <a:t>(</a:t>
              </a:r>
              <a:r>
                <a:rPr lang="de-CH" dirty="0" err="1"/>
                <a:t>offical</a:t>
              </a:r>
              <a:r>
                <a:rPr lang="de-CH" dirty="0"/>
                <a:t> RED Hat Image)</a:t>
              </a:r>
            </a:p>
          </p:txBody>
        </p:sp>
        <p:sp>
          <p:nvSpPr>
            <p:cNvPr id="41" name="Rechteck: abgerundete Ecken 40">
              <a:extLst>
                <a:ext uri="{FF2B5EF4-FFF2-40B4-BE49-F238E27FC236}">
                  <a16:creationId xmlns:a16="http://schemas.microsoft.com/office/drawing/2014/main" id="{F619E81A-BB75-4056-895C-BA61E7C706F6}"/>
                </a:ext>
              </a:extLst>
            </p:cNvPr>
            <p:cNvSpPr/>
            <p:nvPr/>
          </p:nvSpPr>
          <p:spPr>
            <a:xfrm>
              <a:off x="5154985" y="2375498"/>
              <a:ext cx="1796530" cy="57467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ElasticSearch</a:t>
              </a:r>
              <a:endParaRPr lang="de-CH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CH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(TCP PORT 9200)</a:t>
              </a:r>
            </a:p>
          </p:txBody>
        </p:sp>
        <p:pic>
          <p:nvPicPr>
            <p:cNvPr id="57" name="Grafik 56" descr="Datenbank">
              <a:extLst>
                <a:ext uri="{FF2B5EF4-FFF2-40B4-BE49-F238E27FC236}">
                  <a16:creationId xmlns:a16="http://schemas.microsoft.com/office/drawing/2014/main" id="{43937EB3-2B59-41EB-97D4-36E85DABE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83972" y="1899452"/>
              <a:ext cx="914400" cy="914400"/>
            </a:xfrm>
            <a:prstGeom prst="rect">
              <a:avLst/>
            </a:prstGeom>
          </p:spPr>
        </p:pic>
      </p:grpSp>
      <p:sp>
        <p:nvSpPr>
          <p:cNvPr id="58" name="AutoShape 20" descr="Image result for symbol disk">
            <a:extLst>
              <a:ext uri="{FF2B5EF4-FFF2-40B4-BE49-F238E27FC236}">
                <a16:creationId xmlns:a16="http://schemas.microsoft.com/office/drawing/2014/main" id="{A17ACCCE-5D4C-4C14-91EF-2B42510E04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821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335F8C7F-896B-4889-A60A-3D5B2D2A1338}"/>
              </a:ext>
            </a:extLst>
          </p:cNvPr>
          <p:cNvGrpSpPr/>
          <p:nvPr/>
        </p:nvGrpSpPr>
        <p:grpSpPr>
          <a:xfrm>
            <a:off x="5156261" y="3059131"/>
            <a:ext cx="5780201" cy="1227221"/>
            <a:chOff x="5156261" y="3059131"/>
            <a:chExt cx="5780201" cy="1227221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688C467E-89A1-42D0-8A4C-9C2489198156}"/>
                </a:ext>
              </a:extLst>
            </p:cNvPr>
            <p:cNvSpPr/>
            <p:nvPr/>
          </p:nvSpPr>
          <p:spPr>
            <a:xfrm>
              <a:off x="5194351" y="3059131"/>
              <a:ext cx="5704021" cy="1227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dirty="0"/>
                <a:t>Own Setup Docker Image 2</a:t>
              </a:r>
            </a:p>
            <a:p>
              <a:r>
                <a:rPr lang="de-CH" dirty="0"/>
                <a:t>(</a:t>
              </a:r>
              <a:r>
                <a:rPr lang="de-CH" dirty="0" err="1"/>
                <a:t>offical</a:t>
              </a:r>
              <a:r>
                <a:rPr lang="de-CH" dirty="0"/>
                <a:t> RED Hat Image)</a:t>
              </a:r>
            </a:p>
          </p:txBody>
        </p:sp>
        <p:sp>
          <p:nvSpPr>
            <p:cNvPr id="42" name="Rechteck: abgerundete Ecken 41">
              <a:extLst>
                <a:ext uri="{FF2B5EF4-FFF2-40B4-BE49-F238E27FC236}">
                  <a16:creationId xmlns:a16="http://schemas.microsoft.com/office/drawing/2014/main" id="{C1D763B3-6C31-45E8-9E01-5B66AE12BB8D}"/>
                </a:ext>
              </a:extLst>
            </p:cNvPr>
            <p:cNvSpPr/>
            <p:nvPr/>
          </p:nvSpPr>
          <p:spPr>
            <a:xfrm>
              <a:off x="5156261" y="3653528"/>
              <a:ext cx="1796530" cy="57467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Graphite</a:t>
              </a:r>
            </a:p>
            <a:p>
              <a:pPr algn="ctr"/>
              <a:r>
                <a:rPr lang="de-CH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(TCP PORT 2003)</a:t>
              </a:r>
            </a:p>
          </p:txBody>
        </p:sp>
        <p:pic>
          <p:nvPicPr>
            <p:cNvPr id="59" name="Grafik 58" descr="Datenbank">
              <a:extLst>
                <a:ext uri="{FF2B5EF4-FFF2-40B4-BE49-F238E27FC236}">
                  <a16:creationId xmlns:a16="http://schemas.microsoft.com/office/drawing/2014/main" id="{4A797DF2-1857-436D-975E-D00F1BFE0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22062" y="3177365"/>
              <a:ext cx="914400" cy="914400"/>
            </a:xfrm>
            <a:prstGeom prst="rect">
              <a:avLst/>
            </a:prstGeom>
          </p:spPr>
        </p:pic>
      </p:grpSp>
      <p:sp>
        <p:nvSpPr>
          <p:cNvPr id="69" name="Textfeld 68">
            <a:extLst>
              <a:ext uri="{FF2B5EF4-FFF2-40B4-BE49-F238E27FC236}">
                <a16:creationId xmlns:a16="http://schemas.microsoft.com/office/drawing/2014/main" id="{31923160-E528-466C-B675-5E3F4DF79C5E}"/>
              </a:ext>
            </a:extLst>
          </p:cNvPr>
          <p:cNvSpPr txBox="1"/>
          <p:nvPr/>
        </p:nvSpPr>
        <p:spPr>
          <a:xfrm>
            <a:off x="1392865" y="638711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DCBBD6A-B86B-4362-A18F-07AB45703147}"/>
              </a:ext>
            </a:extLst>
          </p:cNvPr>
          <p:cNvSpPr txBox="1"/>
          <p:nvPr/>
        </p:nvSpPr>
        <p:spPr>
          <a:xfrm>
            <a:off x="1257471" y="453562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4F84794-6944-4841-9BB6-CEE079F18982}"/>
              </a:ext>
            </a:extLst>
          </p:cNvPr>
          <p:cNvGrpSpPr/>
          <p:nvPr/>
        </p:nvGrpSpPr>
        <p:grpSpPr>
          <a:xfrm>
            <a:off x="688240" y="3877811"/>
            <a:ext cx="4406604" cy="2024809"/>
            <a:chOff x="688240" y="3877811"/>
            <a:chExt cx="4406604" cy="2024809"/>
          </a:xfrm>
        </p:grpSpPr>
        <p:sp>
          <p:nvSpPr>
            <p:cNvPr id="8" name="Pfeil: nach rechts 7">
              <a:extLst>
                <a:ext uri="{FF2B5EF4-FFF2-40B4-BE49-F238E27FC236}">
                  <a16:creationId xmlns:a16="http://schemas.microsoft.com/office/drawing/2014/main" id="{8A31F39C-DF30-4A18-BAFB-BDDBE458BF28}"/>
                </a:ext>
              </a:extLst>
            </p:cNvPr>
            <p:cNvSpPr/>
            <p:nvPr/>
          </p:nvSpPr>
          <p:spPr>
            <a:xfrm>
              <a:off x="2167262" y="4385014"/>
              <a:ext cx="2927582" cy="704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/>
                <a:t>INITIAL INSTALLATION HOST</a:t>
              </a:r>
            </a:p>
          </p:txBody>
        </p:sp>
        <p:sp>
          <p:nvSpPr>
            <p:cNvPr id="50" name="Rechteck: abgerundete Ecken 49">
              <a:extLst>
                <a:ext uri="{FF2B5EF4-FFF2-40B4-BE49-F238E27FC236}">
                  <a16:creationId xmlns:a16="http://schemas.microsoft.com/office/drawing/2014/main" id="{F8D7B244-EF7D-4428-A1C1-B2D484DF13D6}"/>
                </a:ext>
              </a:extLst>
            </p:cNvPr>
            <p:cNvSpPr/>
            <p:nvPr/>
          </p:nvSpPr>
          <p:spPr>
            <a:xfrm>
              <a:off x="715714" y="4904958"/>
              <a:ext cx="1682496" cy="99766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The </a:t>
              </a:r>
              <a:r>
                <a:rPr lang="de-CH" sz="1200" dirty="0" err="1">
                  <a:solidFill>
                    <a:schemeClr val="tx1"/>
                  </a:solidFill>
                </a:rPr>
                <a:t>customer</a:t>
              </a:r>
              <a:r>
                <a:rPr lang="de-CH" sz="1200" dirty="0">
                  <a:solidFill>
                    <a:schemeClr val="tx1"/>
                  </a:solidFill>
                </a:rPr>
                <a:t> </a:t>
              </a:r>
              <a:r>
                <a:rPr lang="de-CH" sz="1200" dirty="0" err="1">
                  <a:solidFill>
                    <a:schemeClr val="tx1"/>
                  </a:solidFill>
                </a:rPr>
                <a:t>creates</a:t>
              </a:r>
              <a:r>
                <a:rPr lang="de-CH" sz="1200" dirty="0">
                  <a:solidFill>
                    <a:schemeClr val="tx1"/>
                  </a:solidFill>
                </a:rPr>
                <a:t> a VM </a:t>
              </a:r>
              <a:r>
                <a:rPr lang="de-CH" sz="1200" dirty="0" err="1">
                  <a:solidFill>
                    <a:schemeClr val="tx1"/>
                  </a:solidFill>
                </a:rPr>
                <a:t>based</a:t>
              </a:r>
              <a:r>
                <a:rPr lang="de-CH" sz="1200" dirty="0">
                  <a:solidFill>
                    <a:schemeClr val="tx1"/>
                  </a:solidFill>
                </a:rPr>
                <a:t> on </a:t>
              </a:r>
              <a:r>
                <a:rPr lang="de-CH" sz="1200" dirty="0" err="1">
                  <a:solidFill>
                    <a:schemeClr val="tx1"/>
                  </a:solidFill>
                </a:rPr>
                <a:t>Red</a:t>
              </a:r>
              <a:r>
                <a:rPr lang="de-CH" sz="1200" dirty="0">
                  <a:solidFill>
                    <a:schemeClr val="tx1"/>
                  </a:solidFill>
                </a:rPr>
                <a:t> Hat/Suse and </a:t>
              </a:r>
              <a:r>
                <a:rPr lang="de-CH" sz="1200" dirty="0" err="1">
                  <a:solidFill>
                    <a:schemeClr val="tx1"/>
                  </a:solidFill>
                </a:rPr>
                <a:t>the</a:t>
              </a:r>
              <a:r>
                <a:rPr lang="de-CH" sz="1200" dirty="0">
                  <a:solidFill>
                    <a:schemeClr val="tx1"/>
                  </a:solidFill>
                </a:rPr>
                <a:t> </a:t>
              </a:r>
              <a:r>
                <a:rPr lang="de-CH" sz="1200" dirty="0" err="1">
                  <a:solidFill>
                    <a:schemeClr val="tx1"/>
                  </a:solidFill>
                </a:rPr>
                <a:t>instruction</a:t>
              </a:r>
              <a:r>
                <a:rPr lang="de-CH" sz="1200" dirty="0">
                  <a:solidFill>
                    <a:schemeClr val="tx1"/>
                  </a:solidFill>
                </a:rPr>
                <a:t> </a:t>
              </a:r>
              <a:r>
                <a:rPr lang="de-CH" sz="1200" dirty="0" err="1">
                  <a:solidFill>
                    <a:schemeClr val="tx1"/>
                  </a:solidFill>
                </a:rPr>
                <a:t>of</a:t>
              </a:r>
              <a:r>
                <a:rPr lang="de-CH" sz="1200" dirty="0">
                  <a:solidFill>
                    <a:schemeClr val="tx1"/>
                  </a:solidFill>
                </a:rPr>
                <a:t> </a:t>
              </a:r>
              <a:r>
                <a:rPr lang="de-CH" sz="1200" dirty="0" err="1">
                  <a:solidFill>
                    <a:schemeClr val="tx1"/>
                  </a:solidFill>
                </a:rPr>
                <a:t>Profidata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C6B96EBB-E409-43EB-B6FB-6CDC6C7182DE}"/>
                </a:ext>
              </a:extLst>
            </p:cNvPr>
            <p:cNvSpPr/>
            <p:nvPr/>
          </p:nvSpPr>
          <p:spPr>
            <a:xfrm>
              <a:off x="688240" y="3877811"/>
              <a:ext cx="1682496" cy="69587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Initial Installation </a:t>
              </a:r>
              <a:r>
                <a:rPr lang="de-CH" sz="1200" dirty="0" err="1">
                  <a:solidFill>
                    <a:schemeClr val="tx1"/>
                  </a:solidFill>
                </a:rPr>
                <a:t>of</a:t>
              </a:r>
              <a:r>
                <a:rPr lang="de-CH" sz="1200" dirty="0">
                  <a:solidFill>
                    <a:schemeClr val="tx1"/>
                  </a:solidFill>
                </a:rPr>
                <a:t> </a:t>
              </a:r>
              <a:r>
                <a:rPr lang="de-CH" sz="1200" dirty="0" err="1">
                  <a:solidFill>
                    <a:schemeClr val="tx1"/>
                  </a:solidFill>
                </a:rPr>
                <a:t>the</a:t>
              </a:r>
              <a:r>
                <a:rPr lang="de-CH" sz="1200" dirty="0">
                  <a:solidFill>
                    <a:schemeClr val="tx1"/>
                  </a:solidFill>
                </a:rPr>
                <a:t> host will </a:t>
              </a:r>
              <a:r>
                <a:rPr lang="de-CH" sz="1200" dirty="0" err="1">
                  <a:solidFill>
                    <a:schemeClr val="tx1"/>
                  </a:solidFill>
                </a:rPr>
                <a:t>be</a:t>
              </a:r>
              <a:r>
                <a:rPr lang="de-CH" sz="1200" dirty="0">
                  <a:solidFill>
                    <a:schemeClr val="tx1"/>
                  </a:solidFill>
                </a:rPr>
                <a:t> </a:t>
              </a:r>
              <a:r>
                <a:rPr lang="de-CH" sz="1200" dirty="0" err="1">
                  <a:solidFill>
                    <a:schemeClr val="tx1"/>
                  </a:solidFill>
                </a:rPr>
                <a:t>done</a:t>
              </a:r>
              <a:r>
                <a:rPr lang="de-CH" sz="1200" dirty="0">
                  <a:solidFill>
                    <a:schemeClr val="tx1"/>
                  </a:solidFill>
                </a:rPr>
                <a:t> </a:t>
              </a:r>
              <a:r>
                <a:rPr lang="de-CH" sz="1200" dirty="0" err="1">
                  <a:solidFill>
                    <a:schemeClr val="tx1"/>
                  </a:solidFill>
                </a:rPr>
                <a:t>with</a:t>
              </a:r>
              <a:r>
                <a:rPr lang="de-CH" sz="1200" dirty="0">
                  <a:solidFill>
                    <a:schemeClr val="tx1"/>
                  </a:solidFill>
                </a:rPr>
                <a:t> </a:t>
              </a:r>
              <a:r>
                <a:rPr lang="de-CH" sz="1200" dirty="0" err="1">
                  <a:solidFill>
                    <a:schemeClr val="tx1"/>
                  </a:solidFill>
                </a:rPr>
                <a:t>either</a:t>
              </a:r>
              <a:r>
                <a:rPr lang="de-CH" sz="1200" dirty="0">
                  <a:solidFill>
                    <a:schemeClr val="tx1"/>
                  </a:solidFill>
                </a:rPr>
                <a:t> </a:t>
              </a:r>
              <a:r>
                <a:rPr lang="de-CH" sz="1200" b="1" dirty="0" err="1">
                  <a:solidFill>
                    <a:schemeClr val="tx1"/>
                  </a:solidFill>
                </a:rPr>
                <a:t>ovf</a:t>
              </a:r>
              <a:r>
                <a:rPr lang="de-CH" sz="1200" dirty="0">
                  <a:solidFill>
                    <a:schemeClr val="tx1"/>
                  </a:solidFill>
                </a:rPr>
                <a:t> </a:t>
              </a:r>
              <a:r>
                <a:rPr lang="de-CH" sz="1200" dirty="0" err="1">
                  <a:solidFill>
                    <a:schemeClr val="tx1"/>
                  </a:solidFill>
                </a:rPr>
                <a:t>importfile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78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8FFA86EA-C4B7-4831-B02A-9211EA7197B0}"/>
              </a:ext>
            </a:extLst>
          </p:cNvPr>
          <p:cNvGrpSpPr/>
          <p:nvPr/>
        </p:nvGrpSpPr>
        <p:grpSpPr>
          <a:xfrm>
            <a:off x="4965342" y="1035098"/>
            <a:ext cx="6891149" cy="5412210"/>
            <a:chOff x="4965342" y="1035098"/>
            <a:chExt cx="6891149" cy="5412210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DB4C0D2B-2F0B-49FD-90EF-3FDA69B30B18}"/>
                </a:ext>
              </a:extLst>
            </p:cNvPr>
            <p:cNvSpPr/>
            <p:nvPr/>
          </p:nvSpPr>
          <p:spPr>
            <a:xfrm>
              <a:off x="4965342" y="1035098"/>
              <a:ext cx="6792020" cy="54122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Quantities that represent or trace the values taken by a variable over a period such as a month, quarter, or year. Time series data occurs wherever the same measurements are recorded on a regular basis.</a:t>
              </a:r>
              <a:br>
                <a:rPr lang="en-US" dirty="0"/>
              </a:br>
              <a:br>
                <a:rPr lang="en-US" dirty="0"/>
              </a:br>
              <a:r>
                <a:rPr lang="en-US" dirty="0"/>
                <a:t>Read more: http://www.businessdictionary.com/definition/time-series-data.html</a:t>
              </a:r>
              <a:endParaRPr lang="de-CH" dirty="0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D69F050-EDF7-456C-BD37-B75B6646569B}"/>
                </a:ext>
              </a:extLst>
            </p:cNvPr>
            <p:cNvSpPr txBox="1"/>
            <p:nvPr/>
          </p:nvSpPr>
          <p:spPr>
            <a:xfrm>
              <a:off x="4986853" y="1050431"/>
              <a:ext cx="6869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Monitor </a:t>
              </a:r>
              <a:r>
                <a:rPr lang="de-CH" b="1" dirty="0">
                  <a:solidFill>
                    <a:schemeClr val="accent2">
                      <a:lumMod val="75000"/>
                    </a:schemeClr>
                  </a:solidFill>
                </a:rPr>
                <a:t>VM</a:t>
              </a:r>
              <a:r>
                <a:rPr lang="de-CH" dirty="0"/>
                <a:t> Instance </a:t>
              </a:r>
              <a:r>
                <a:rPr lang="de-CH" dirty="0" err="1"/>
                <a:t>based</a:t>
              </a:r>
              <a:r>
                <a:rPr lang="de-CH" dirty="0"/>
                <a:t> on Docker (</a:t>
              </a:r>
              <a:r>
                <a:rPr lang="de-CH" dirty="0">
                  <a:solidFill>
                    <a:schemeClr val="accent2">
                      <a:lumMod val="75000"/>
                    </a:schemeClr>
                  </a:solidFill>
                </a:rPr>
                <a:t>Linux RED Hat 7.x </a:t>
              </a:r>
              <a:r>
                <a:rPr lang="de-CH" dirty="0" err="1">
                  <a:solidFill>
                    <a:schemeClr val="accent2">
                      <a:lumMod val="75000"/>
                    </a:schemeClr>
                  </a:solidFill>
                </a:rPr>
                <a:t>or</a:t>
              </a:r>
              <a:r>
                <a:rPr lang="de-CH" dirty="0">
                  <a:solidFill>
                    <a:schemeClr val="accent2">
                      <a:lumMod val="75000"/>
                    </a:schemeClr>
                  </a:solidFill>
                </a:rPr>
                <a:t> Suse 12.x </a:t>
              </a:r>
              <a:r>
                <a:rPr lang="de-CH" dirty="0"/>
                <a:t>)</a:t>
              </a:r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9B53877C-9F3E-4225-87D1-E6C36408D9D0}"/>
              </a:ext>
            </a:extLst>
          </p:cNvPr>
          <p:cNvGrpSpPr/>
          <p:nvPr/>
        </p:nvGrpSpPr>
        <p:grpSpPr>
          <a:xfrm>
            <a:off x="5301874" y="1419763"/>
            <a:ext cx="1093415" cy="5370179"/>
            <a:chOff x="5301874" y="1419763"/>
            <a:chExt cx="1093415" cy="5370179"/>
          </a:xfrm>
        </p:grpSpPr>
        <p:sp>
          <p:nvSpPr>
            <p:cNvPr id="66" name="Rechteck: abgerundete Ecken 65">
              <a:extLst>
                <a:ext uri="{FF2B5EF4-FFF2-40B4-BE49-F238E27FC236}">
                  <a16:creationId xmlns:a16="http://schemas.microsoft.com/office/drawing/2014/main" id="{D197D734-CFBA-4A60-A6AB-F904946FAEBD}"/>
                </a:ext>
              </a:extLst>
            </p:cNvPr>
            <p:cNvSpPr/>
            <p:nvPr/>
          </p:nvSpPr>
          <p:spPr>
            <a:xfrm>
              <a:off x="5301874" y="1419763"/>
              <a:ext cx="1093415" cy="531522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EBA17DD0-FEBF-41C8-AA7C-ADA269D24020}"/>
                </a:ext>
              </a:extLst>
            </p:cNvPr>
            <p:cNvSpPr txBox="1"/>
            <p:nvPr/>
          </p:nvSpPr>
          <p:spPr>
            <a:xfrm>
              <a:off x="5393561" y="6143611"/>
              <a:ext cx="9874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Docker</a:t>
              </a:r>
            </a:p>
            <a:p>
              <a:r>
                <a:rPr lang="de-CH" b="1" dirty="0" err="1"/>
                <a:t>network</a:t>
              </a:r>
              <a:endParaRPr lang="de-CH" b="1" dirty="0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00040" y="576000"/>
            <a:ext cx="6391334" cy="432948"/>
          </a:xfrm>
        </p:spPr>
        <p:txBody>
          <a:bodyPr/>
          <a:lstStyle/>
          <a:p>
            <a:r>
              <a:rPr lang="de-CH" dirty="0" err="1"/>
              <a:t>Xentis</a:t>
            </a:r>
            <a:r>
              <a:rPr lang="de-CH" dirty="0"/>
              <a:t> Monitoring -  </a:t>
            </a:r>
            <a:r>
              <a:rPr lang="de-CH" sz="1800" dirty="0" err="1"/>
              <a:t>release</a:t>
            </a:r>
            <a:r>
              <a:rPr lang="de-CH" sz="1800" dirty="0"/>
              <a:t> </a:t>
            </a:r>
            <a:r>
              <a:rPr lang="de-CH" sz="1800" dirty="0" err="1"/>
              <a:t>updates</a:t>
            </a:r>
            <a:endParaRPr lang="de-CH" sz="1800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6E76CEF-C223-4020-BAA3-557CA092D595}"/>
              </a:ext>
            </a:extLst>
          </p:cNvPr>
          <p:cNvSpPr/>
          <p:nvPr/>
        </p:nvSpPr>
        <p:spPr>
          <a:xfrm>
            <a:off x="14555443" y="1618345"/>
            <a:ext cx="667637" cy="1022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A737B32B-7AEF-433B-92BC-2424A727651F}"/>
              </a:ext>
            </a:extLst>
          </p:cNvPr>
          <p:cNvGrpSpPr/>
          <p:nvPr/>
        </p:nvGrpSpPr>
        <p:grpSpPr>
          <a:xfrm>
            <a:off x="5094844" y="4953751"/>
            <a:ext cx="2858222" cy="1227221"/>
            <a:chOff x="5094844" y="4953751"/>
            <a:chExt cx="2858222" cy="1227221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846A9801-CE9A-4CE3-B687-03E0D224D062}"/>
                </a:ext>
              </a:extLst>
            </p:cNvPr>
            <p:cNvSpPr/>
            <p:nvPr/>
          </p:nvSpPr>
          <p:spPr>
            <a:xfrm>
              <a:off x="5194351" y="4953751"/>
              <a:ext cx="2758715" cy="1227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CH" dirty="0"/>
                <a:t>Own Setup Docker Image 3</a:t>
              </a:r>
            </a:p>
            <a:p>
              <a:pPr algn="ctr"/>
              <a:r>
                <a:rPr lang="de-CH" dirty="0"/>
                <a:t>(</a:t>
              </a:r>
              <a:r>
                <a:rPr lang="de-CH" dirty="0" err="1"/>
                <a:t>offical</a:t>
              </a:r>
              <a:r>
                <a:rPr lang="de-CH" dirty="0"/>
                <a:t> RED Hat Image)</a:t>
              </a:r>
            </a:p>
            <a:p>
              <a:pPr algn="ctr"/>
              <a:endParaRPr lang="de-CH" dirty="0"/>
            </a:p>
            <a:p>
              <a:pPr algn="ctr"/>
              <a:r>
                <a:rPr lang="de-CH" dirty="0"/>
                <a:t>	             Ver: 1.0</a:t>
              </a:r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2BB78D69-3859-4A4A-B03E-549A970FE47F}"/>
                </a:ext>
              </a:extLst>
            </p:cNvPr>
            <p:cNvSpPr/>
            <p:nvPr/>
          </p:nvSpPr>
          <p:spPr>
            <a:xfrm>
              <a:off x="5094844" y="5558949"/>
              <a:ext cx="1796530" cy="57467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Grafana</a:t>
              </a:r>
              <a:endParaRPr lang="de-CH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CH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(TCP </a:t>
              </a:r>
              <a:r>
                <a:rPr lang="de-CH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port</a:t>
              </a:r>
              <a:r>
                <a:rPr lang="de-CH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80)</a:t>
              </a:r>
            </a:p>
          </p:txBody>
        </p:sp>
      </p:grpSp>
      <p:sp>
        <p:nvSpPr>
          <p:cNvPr id="56" name="AutoShape 18" descr="Image result for symbol disk">
            <a:extLst>
              <a:ext uri="{FF2B5EF4-FFF2-40B4-BE49-F238E27FC236}">
                <a16:creationId xmlns:a16="http://schemas.microsoft.com/office/drawing/2014/main" id="{2017BC89-76A3-47C4-90B5-A05426A43C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3297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B737828D-0FFB-41BE-ADA7-3921A3DD0679}"/>
              </a:ext>
            </a:extLst>
          </p:cNvPr>
          <p:cNvGrpSpPr/>
          <p:nvPr/>
        </p:nvGrpSpPr>
        <p:grpSpPr>
          <a:xfrm>
            <a:off x="5154985" y="1761888"/>
            <a:ext cx="5743387" cy="1227221"/>
            <a:chOff x="5154985" y="1761888"/>
            <a:chExt cx="5743387" cy="1227221"/>
          </a:xfrm>
        </p:grpSpPr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F8250D48-699D-4AB6-8F7B-2F83190055F8}"/>
                </a:ext>
              </a:extLst>
            </p:cNvPr>
            <p:cNvSpPr/>
            <p:nvPr/>
          </p:nvSpPr>
          <p:spPr>
            <a:xfrm>
              <a:off x="5194351" y="1761888"/>
              <a:ext cx="5704021" cy="1227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dirty="0"/>
                <a:t>Own Setup </a:t>
              </a:r>
              <a:r>
                <a:rPr lang="de-CH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Docker</a:t>
              </a:r>
              <a:r>
                <a:rPr lang="de-CH" dirty="0"/>
                <a:t> Image 1</a:t>
              </a:r>
            </a:p>
            <a:p>
              <a:r>
                <a:rPr lang="de-CH" dirty="0"/>
                <a:t>(</a:t>
              </a:r>
              <a:r>
                <a:rPr lang="de-CH" dirty="0" err="1"/>
                <a:t>offical</a:t>
              </a:r>
              <a:r>
                <a:rPr lang="de-CH" dirty="0"/>
                <a:t> RED Hat Image)</a:t>
              </a:r>
            </a:p>
          </p:txBody>
        </p:sp>
        <p:sp>
          <p:nvSpPr>
            <p:cNvPr id="41" name="Rechteck: abgerundete Ecken 40">
              <a:extLst>
                <a:ext uri="{FF2B5EF4-FFF2-40B4-BE49-F238E27FC236}">
                  <a16:creationId xmlns:a16="http://schemas.microsoft.com/office/drawing/2014/main" id="{F619E81A-BB75-4056-895C-BA61E7C706F6}"/>
                </a:ext>
              </a:extLst>
            </p:cNvPr>
            <p:cNvSpPr/>
            <p:nvPr/>
          </p:nvSpPr>
          <p:spPr>
            <a:xfrm>
              <a:off x="5154985" y="2375498"/>
              <a:ext cx="1796530" cy="57467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ElasticSearch</a:t>
              </a:r>
              <a:endParaRPr lang="de-CH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CH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(TCP PORT 9200)</a:t>
              </a:r>
            </a:p>
          </p:txBody>
        </p:sp>
        <p:pic>
          <p:nvPicPr>
            <p:cNvPr id="57" name="Grafik 56" descr="Datenbank">
              <a:extLst>
                <a:ext uri="{FF2B5EF4-FFF2-40B4-BE49-F238E27FC236}">
                  <a16:creationId xmlns:a16="http://schemas.microsoft.com/office/drawing/2014/main" id="{43937EB3-2B59-41EB-97D4-36E85DABE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83972" y="1899452"/>
              <a:ext cx="914400" cy="914400"/>
            </a:xfrm>
            <a:prstGeom prst="rect">
              <a:avLst/>
            </a:prstGeom>
          </p:spPr>
        </p:pic>
      </p:grpSp>
      <p:sp>
        <p:nvSpPr>
          <p:cNvPr id="58" name="AutoShape 20" descr="Image result for symbol disk">
            <a:extLst>
              <a:ext uri="{FF2B5EF4-FFF2-40B4-BE49-F238E27FC236}">
                <a16:creationId xmlns:a16="http://schemas.microsoft.com/office/drawing/2014/main" id="{A17ACCCE-5D4C-4C14-91EF-2B42510E04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821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335F8C7F-896B-4889-A60A-3D5B2D2A1338}"/>
              </a:ext>
            </a:extLst>
          </p:cNvPr>
          <p:cNvGrpSpPr/>
          <p:nvPr/>
        </p:nvGrpSpPr>
        <p:grpSpPr>
          <a:xfrm>
            <a:off x="5156261" y="3059131"/>
            <a:ext cx="5780201" cy="1227221"/>
            <a:chOff x="5156261" y="3059131"/>
            <a:chExt cx="5780201" cy="1227221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688C467E-89A1-42D0-8A4C-9C2489198156}"/>
                </a:ext>
              </a:extLst>
            </p:cNvPr>
            <p:cNvSpPr/>
            <p:nvPr/>
          </p:nvSpPr>
          <p:spPr>
            <a:xfrm>
              <a:off x="5194351" y="3059131"/>
              <a:ext cx="5704021" cy="1227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dirty="0"/>
                <a:t>Own Setup Docker Image 2</a:t>
              </a:r>
            </a:p>
            <a:p>
              <a:r>
                <a:rPr lang="de-CH" dirty="0"/>
                <a:t>(</a:t>
              </a:r>
              <a:r>
                <a:rPr lang="de-CH" dirty="0" err="1"/>
                <a:t>offical</a:t>
              </a:r>
              <a:r>
                <a:rPr lang="de-CH" dirty="0"/>
                <a:t> RED Hat Image)</a:t>
              </a:r>
            </a:p>
          </p:txBody>
        </p:sp>
        <p:sp>
          <p:nvSpPr>
            <p:cNvPr id="42" name="Rechteck: abgerundete Ecken 41">
              <a:extLst>
                <a:ext uri="{FF2B5EF4-FFF2-40B4-BE49-F238E27FC236}">
                  <a16:creationId xmlns:a16="http://schemas.microsoft.com/office/drawing/2014/main" id="{C1D763B3-6C31-45E8-9E01-5B66AE12BB8D}"/>
                </a:ext>
              </a:extLst>
            </p:cNvPr>
            <p:cNvSpPr/>
            <p:nvPr/>
          </p:nvSpPr>
          <p:spPr>
            <a:xfrm>
              <a:off x="5156261" y="3653528"/>
              <a:ext cx="1796530" cy="57467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Graphite</a:t>
              </a:r>
            </a:p>
            <a:p>
              <a:pPr algn="ctr"/>
              <a:r>
                <a:rPr lang="de-CH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(TCP PORT 2003)</a:t>
              </a:r>
            </a:p>
          </p:txBody>
        </p:sp>
        <p:pic>
          <p:nvPicPr>
            <p:cNvPr id="59" name="Grafik 58" descr="Datenbank">
              <a:extLst>
                <a:ext uri="{FF2B5EF4-FFF2-40B4-BE49-F238E27FC236}">
                  <a16:creationId xmlns:a16="http://schemas.microsoft.com/office/drawing/2014/main" id="{4A797DF2-1857-436D-975E-D00F1BFE0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22062" y="3177365"/>
              <a:ext cx="914400" cy="914400"/>
            </a:xfrm>
            <a:prstGeom prst="rect">
              <a:avLst/>
            </a:prstGeom>
          </p:spPr>
        </p:pic>
      </p:grpSp>
      <p:sp>
        <p:nvSpPr>
          <p:cNvPr id="69" name="Textfeld 68">
            <a:extLst>
              <a:ext uri="{FF2B5EF4-FFF2-40B4-BE49-F238E27FC236}">
                <a16:creationId xmlns:a16="http://schemas.microsoft.com/office/drawing/2014/main" id="{31923160-E528-466C-B675-5E3F4DF79C5E}"/>
              </a:ext>
            </a:extLst>
          </p:cNvPr>
          <p:cNvSpPr txBox="1"/>
          <p:nvPr/>
        </p:nvSpPr>
        <p:spPr>
          <a:xfrm>
            <a:off x="1392865" y="638711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 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A545A1B-BCE1-4DFE-B724-6DCE2DA859ED}"/>
              </a:ext>
            </a:extLst>
          </p:cNvPr>
          <p:cNvGrpSpPr/>
          <p:nvPr/>
        </p:nvGrpSpPr>
        <p:grpSpPr>
          <a:xfrm>
            <a:off x="7700212" y="4953751"/>
            <a:ext cx="3905430" cy="1227221"/>
            <a:chOff x="7700212" y="4953751"/>
            <a:chExt cx="3905430" cy="1227221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217338D9-D0D2-471E-9143-1B596E259262}"/>
                </a:ext>
              </a:extLst>
            </p:cNvPr>
            <p:cNvGrpSpPr/>
            <p:nvPr/>
          </p:nvGrpSpPr>
          <p:grpSpPr>
            <a:xfrm>
              <a:off x="8559939" y="4953751"/>
              <a:ext cx="3045703" cy="1227221"/>
              <a:chOff x="8407539" y="4801351"/>
              <a:chExt cx="3045703" cy="1227221"/>
            </a:xfrm>
          </p:grpSpPr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07B69A8A-B3F3-4B29-B7C3-7085685BCA6B}"/>
                  </a:ext>
                </a:extLst>
              </p:cNvPr>
              <p:cNvSpPr/>
              <p:nvPr/>
            </p:nvSpPr>
            <p:spPr>
              <a:xfrm>
                <a:off x="8694527" y="4801351"/>
                <a:ext cx="2758715" cy="12272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CH" dirty="0"/>
                  <a:t>Own Setup Docker Image 3</a:t>
                </a:r>
              </a:p>
              <a:p>
                <a:pPr algn="ctr"/>
                <a:r>
                  <a:rPr lang="de-CH" dirty="0"/>
                  <a:t>(</a:t>
                </a:r>
                <a:r>
                  <a:rPr lang="de-CH" dirty="0" err="1"/>
                  <a:t>offical</a:t>
                </a:r>
                <a:r>
                  <a:rPr lang="de-CH" dirty="0"/>
                  <a:t> RED Hat Image)</a:t>
                </a:r>
              </a:p>
              <a:p>
                <a:pPr algn="ctr"/>
                <a:endParaRPr lang="de-CH" dirty="0"/>
              </a:p>
              <a:p>
                <a:pPr algn="ctr"/>
                <a:r>
                  <a:rPr lang="de-CH" dirty="0"/>
                  <a:t>	            Ver: 1.1</a:t>
                </a:r>
              </a:p>
            </p:txBody>
          </p:sp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0B8D55FA-F752-4484-927B-7E671DF0101A}"/>
                  </a:ext>
                </a:extLst>
              </p:cNvPr>
              <p:cNvSpPr/>
              <p:nvPr/>
            </p:nvSpPr>
            <p:spPr>
              <a:xfrm>
                <a:off x="8407539" y="5414961"/>
                <a:ext cx="1796530" cy="57467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Grafana</a:t>
                </a:r>
                <a:endParaRPr lang="de-CH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de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(TCP </a:t>
                </a:r>
                <a:r>
                  <a:rPr lang="de-CH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port</a:t>
                </a:r>
                <a:r>
                  <a:rPr lang="de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80)</a:t>
                </a:r>
              </a:p>
            </p:txBody>
          </p:sp>
        </p:grpSp>
        <p:sp>
          <p:nvSpPr>
            <p:cNvPr id="4" name="Pfeil: nach links 3">
              <a:extLst>
                <a:ext uri="{FF2B5EF4-FFF2-40B4-BE49-F238E27FC236}">
                  <a16:creationId xmlns:a16="http://schemas.microsoft.com/office/drawing/2014/main" id="{B7C4F03A-B26B-4AFD-8F6E-55B0BC8D5CFE}"/>
                </a:ext>
              </a:extLst>
            </p:cNvPr>
            <p:cNvSpPr/>
            <p:nvPr/>
          </p:nvSpPr>
          <p:spPr>
            <a:xfrm>
              <a:off x="7700212" y="5232083"/>
              <a:ext cx="1390752" cy="481263"/>
            </a:xfrm>
            <a:prstGeom prst="lef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err="1">
                  <a:solidFill>
                    <a:schemeClr val="tx1"/>
                  </a:solidFill>
                </a:rPr>
                <a:t>Replace</a:t>
              </a:r>
              <a:endParaRPr lang="de-CH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496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4287B556-E1B2-4602-A35A-74129B1FA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28" y="4157019"/>
            <a:ext cx="10898372" cy="1662756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err="1"/>
              <a:t>Xentis</a:t>
            </a:r>
            <a:r>
              <a:rPr lang="de-CH" dirty="0"/>
              <a:t> Monitoring - SCOPE </a:t>
            </a:r>
            <a:r>
              <a:rPr lang="de-CH" dirty="0" err="1"/>
              <a:t>of</a:t>
            </a:r>
            <a:r>
              <a:rPr lang="de-CH" dirty="0"/>
              <a:t> OBJECTS (TRANSACTION (TRX) RELATED)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DE684F02-CABD-45D9-8EE5-234ECCF7B80B}"/>
              </a:ext>
            </a:extLst>
          </p:cNvPr>
          <p:cNvSpPr/>
          <p:nvPr/>
        </p:nvSpPr>
        <p:spPr>
          <a:xfrm>
            <a:off x="563527" y="1102464"/>
            <a:ext cx="10898372" cy="329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  1. Plot: Anzahl der laufenden TRX zum Zeitpunkt t, auf Basis vom Typ {Bus, Cpp,Cp2, LL, </a:t>
            </a:r>
            <a:r>
              <a:rPr lang="de-DE" sz="1400" dirty="0" err="1"/>
              <a:t>NoL</a:t>
            </a:r>
            <a:r>
              <a:rPr lang="de-DE" sz="1400" dirty="0"/>
              <a:t>, SMA}</a:t>
            </a:r>
            <a:br>
              <a:rPr lang="de-DE" sz="1400" dirty="0"/>
            </a:br>
            <a:r>
              <a:rPr lang="de-DE" sz="1400" dirty="0"/>
              <a:t> </a:t>
            </a:r>
            <a:endParaRPr lang="de-CH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7520382-BE81-48AE-90ED-0A514BC66DEB}"/>
              </a:ext>
            </a:extLst>
          </p:cNvPr>
          <p:cNvSpPr txBox="1"/>
          <p:nvPr/>
        </p:nvSpPr>
        <p:spPr>
          <a:xfrm>
            <a:off x="1780674" y="17886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CF7EDC0-F8C6-4297-A0AE-4201F7C42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27" y="1432426"/>
            <a:ext cx="10898372" cy="843016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44D1E34-35C7-46A4-ACA3-7BF2E7AE6644}"/>
              </a:ext>
            </a:extLst>
          </p:cNvPr>
          <p:cNvSpPr/>
          <p:nvPr/>
        </p:nvSpPr>
        <p:spPr>
          <a:xfrm>
            <a:off x="563527" y="2501798"/>
            <a:ext cx="10898372" cy="329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  2. Plot: Anzahl der laufenden, zu </a:t>
            </a:r>
            <a:r>
              <a:rPr lang="de-DE" sz="1400" b="1" i="1" dirty="0"/>
              <a:t>modifizierenden </a:t>
            </a:r>
            <a:r>
              <a:rPr lang="de-DE" sz="1400" dirty="0"/>
              <a:t>TRX zum Zeitpunkt t, auf Basis vom Typ {Bus, Cpp,Cp2, LL, </a:t>
            </a:r>
            <a:r>
              <a:rPr lang="de-DE" sz="1400" dirty="0" err="1"/>
              <a:t>NoL</a:t>
            </a:r>
            <a:r>
              <a:rPr lang="de-DE" sz="1400" dirty="0"/>
              <a:t>, SMA}</a:t>
            </a:r>
            <a:br>
              <a:rPr lang="de-DE" sz="1400" dirty="0"/>
            </a:br>
            <a:r>
              <a:rPr lang="de-DE" sz="1400" dirty="0"/>
              <a:t> </a:t>
            </a:r>
            <a:endParaRPr lang="de-CH" sz="1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A248676-7747-42D9-B7C5-DEC8042F1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27" y="2824225"/>
            <a:ext cx="10898372" cy="814750"/>
          </a:xfrm>
          <a:prstGeom prst="rect">
            <a:avLst/>
          </a:prstGeom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E4D49C58-F320-4801-9E0D-17574492F528}"/>
              </a:ext>
            </a:extLst>
          </p:cNvPr>
          <p:cNvSpPr/>
          <p:nvPr/>
        </p:nvSpPr>
        <p:spPr>
          <a:xfrm>
            <a:off x="563527" y="3842154"/>
            <a:ext cx="10898372" cy="329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  3. Plot: Anzahl der laufenden TRX zum Zeitpunkt t, auf der Basis von State {Waiting, </a:t>
            </a:r>
            <a:r>
              <a:rPr lang="de-DE" sz="1400" dirty="0" err="1"/>
              <a:t>Trx.proc</a:t>
            </a:r>
            <a:r>
              <a:rPr lang="de-DE" sz="1400" dirty="0"/>
              <a:t>,…,</a:t>
            </a:r>
            <a:r>
              <a:rPr lang="de-DE" sz="1400" dirty="0" err="1"/>
              <a:t>Cleanup</a:t>
            </a:r>
            <a:r>
              <a:rPr lang="de-DE" sz="1400" dirty="0"/>
              <a:t>} 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36954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err="1"/>
              <a:t>Xentis</a:t>
            </a:r>
            <a:r>
              <a:rPr lang="de-CH" dirty="0"/>
              <a:t> Monitoring -  SCOPE </a:t>
            </a:r>
            <a:r>
              <a:rPr lang="de-CH" dirty="0" err="1"/>
              <a:t>of</a:t>
            </a:r>
            <a:r>
              <a:rPr lang="de-CH" dirty="0"/>
              <a:t> OBJECTS (TRANSACTION (TRX) RELATED)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DE684F02-CABD-45D9-8EE5-234ECCF7B80B}"/>
              </a:ext>
            </a:extLst>
          </p:cNvPr>
          <p:cNvSpPr/>
          <p:nvPr/>
        </p:nvSpPr>
        <p:spPr>
          <a:xfrm>
            <a:off x="563527" y="1178664"/>
            <a:ext cx="10898372" cy="329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  4. Anzahl: Anzahl Abgeschlossene TRX innerhalb des gewählten Zeitintervall auf Basis vom Typ {all, </a:t>
            </a:r>
            <a:r>
              <a:rPr lang="de-DE" sz="1400" dirty="0" err="1"/>
              <a:t>bus</a:t>
            </a:r>
            <a:r>
              <a:rPr lang="de-DE" sz="1400" dirty="0"/>
              <a:t>, </a:t>
            </a:r>
            <a:r>
              <a:rPr lang="de-DE" sz="1400" dirty="0" err="1"/>
              <a:t>cpp</a:t>
            </a:r>
            <a:r>
              <a:rPr lang="de-DE" sz="1400" dirty="0"/>
              <a:t>, cp2, </a:t>
            </a:r>
            <a:r>
              <a:rPr lang="de-DE" sz="1400" dirty="0" err="1"/>
              <a:t>ll</a:t>
            </a:r>
            <a:r>
              <a:rPr lang="de-DE" sz="1400" dirty="0"/>
              <a:t>, </a:t>
            </a:r>
            <a:r>
              <a:rPr lang="de-DE" sz="1400" dirty="0" err="1"/>
              <a:t>noL</a:t>
            </a:r>
            <a:r>
              <a:rPr lang="de-DE" sz="1400" dirty="0"/>
              <a:t>, </a:t>
            </a:r>
            <a:r>
              <a:rPr lang="de-DE" sz="1400" dirty="0" err="1"/>
              <a:t>sma</a:t>
            </a:r>
            <a:r>
              <a:rPr lang="de-DE" sz="1400" dirty="0"/>
              <a:t>}</a:t>
            </a:r>
            <a:br>
              <a:rPr lang="de-DE" sz="1400" dirty="0"/>
            </a:br>
            <a:r>
              <a:rPr lang="de-DE" sz="1400" dirty="0"/>
              <a:t> </a:t>
            </a:r>
            <a:endParaRPr lang="de-CH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7520382-BE81-48AE-90ED-0A514BC66DEB}"/>
              </a:ext>
            </a:extLst>
          </p:cNvPr>
          <p:cNvSpPr txBox="1"/>
          <p:nvPr/>
        </p:nvSpPr>
        <p:spPr>
          <a:xfrm>
            <a:off x="1780674" y="18648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CH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44D1E34-35C7-46A4-ACA3-7BF2E7AE6644}"/>
              </a:ext>
            </a:extLst>
          </p:cNvPr>
          <p:cNvSpPr/>
          <p:nvPr/>
        </p:nvSpPr>
        <p:spPr>
          <a:xfrm>
            <a:off x="563527" y="2501798"/>
            <a:ext cx="10898372" cy="329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   5. Anzahl: Anzahl Abgeschlossene </a:t>
            </a:r>
            <a:r>
              <a:rPr lang="de-DE" sz="1400" b="1" i="1" dirty="0"/>
              <a:t>modifizierte</a:t>
            </a:r>
            <a:r>
              <a:rPr lang="de-DE" sz="1400" dirty="0"/>
              <a:t> TRX innerhalb des gewählten Zeitintervall auf Basis vom Typ {all, </a:t>
            </a:r>
            <a:r>
              <a:rPr lang="de-DE" sz="1400" dirty="0" err="1"/>
              <a:t>bus</a:t>
            </a:r>
            <a:r>
              <a:rPr lang="de-DE" sz="1400" dirty="0"/>
              <a:t>, </a:t>
            </a:r>
            <a:r>
              <a:rPr lang="de-DE" sz="1400" dirty="0" err="1"/>
              <a:t>cpp</a:t>
            </a:r>
            <a:r>
              <a:rPr lang="de-DE" sz="1400" dirty="0"/>
              <a:t>, cp2, </a:t>
            </a:r>
            <a:r>
              <a:rPr lang="de-DE" sz="1400" dirty="0" err="1"/>
              <a:t>ll</a:t>
            </a:r>
            <a:r>
              <a:rPr lang="de-DE" sz="1400" dirty="0"/>
              <a:t>, </a:t>
            </a:r>
            <a:r>
              <a:rPr lang="de-DE" sz="1400" dirty="0" err="1"/>
              <a:t>noL</a:t>
            </a:r>
            <a:r>
              <a:rPr lang="de-DE" sz="1400" dirty="0"/>
              <a:t>, </a:t>
            </a:r>
            <a:r>
              <a:rPr lang="de-DE" sz="1400" dirty="0" err="1"/>
              <a:t>sma</a:t>
            </a:r>
            <a:r>
              <a:rPr lang="de-DE" sz="1400" dirty="0"/>
              <a:t>}</a:t>
            </a:r>
            <a:br>
              <a:rPr lang="de-DE" sz="1400" dirty="0"/>
            </a:br>
            <a:r>
              <a:rPr lang="de-DE" sz="1400" dirty="0"/>
              <a:t> </a:t>
            </a:r>
            <a:endParaRPr lang="de-CH" sz="1400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E4D49C58-F320-4801-9E0D-17574492F528}"/>
              </a:ext>
            </a:extLst>
          </p:cNvPr>
          <p:cNvSpPr/>
          <p:nvPr/>
        </p:nvSpPr>
        <p:spPr>
          <a:xfrm>
            <a:off x="563527" y="3842154"/>
            <a:ext cx="10898372" cy="329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  6. Anzahl: Anzahl Rollbacks innerhalb des ausgewählten Zeitraum </a:t>
            </a:r>
            <a:endParaRPr lang="de-CH" sz="14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EC41EF6-7FB1-4C51-826C-366C8D371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27" y="1518277"/>
            <a:ext cx="10898372" cy="79504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86C3B1A-323E-4432-A9A1-9E681DAF3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27" y="2836024"/>
            <a:ext cx="10898372" cy="87187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9D90F67-77B3-4207-AE18-163A45ECA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27" y="4176191"/>
            <a:ext cx="10898372" cy="757939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7CFBBEA9-41EA-4F9F-9F4F-52CC216D288F}"/>
              </a:ext>
            </a:extLst>
          </p:cNvPr>
          <p:cNvSpPr/>
          <p:nvPr/>
        </p:nvSpPr>
        <p:spPr>
          <a:xfrm>
            <a:off x="563527" y="5070879"/>
            <a:ext cx="10898372" cy="329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  7. Tabelle: Auslistung von den TRX im ausgewählten Zeitraum, sortiert nach Laufzeit absteigend</a:t>
            </a:r>
            <a:endParaRPr lang="de-CH" sz="14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2C77CA0-7A72-4673-85A9-38BE731DA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27" y="5404916"/>
            <a:ext cx="10898372" cy="75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36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err="1"/>
              <a:t>Xentis</a:t>
            </a:r>
            <a:r>
              <a:rPr lang="de-CH" dirty="0"/>
              <a:t> Monitoring -  SCOPE </a:t>
            </a:r>
            <a:r>
              <a:rPr lang="de-CH" dirty="0" err="1"/>
              <a:t>of</a:t>
            </a:r>
            <a:r>
              <a:rPr lang="de-CH" dirty="0"/>
              <a:t> OBJECTS (Jobs &amp; AWZ)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DE684F02-CABD-45D9-8EE5-234ECCF7B80B}"/>
              </a:ext>
            </a:extLst>
          </p:cNvPr>
          <p:cNvSpPr/>
          <p:nvPr/>
        </p:nvSpPr>
        <p:spPr>
          <a:xfrm>
            <a:off x="563527" y="1178664"/>
            <a:ext cx="10898372" cy="329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  1. </a:t>
            </a:r>
            <a:r>
              <a:rPr lang="de-DE" sz="1400" dirty="0">
                <a:solidFill>
                  <a:srgbClr val="FF0000"/>
                </a:solidFill>
              </a:rPr>
              <a:t>Anzahl</a:t>
            </a:r>
            <a:r>
              <a:rPr lang="de-DE" sz="1400" dirty="0"/>
              <a:t>: Anzahl laufender Jobs aller Art zum aktuellen Zeitpunkt 			</a:t>
            </a:r>
            <a:r>
              <a:rPr lang="de-DE" sz="1400" dirty="0">
                <a:sym typeface="Wingdings" panose="05000000000000000000" pitchFamily="2" charset="2"/>
              </a:rPr>
              <a:t> Neue </a:t>
            </a:r>
            <a:r>
              <a:rPr lang="de-DE" sz="1400" dirty="0" err="1">
                <a:sym typeface="Wingdings" panose="05000000000000000000" pitchFamily="2" charset="2"/>
              </a:rPr>
              <a:t>Metric</a:t>
            </a:r>
            <a:r>
              <a:rPr lang="de-DE" sz="1400" dirty="0">
                <a:sym typeface="Wingdings" panose="05000000000000000000" pitchFamily="2" charset="2"/>
              </a:rPr>
              <a:t>, nicht in XMON</a:t>
            </a:r>
            <a:endParaRPr lang="de-CH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7520382-BE81-48AE-90ED-0A514BC66DEB}"/>
              </a:ext>
            </a:extLst>
          </p:cNvPr>
          <p:cNvSpPr txBox="1"/>
          <p:nvPr/>
        </p:nvSpPr>
        <p:spPr>
          <a:xfrm>
            <a:off x="1780674" y="18648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CH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44D1E34-35C7-46A4-ACA3-7BF2E7AE6644}"/>
              </a:ext>
            </a:extLst>
          </p:cNvPr>
          <p:cNvSpPr/>
          <p:nvPr/>
        </p:nvSpPr>
        <p:spPr>
          <a:xfrm>
            <a:off x="563527" y="1632590"/>
            <a:ext cx="10898372" cy="329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   2. </a:t>
            </a:r>
            <a:r>
              <a:rPr lang="de-DE" sz="1400" dirty="0">
                <a:solidFill>
                  <a:srgbClr val="FF0000"/>
                </a:solidFill>
              </a:rPr>
              <a:t>Anzahl</a:t>
            </a:r>
            <a:r>
              <a:rPr lang="de-DE" sz="1400" dirty="0"/>
              <a:t>: Anzahl wartende Jobs aller Art zum aktuellen Zeitpunkt 			</a:t>
            </a:r>
            <a:r>
              <a:rPr lang="de-DE" sz="1400" dirty="0">
                <a:sym typeface="Wingdings" panose="05000000000000000000" pitchFamily="2" charset="2"/>
              </a:rPr>
              <a:t> Neue </a:t>
            </a:r>
            <a:r>
              <a:rPr lang="de-DE" sz="1400" dirty="0" err="1">
                <a:sym typeface="Wingdings" panose="05000000000000000000" pitchFamily="2" charset="2"/>
              </a:rPr>
              <a:t>Metric</a:t>
            </a:r>
            <a:r>
              <a:rPr lang="de-DE" sz="1400" dirty="0">
                <a:sym typeface="Wingdings" panose="05000000000000000000" pitchFamily="2" charset="2"/>
              </a:rPr>
              <a:t>, nicht in XMON</a:t>
            </a:r>
            <a:endParaRPr lang="de-CH" sz="1400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E4D49C58-F320-4801-9E0D-17574492F528}"/>
              </a:ext>
            </a:extLst>
          </p:cNvPr>
          <p:cNvSpPr/>
          <p:nvPr/>
        </p:nvSpPr>
        <p:spPr>
          <a:xfrm>
            <a:off x="563527" y="2047754"/>
            <a:ext cx="10898372" cy="505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  3. </a:t>
            </a:r>
            <a:r>
              <a:rPr lang="de-DE" sz="1400" dirty="0">
                <a:solidFill>
                  <a:srgbClr val="FF0000"/>
                </a:solidFill>
              </a:rPr>
              <a:t>Grafik</a:t>
            </a:r>
            <a:r>
              <a:rPr lang="de-DE" sz="1400" dirty="0"/>
              <a:t>: Anzahl Jobs vom Typ AWZ (Abwicklungszyklen) für den gewählten Zeitraum		</a:t>
            </a:r>
            <a:r>
              <a:rPr lang="de-DE" sz="1400" dirty="0">
                <a:sym typeface="Wingdings" panose="05000000000000000000" pitchFamily="2" charset="2"/>
              </a:rPr>
              <a:t> Neue </a:t>
            </a:r>
            <a:r>
              <a:rPr lang="de-DE" sz="1400" dirty="0" err="1">
                <a:sym typeface="Wingdings" panose="05000000000000000000" pitchFamily="2" charset="2"/>
              </a:rPr>
              <a:t>Metric</a:t>
            </a:r>
            <a:r>
              <a:rPr lang="de-DE" sz="1400" dirty="0">
                <a:sym typeface="Wingdings" panose="05000000000000000000" pitchFamily="2" charset="2"/>
              </a:rPr>
              <a:t>, nicht in XMON</a:t>
            </a:r>
          </a:p>
          <a:p>
            <a:r>
              <a:rPr lang="de-DE" sz="1400" dirty="0">
                <a:sym typeface="Wingdings" panose="05000000000000000000" pitchFamily="2" charset="2"/>
              </a:rPr>
              <a:t>       auf der Basis vom Typ {Wartend, Laufend}</a:t>
            </a:r>
            <a:endParaRPr lang="de-CH" sz="1400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7CFBBEA9-41EA-4F9F-9F4F-52CC216D288F}"/>
              </a:ext>
            </a:extLst>
          </p:cNvPr>
          <p:cNvSpPr/>
          <p:nvPr/>
        </p:nvSpPr>
        <p:spPr>
          <a:xfrm>
            <a:off x="563527" y="2702745"/>
            <a:ext cx="10898372" cy="543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  4. </a:t>
            </a:r>
            <a:r>
              <a:rPr lang="de-DE" sz="1400" dirty="0">
                <a:solidFill>
                  <a:srgbClr val="FF0000"/>
                </a:solidFill>
              </a:rPr>
              <a:t>Grafik:</a:t>
            </a:r>
            <a:r>
              <a:rPr lang="de-DE" sz="1400" dirty="0"/>
              <a:t> Anzahl Jobs, nicht vom Typ AWZ für den gewählten Zeitraum 			</a:t>
            </a:r>
            <a:r>
              <a:rPr lang="de-DE" sz="1400" dirty="0">
                <a:sym typeface="Wingdings" panose="05000000000000000000" pitchFamily="2" charset="2"/>
              </a:rPr>
              <a:t> Neue </a:t>
            </a:r>
            <a:r>
              <a:rPr lang="de-DE" sz="1400" dirty="0" err="1">
                <a:sym typeface="Wingdings" panose="05000000000000000000" pitchFamily="2" charset="2"/>
              </a:rPr>
              <a:t>Metric</a:t>
            </a:r>
            <a:r>
              <a:rPr lang="de-DE" sz="1400" dirty="0">
                <a:sym typeface="Wingdings" panose="05000000000000000000" pitchFamily="2" charset="2"/>
              </a:rPr>
              <a:t>, nicht in XMON</a:t>
            </a:r>
          </a:p>
          <a:p>
            <a:r>
              <a:rPr lang="de-DE" sz="1400" dirty="0">
                <a:sym typeface="Wingdings" panose="05000000000000000000" pitchFamily="2" charset="2"/>
              </a:rPr>
              <a:t>       auf der Basis vom Typ {Wartend, Laufend}</a:t>
            </a:r>
            <a:endParaRPr lang="de-CH" sz="1400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4EE018E-E0F8-4962-B856-B4445847261C}"/>
              </a:ext>
            </a:extLst>
          </p:cNvPr>
          <p:cNvSpPr/>
          <p:nvPr/>
        </p:nvSpPr>
        <p:spPr>
          <a:xfrm>
            <a:off x="563527" y="3379590"/>
            <a:ext cx="10898372" cy="329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  5. </a:t>
            </a:r>
            <a:r>
              <a:rPr lang="de-DE" sz="1400" dirty="0">
                <a:solidFill>
                  <a:srgbClr val="FF0000"/>
                </a:solidFill>
              </a:rPr>
              <a:t>Tabelle</a:t>
            </a:r>
            <a:r>
              <a:rPr lang="de-DE" sz="1400" dirty="0"/>
              <a:t>: Jobs im ausgewählten Zeitraum, absteigend sortiert			</a:t>
            </a:r>
            <a:r>
              <a:rPr lang="de-DE" sz="1400" dirty="0">
                <a:sym typeface="Wingdings" panose="05000000000000000000" pitchFamily="2" charset="2"/>
              </a:rPr>
              <a:t>  Neue </a:t>
            </a:r>
            <a:r>
              <a:rPr lang="de-DE" sz="1400" dirty="0" err="1">
                <a:sym typeface="Wingdings" panose="05000000000000000000" pitchFamily="2" charset="2"/>
              </a:rPr>
              <a:t>Metric</a:t>
            </a:r>
            <a:r>
              <a:rPr lang="de-DE" sz="1400" dirty="0">
                <a:sym typeface="Wingdings" panose="05000000000000000000" pitchFamily="2" charset="2"/>
              </a:rPr>
              <a:t>, nicht in XMON </a:t>
            </a:r>
            <a:endParaRPr lang="de-CH" sz="1400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7D27047-C5E8-478E-B344-7CAFE869DB06}"/>
              </a:ext>
            </a:extLst>
          </p:cNvPr>
          <p:cNvSpPr/>
          <p:nvPr/>
        </p:nvSpPr>
        <p:spPr>
          <a:xfrm>
            <a:off x="563527" y="3842379"/>
            <a:ext cx="10898372" cy="2497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6. </a:t>
            </a:r>
            <a:r>
              <a:rPr lang="de-DE" sz="1400" dirty="0">
                <a:solidFill>
                  <a:srgbClr val="FF0000"/>
                </a:solidFill>
              </a:rPr>
              <a:t>Säulengrafik</a:t>
            </a:r>
            <a:r>
              <a:rPr lang="de-DE" sz="1400" dirty="0"/>
              <a:t>: Hochrechnung der durchschnittlichen Laufzeit der verschiedenen AWZ Jobs 	</a:t>
            </a:r>
            <a:r>
              <a:rPr lang="de-DE" sz="1400" dirty="0">
                <a:sym typeface="Wingdings" panose="05000000000000000000" pitchFamily="2" charset="2"/>
              </a:rPr>
              <a:t> Neue </a:t>
            </a:r>
            <a:r>
              <a:rPr lang="de-DE" sz="1400" dirty="0" err="1">
                <a:sym typeface="Wingdings" panose="05000000000000000000" pitchFamily="2" charset="2"/>
              </a:rPr>
              <a:t>Metric</a:t>
            </a:r>
            <a:r>
              <a:rPr lang="de-DE" sz="1400" dirty="0">
                <a:sym typeface="Wingdings" panose="05000000000000000000" pitchFamily="2" charset="2"/>
              </a:rPr>
              <a:t>, nicht in XMON</a:t>
            </a:r>
          </a:p>
          <a:p>
            <a:r>
              <a:rPr lang="de-DE" sz="1400" dirty="0">
                <a:sym typeface="Wingdings" panose="05000000000000000000" pitchFamily="2" charset="2"/>
              </a:rPr>
              <a:t>       zusammengefasst pro Tag</a:t>
            </a:r>
            <a:endParaRPr lang="de-CH" sz="1400" dirty="0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42A22FE9-08D6-4538-A08A-4411B1559CB5}"/>
              </a:ext>
            </a:extLst>
          </p:cNvPr>
          <p:cNvSpPr/>
          <p:nvPr/>
        </p:nvSpPr>
        <p:spPr>
          <a:xfrm>
            <a:off x="500040" y="6413819"/>
            <a:ext cx="10898372" cy="329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  7. </a:t>
            </a:r>
            <a:r>
              <a:rPr lang="de-DE" sz="1400" dirty="0">
                <a:solidFill>
                  <a:srgbClr val="FF0000"/>
                </a:solidFill>
              </a:rPr>
              <a:t>Säulengrafik</a:t>
            </a:r>
            <a:r>
              <a:rPr lang="de-DE" sz="1400" dirty="0"/>
              <a:t>: Anstehende AWZ Jobs vom ausgewählten Zeitraum aufgelistet pro Tag		</a:t>
            </a:r>
            <a:r>
              <a:rPr lang="de-DE" sz="1400" dirty="0">
                <a:sym typeface="Wingdings" panose="05000000000000000000" pitchFamily="2" charset="2"/>
              </a:rPr>
              <a:t> Neue </a:t>
            </a:r>
            <a:r>
              <a:rPr lang="de-DE" sz="1400" dirty="0" err="1">
                <a:sym typeface="Wingdings" panose="05000000000000000000" pitchFamily="2" charset="2"/>
              </a:rPr>
              <a:t>Metric</a:t>
            </a:r>
            <a:r>
              <a:rPr lang="de-DE" sz="1400" dirty="0">
                <a:sym typeface="Wingdings" panose="05000000000000000000" pitchFamily="2" charset="2"/>
              </a:rPr>
              <a:t>, nicht in XMON</a:t>
            </a:r>
            <a:endParaRPr lang="de-CH" sz="14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A888F37-4681-46CE-9D12-3BF9A0EA4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233" y="4235859"/>
            <a:ext cx="1317068" cy="206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74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err="1"/>
              <a:t>Xentis</a:t>
            </a:r>
            <a:r>
              <a:rPr lang="de-CH" dirty="0"/>
              <a:t> Monitoring -  POTENTIAL RISK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1CEF254-84E0-4487-AD73-BD29B3C8358E}"/>
              </a:ext>
            </a:extLst>
          </p:cNvPr>
          <p:cNvSpPr/>
          <p:nvPr/>
        </p:nvSpPr>
        <p:spPr>
          <a:xfrm>
            <a:off x="4965342" y="1168092"/>
            <a:ext cx="6792020" cy="55875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Quantities that represent or trace the values taken by a variable over a period such as a month, quarter, or year. Time series data occurs wherever the same measurements are recorded on a regular basis.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Read more: http://www.businessdictionary.com/definition/time-series-data.html</a:t>
            </a:r>
            <a:endParaRPr lang="de-CH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BD08F8A-41B2-4F6F-A8DB-68F4CC5A810D}"/>
              </a:ext>
            </a:extLst>
          </p:cNvPr>
          <p:cNvSpPr/>
          <p:nvPr/>
        </p:nvSpPr>
        <p:spPr>
          <a:xfrm>
            <a:off x="850602" y="1367688"/>
            <a:ext cx="3039979" cy="2703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81FD8B7-270D-4EAB-9C9C-368E2E46E85E}"/>
              </a:ext>
            </a:extLst>
          </p:cNvPr>
          <p:cNvSpPr/>
          <p:nvPr/>
        </p:nvSpPr>
        <p:spPr>
          <a:xfrm>
            <a:off x="1025083" y="1528109"/>
            <a:ext cx="2405985" cy="2219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908E267-95BE-4744-BB3D-C3859947316A}"/>
              </a:ext>
            </a:extLst>
          </p:cNvPr>
          <p:cNvSpPr txBox="1"/>
          <p:nvPr/>
        </p:nvSpPr>
        <p:spPr>
          <a:xfrm>
            <a:off x="1524370" y="1528109"/>
            <a:ext cx="107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Xentis</a:t>
            </a:r>
            <a:endParaRPr lang="de-CH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BC0609A3-D4EA-4D3F-A804-C8EF4584A612}"/>
              </a:ext>
            </a:extLst>
          </p:cNvPr>
          <p:cNvSpPr/>
          <p:nvPr/>
        </p:nvSpPr>
        <p:spPr>
          <a:xfrm>
            <a:off x="3072434" y="3196489"/>
            <a:ext cx="986590" cy="35292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Monitor</a:t>
            </a:r>
            <a:r>
              <a:rPr lang="de-CH" sz="1200" dirty="0">
                <a:solidFill>
                  <a:schemeClr val="tx1"/>
                </a:solidFill>
              </a:rPr>
              <a:t> API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52A3865-91C2-407F-9A63-7C48EA6D073F}"/>
              </a:ext>
            </a:extLst>
          </p:cNvPr>
          <p:cNvSpPr txBox="1"/>
          <p:nvPr/>
        </p:nvSpPr>
        <p:spPr>
          <a:xfrm>
            <a:off x="5144596" y="1343443"/>
            <a:ext cx="563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Monitor </a:t>
            </a:r>
            <a:r>
              <a:rPr lang="de-CH" b="1" dirty="0">
                <a:solidFill>
                  <a:schemeClr val="accent2">
                    <a:lumMod val="75000"/>
                  </a:schemeClr>
                </a:solidFill>
              </a:rPr>
              <a:t>VM</a:t>
            </a:r>
            <a:r>
              <a:rPr lang="de-CH" dirty="0"/>
              <a:t> Instance </a:t>
            </a:r>
            <a:r>
              <a:rPr lang="de-CH" dirty="0" err="1"/>
              <a:t>based</a:t>
            </a:r>
            <a:r>
              <a:rPr lang="de-CH" dirty="0"/>
              <a:t> on Docker (</a:t>
            </a:r>
            <a:r>
              <a:rPr lang="de-CH" dirty="0">
                <a:solidFill>
                  <a:schemeClr val="accent2">
                    <a:lumMod val="75000"/>
                  </a:schemeClr>
                </a:solidFill>
              </a:rPr>
              <a:t>Linux RED Hat 7.x</a:t>
            </a:r>
            <a:r>
              <a:rPr lang="de-CH" dirty="0"/>
              <a:t>)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87B20C2-5F59-4B79-AE81-000EFE5CE480}"/>
              </a:ext>
            </a:extLst>
          </p:cNvPr>
          <p:cNvSpPr/>
          <p:nvPr/>
        </p:nvSpPr>
        <p:spPr>
          <a:xfrm>
            <a:off x="5194351" y="2070233"/>
            <a:ext cx="2758715" cy="1227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/>
              <a:t>Own Setup </a:t>
            </a:r>
            <a:r>
              <a:rPr lang="de-CH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Docker</a:t>
            </a:r>
            <a:r>
              <a:rPr lang="de-CH" dirty="0"/>
              <a:t> Image 1</a:t>
            </a:r>
          </a:p>
          <a:p>
            <a:pPr algn="ctr"/>
            <a:r>
              <a:rPr lang="de-CH" dirty="0"/>
              <a:t>(</a:t>
            </a:r>
            <a:r>
              <a:rPr lang="de-CH" dirty="0" err="1"/>
              <a:t>offical</a:t>
            </a:r>
            <a:r>
              <a:rPr lang="de-CH" dirty="0"/>
              <a:t> RED Hat Image)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3DB45C2D-7B35-4F8A-86C4-C11BF4832188}"/>
              </a:ext>
            </a:extLst>
          </p:cNvPr>
          <p:cNvSpPr/>
          <p:nvPr/>
        </p:nvSpPr>
        <p:spPr>
          <a:xfrm>
            <a:off x="5194351" y="3367476"/>
            <a:ext cx="2758715" cy="1227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/>
              <a:t>Own Setup Docker Image 2</a:t>
            </a:r>
          </a:p>
          <a:p>
            <a:pPr algn="ctr"/>
            <a:r>
              <a:rPr lang="de-CH" dirty="0"/>
              <a:t>(</a:t>
            </a:r>
            <a:r>
              <a:rPr lang="de-CH" dirty="0" err="1"/>
              <a:t>offical</a:t>
            </a:r>
            <a:r>
              <a:rPr lang="de-CH" dirty="0"/>
              <a:t> RED Hat Image)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ED3F952-F94A-4C12-AC44-E2C4AA5D4079}"/>
              </a:ext>
            </a:extLst>
          </p:cNvPr>
          <p:cNvSpPr txBox="1"/>
          <p:nvPr/>
        </p:nvSpPr>
        <p:spPr>
          <a:xfrm rot="20340380">
            <a:off x="4036752" y="2704949"/>
            <a:ext cx="1140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More </a:t>
            </a:r>
            <a:r>
              <a:rPr lang="de-CH" sz="1200" dirty="0" err="1"/>
              <a:t>Complex</a:t>
            </a:r>
            <a:r>
              <a:rPr lang="de-CH" sz="1200" dirty="0"/>
              <a:t> </a:t>
            </a:r>
          </a:p>
          <a:p>
            <a:r>
              <a:rPr lang="de-CH" sz="1200" dirty="0" err="1"/>
              <a:t>Datatypes</a:t>
            </a:r>
            <a:endParaRPr lang="de-CH" sz="1200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3C6BDB9-A2E6-42DB-8CF4-4D93C893D6FA}"/>
              </a:ext>
            </a:extLst>
          </p:cNvPr>
          <p:cNvCxnSpPr>
            <a:cxnSpLocks/>
            <a:stCxn id="27" idx="3"/>
            <a:endCxn id="37" idx="1"/>
          </p:cNvCxnSpPr>
          <p:nvPr/>
        </p:nvCxnSpPr>
        <p:spPr>
          <a:xfrm flipV="1">
            <a:off x="4059024" y="2971180"/>
            <a:ext cx="1095961" cy="40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2AA6196-C4D5-4C1A-A30F-8C4894856F7C}"/>
              </a:ext>
            </a:extLst>
          </p:cNvPr>
          <p:cNvCxnSpPr>
            <a:cxnSpLocks/>
            <a:stCxn id="27" idx="3"/>
            <a:endCxn id="38" idx="1"/>
          </p:cNvCxnSpPr>
          <p:nvPr/>
        </p:nvCxnSpPr>
        <p:spPr>
          <a:xfrm>
            <a:off x="4059024" y="3372952"/>
            <a:ext cx="1097237" cy="876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232A15EA-74DB-4B2A-A412-208346A53BD4}"/>
              </a:ext>
            </a:extLst>
          </p:cNvPr>
          <p:cNvSpPr txBox="1"/>
          <p:nvPr/>
        </p:nvSpPr>
        <p:spPr>
          <a:xfrm rot="2450753">
            <a:off x="3795021" y="3756988"/>
            <a:ext cx="1477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Time Series Data</a:t>
            </a:r>
          </a:p>
          <a:p>
            <a:r>
              <a:rPr lang="de-CH" sz="1200" dirty="0"/>
              <a:t>(</a:t>
            </a:r>
            <a:r>
              <a:rPr lang="de-CH" sz="1200" dirty="0" err="1"/>
              <a:t>Typical</a:t>
            </a:r>
            <a:r>
              <a:rPr lang="de-CH" sz="1200" dirty="0"/>
              <a:t> </a:t>
            </a:r>
            <a:r>
              <a:rPr lang="de-CH" sz="1200" dirty="0" err="1"/>
              <a:t>Metric</a:t>
            </a:r>
            <a:r>
              <a:rPr lang="de-CH" sz="1200" dirty="0"/>
              <a:t> Data)</a:t>
            </a: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303944AF-D6EA-4731-B04F-E3FE9A14001E}"/>
              </a:ext>
            </a:extLst>
          </p:cNvPr>
          <p:cNvSpPr/>
          <p:nvPr/>
        </p:nvSpPr>
        <p:spPr>
          <a:xfrm>
            <a:off x="1275904" y="1971017"/>
            <a:ext cx="1796530" cy="3529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XENTIS </a:t>
            </a:r>
            <a:r>
              <a:rPr lang="de-CH" sz="1200" dirty="0">
                <a:solidFill>
                  <a:schemeClr val="tx1"/>
                </a:solidFill>
              </a:rPr>
              <a:t>Prozesse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B49EF2E-1617-4F49-9F6C-CEBE611F7C58}"/>
              </a:ext>
            </a:extLst>
          </p:cNvPr>
          <p:cNvCxnSpPr>
            <a:stCxn id="35" idx="2"/>
            <a:endCxn id="27" idx="1"/>
          </p:cNvCxnSpPr>
          <p:nvPr/>
        </p:nvCxnSpPr>
        <p:spPr>
          <a:xfrm>
            <a:off x="2174169" y="2323943"/>
            <a:ext cx="898265" cy="1049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75B1DFE5-A078-4944-8D52-24ECA463BCA0}"/>
              </a:ext>
            </a:extLst>
          </p:cNvPr>
          <p:cNvSpPr/>
          <p:nvPr/>
        </p:nvSpPr>
        <p:spPr>
          <a:xfrm>
            <a:off x="5154985" y="2683843"/>
            <a:ext cx="1796530" cy="5746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ElasticSearch</a:t>
            </a:r>
            <a:endParaRPr lang="de-CH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(TCP PORT 9200)</a:t>
            </a: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30C9EAE2-0539-4351-95D2-D0BBA21D7A40}"/>
              </a:ext>
            </a:extLst>
          </p:cNvPr>
          <p:cNvSpPr/>
          <p:nvPr/>
        </p:nvSpPr>
        <p:spPr>
          <a:xfrm>
            <a:off x="5156261" y="3961873"/>
            <a:ext cx="1796530" cy="5746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Graphite</a:t>
            </a: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(TCP PORT 2003)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1EBA36EA-0E4E-47D3-8BD4-348DA9D359E9}"/>
              </a:ext>
            </a:extLst>
          </p:cNvPr>
          <p:cNvSpPr/>
          <p:nvPr/>
        </p:nvSpPr>
        <p:spPr>
          <a:xfrm>
            <a:off x="5194351" y="5262096"/>
            <a:ext cx="2758715" cy="1227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/>
              <a:t>Own Setup Docker Image 3</a:t>
            </a:r>
          </a:p>
          <a:p>
            <a:pPr algn="ctr"/>
            <a:r>
              <a:rPr lang="de-CH" dirty="0"/>
              <a:t>(</a:t>
            </a:r>
            <a:r>
              <a:rPr lang="de-CH" dirty="0" err="1"/>
              <a:t>offical</a:t>
            </a:r>
            <a:r>
              <a:rPr lang="de-CH" dirty="0"/>
              <a:t> RED Hat Image)</a:t>
            </a:r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5FEDDBAF-7249-4CC2-8EB3-14C7BF11B770}"/>
              </a:ext>
            </a:extLst>
          </p:cNvPr>
          <p:cNvSpPr/>
          <p:nvPr/>
        </p:nvSpPr>
        <p:spPr>
          <a:xfrm>
            <a:off x="5126743" y="5867294"/>
            <a:ext cx="1796530" cy="5746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Grafana</a:t>
            </a:r>
            <a:endParaRPr lang="de-CH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(TCP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80)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B6930ABC-9CD7-468B-AC49-180643927892}"/>
              </a:ext>
            </a:extLst>
          </p:cNvPr>
          <p:cNvCxnSpPr>
            <a:endCxn id="27" idx="1"/>
          </p:cNvCxnSpPr>
          <p:nvPr/>
        </p:nvCxnSpPr>
        <p:spPr>
          <a:xfrm>
            <a:off x="2147774" y="2349801"/>
            <a:ext cx="924660" cy="102315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212D00F6-49EF-4211-B472-0B048F2BCE45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1894727" y="3172066"/>
            <a:ext cx="954751" cy="119745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55B35586-991A-4A55-939B-50F9BBC8B2DE}"/>
              </a:ext>
            </a:extLst>
          </p:cNvPr>
          <p:cNvSpPr/>
          <p:nvPr/>
        </p:nvSpPr>
        <p:spPr>
          <a:xfrm>
            <a:off x="1025083" y="4775303"/>
            <a:ext cx="3508506" cy="12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400" dirty="0" err="1"/>
              <a:t>Since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Interface will </a:t>
            </a:r>
            <a:r>
              <a:rPr lang="de-CH" sz="1400" dirty="0" err="1"/>
              <a:t>be</a:t>
            </a:r>
            <a:r>
              <a:rPr lang="de-CH" sz="1400" dirty="0"/>
              <a:t> </a:t>
            </a:r>
            <a:r>
              <a:rPr lang="de-CH" sz="1400" dirty="0" err="1"/>
              <a:t>feeded</a:t>
            </a:r>
            <a:r>
              <a:rPr lang="de-CH" sz="1400" dirty="0"/>
              <a:t> bei internal XENTIS </a:t>
            </a:r>
            <a:r>
              <a:rPr lang="de-CH" sz="1400" dirty="0" err="1"/>
              <a:t>Process</a:t>
            </a:r>
            <a:r>
              <a:rPr lang="de-CH" sz="1400" dirty="0"/>
              <a:t>, </a:t>
            </a:r>
            <a:r>
              <a:rPr lang="de-CH" sz="1400" dirty="0" err="1"/>
              <a:t>there</a:t>
            </a:r>
            <a:r>
              <a:rPr lang="de-CH" sz="1400" dirty="0"/>
              <a:t> </a:t>
            </a:r>
            <a:r>
              <a:rPr lang="de-CH" sz="1400" dirty="0" err="1"/>
              <a:t>is</a:t>
            </a:r>
            <a:r>
              <a:rPr lang="de-CH" sz="1400" dirty="0"/>
              <a:t> a potential Risk </a:t>
            </a:r>
            <a:r>
              <a:rPr lang="de-CH" sz="1400" dirty="0" err="1"/>
              <a:t>to</a:t>
            </a:r>
            <a:r>
              <a:rPr lang="de-CH" sz="1400" dirty="0"/>
              <a:t> </a:t>
            </a:r>
            <a:r>
              <a:rPr lang="de-CH" sz="1400" dirty="0" err="1"/>
              <a:t>if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ElasticSearch</a:t>
            </a:r>
            <a:r>
              <a:rPr lang="de-CH" sz="1400" dirty="0"/>
              <a:t> </a:t>
            </a:r>
            <a:r>
              <a:rPr lang="de-CH" sz="1400" dirty="0" err="1"/>
              <a:t>or</a:t>
            </a:r>
            <a:r>
              <a:rPr lang="de-CH" sz="1400" dirty="0"/>
              <a:t> Graphite Interface ist not </a:t>
            </a:r>
            <a:r>
              <a:rPr lang="de-CH" sz="1400" dirty="0" err="1"/>
              <a:t>available</a:t>
            </a:r>
            <a:r>
              <a:rPr lang="de-CH" sz="1400" dirty="0"/>
              <a:t> </a:t>
            </a:r>
            <a:r>
              <a:rPr lang="de-CH" sz="1400" dirty="0" err="1"/>
              <a:t>or</a:t>
            </a:r>
            <a:r>
              <a:rPr lang="de-CH" sz="1400" dirty="0"/>
              <a:t> </a:t>
            </a:r>
            <a:r>
              <a:rPr lang="de-CH" sz="1400" dirty="0" err="1"/>
              <a:t>slow</a:t>
            </a:r>
            <a:r>
              <a:rPr lang="de-CH" sz="1400" dirty="0"/>
              <a:t> </a:t>
            </a:r>
            <a:r>
              <a:rPr lang="de-CH" sz="1400" dirty="0" err="1"/>
              <a:t>for</a:t>
            </a:r>
            <a:r>
              <a:rPr lang="de-CH" sz="1400" dirty="0"/>
              <a:t> </a:t>
            </a:r>
            <a:r>
              <a:rPr lang="de-CH" sz="1400" dirty="0" err="1"/>
              <a:t>what</a:t>
            </a:r>
            <a:r>
              <a:rPr lang="de-CH" sz="1400" dirty="0"/>
              <a:t> </a:t>
            </a:r>
            <a:r>
              <a:rPr lang="de-CH" sz="1400" dirty="0" err="1"/>
              <a:t>reason</a:t>
            </a:r>
            <a:r>
              <a:rPr lang="de-CH" sz="1400" dirty="0"/>
              <a:t> </a:t>
            </a:r>
            <a:r>
              <a:rPr lang="de-CH" sz="1400" dirty="0" err="1"/>
              <a:t>ever</a:t>
            </a:r>
            <a:r>
              <a:rPr lang="de-CH" sz="1400" dirty="0"/>
              <a:t>!</a:t>
            </a: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EC6356AD-38D2-4A49-A564-4F3DAD55D65E}"/>
              </a:ext>
            </a:extLst>
          </p:cNvPr>
          <p:cNvSpPr/>
          <p:nvPr/>
        </p:nvSpPr>
        <p:spPr>
          <a:xfrm>
            <a:off x="939975" y="4369522"/>
            <a:ext cx="1909503" cy="476584"/>
          </a:xfrm>
          <a:prstGeom prst="roundRect">
            <a:avLst/>
          </a:prstGeom>
          <a:solidFill>
            <a:srgbClr val="C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Potential Risk 1</a:t>
            </a:r>
          </a:p>
        </p:txBody>
      </p:sp>
    </p:spTree>
    <p:extLst>
      <p:ext uri="{BB962C8B-B14F-4D97-AF65-F5344CB8AC3E}">
        <p14:creationId xmlns:p14="http://schemas.microsoft.com/office/powerpoint/2010/main" val="324105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00040" y="576000"/>
            <a:ext cx="11161538" cy="432948"/>
          </a:xfrm>
        </p:spPr>
        <p:txBody>
          <a:bodyPr/>
          <a:lstStyle/>
          <a:p>
            <a:r>
              <a:rPr lang="de-CH" dirty="0" err="1"/>
              <a:t>Xentis</a:t>
            </a:r>
            <a:r>
              <a:rPr lang="de-CH" dirty="0"/>
              <a:t> Monitoring -  </a:t>
            </a:r>
            <a:r>
              <a:rPr lang="de-CH" dirty="0" err="1"/>
              <a:t>aim</a:t>
            </a:r>
            <a:endParaRPr lang="de-CH" dirty="0"/>
          </a:p>
        </p:txBody>
      </p:sp>
      <p:grpSp>
        <p:nvGrpSpPr>
          <p:cNvPr id="174" name="Gruppieren 173">
            <a:extLst>
              <a:ext uri="{FF2B5EF4-FFF2-40B4-BE49-F238E27FC236}">
                <a16:creationId xmlns:a16="http://schemas.microsoft.com/office/drawing/2014/main" id="{6FF00394-59FD-4FC8-856E-E2DBA9A5C442}"/>
              </a:ext>
            </a:extLst>
          </p:cNvPr>
          <p:cNvGrpSpPr/>
          <p:nvPr/>
        </p:nvGrpSpPr>
        <p:grpSpPr>
          <a:xfrm>
            <a:off x="529746" y="1169614"/>
            <a:ext cx="10772720" cy="1848886"/>
            <a:chOff x="529746" y="1169614"/>
            <a:chExt cx="10772720" cy="1848886"/>
          </a:xfrm>
        </p:grpSpPr>
        <p:sp>
          <p:nvSpPr>
            <p:cNvPr id="134" name="Textfeld 133">
              <a:extLst>
                <a:ext uri="{FF2B5EF4-FFF2-40B4-BE49-F238E27FC236}">
                  <a16:creationId xmlns:a16="http://schemas.microsoft.com/office/drawing/2014/main" id="{12E4E798-6716-4880-8241-0241C86B49A7}"/>
                </a:ext>
              </a:extLst>
            </p:cNvPr>
            <p:cNvSpPr txBox="1"/>
            <p:nvPr/>
          </p:nvSpPr>
          <p:spPr>
            <a:xfrm>
              <a:off x="529746" y="1565348"/>
              <a:ext cx="5510656" cy="12003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de-CH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1: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dirty="0"/>
                <a:t>Setup and </a:t>
              </a:r>
              <a:r>
                <a:rPr lang="de-CH" dirty="0" err="1"/>
                <a:t>delivered</a:t>
              </a:r>
              <a:r>
                <a:rPr lang="de-CH" dirty="0"/>
                <a:t> Infrastructure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dirty="0" err="1"/>
                <a:t>Required</a:t>
              </a:r>
              <a:r>
                <a:rPr lang="de-CH" dirty="0"/>
                <a:t> SW </a:t>
              </a:r>
              <a:r>
                <a:rPr lang="de-CH" dirty="0" err="1"/>
                <a:t>addjustetments</a:t>
              </a:r>
              <a:r>
                <a:rPr lang="de-CH" dirty="0"/>
                <a:t> in </a:t>
              </a:r>
              <a:r>
                <a:rPr lang="de-CH" dirty="0" err="1"/>
                <a:t>Xentis</a:t>
              </a:r>
              <a:r>
                <a:rPr lang="de-CH" dirty="0"/>
                <a:t> </a:t>
              </a:r>
              <a:r>
                <a:rPr lang="de-CH" dirty="0" err="1"/>
                <a:t>to</a:t>
              </a:r>
              <a:r>
                <a:rPr lang="de-CH" dirty="0"/>
                <a:t> </a:t>
              </a:r>
              <a:r>
                <a:rPr lang="de-CH" dirty="0" err="1"/>
                <a:t>fullfill</a:t>
              </a:r>
              <a:r>
                <a:rPr lang="de-CH" dirty="0"/>
                <a:t> </a:t>
              </a:r>
              <a:r>
                <a:rPr lang="de-CH" dirty="0" err="1"/>
                <a:t>the</a:t>
              </a:r>
              <a:r>
                <a:rPr lang="de-CH" dirty="0"/>
                <a:t> </a:t>
              </a:r>
            </a:p>
            <a:p>
              <a:r>
                <a:rPr lang="de-CH" dirty="0"/>
                <a:t>     </a:t>
              </a:r>
              <a:r>
                <a:rPr lang="de-CH" dirty="0" err="1"/>
                <a:t>requirement</a:t>
              </a:r>
              <a:r>
                <a:rPr lang="de-CH" dirty="0"/>
                <a:t> </a:t>
              </a:r>
              <a:r>
                <a:rPr lang="de-CH" dirty="0" err="1"/>
                <a:t>agreed</a:t>
              </a:r>
              <a:r>
                <a:rPr lang="de-CH" dirty="0"/>
                <a:t> </a:t>
              </a:r>
              <a:r>
                <a:rPr lang="de-CH" dirty="0" err="1"/>
                <a:t>with</a:t>
              </a:r>
              <a:r>
                <a:rPr lang="de-CH" dirty="0"/>
                <a:t> UI</a:t>
              </a:r>
            </a:p>
          </p:txBody>
        </p:sp>
        <p:grpSp>
          <p:nvGrpSpPr>
            <p:cNvPr id="132" name="Gruppieren 131">
              <a:extLst>
                <a:ext uri="{FF2B5EF4-FFF2-40B4-BE49-F238E27FC236}">
                  <a16:creationId xmlns:a16="http://schemas.microsoft.com/office/drawing/2014/main" id="{2B221123-7AC5-43D3-B150-1D4A05B49929}"/>
                </a:ext>
              </a:extLst>
            </p:cNvPr>
            <p:cNvGrpSpPr/>
            <p:nvPr/>
          </p:nvGrpSpPr>
          <p:grpSpPr>
            <a:xfrm>
              <a:off x="5914992" y="1182815"/>
              <a:ext cx="2841298" cy="1835685"/>
              <a:chOff x="865460" y="1291623"/>
              <a:chExt cx="2841298" cy="1835685"/>
            </a:xfrm>
          </p:grpSpPr>
          <p:sp>
            <p:nvSpPr>
              <p:cNvPr id="118" name="Rechteck 117">
                <a:extLst>
                  <a:ext uri="{FF2B5EF4-FFF2-40B4-BE49-F238E27FC236}">
                    <a16:creationId xmlns:a16="http://schemas.microsoft.com/office/drawing/2014/main" id="{B3DE01FD-CCCD-4C8A-89D7-8C481786E2C5}"/>
                  </a:ext>
                </a:extLst>
              </p:cNvPr>
              <p:cNvSpPr/>
              <p:nvPr/>
            </p:nvSpPr>
            <p:spPr>
              <a:xfrm>
                <a:off x="865460" y="1291623"/>
                <a:ext cx="2420766" cy="18356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sp>
            <p:nvSpPr>
              <p:cNvPr id="119" name="Rechteck: abgerundete Ecken 118">
                <a:extLst>
                  <a:ext uri="{FF2B5EF4-FFF2-40B4-BE49-F238E27FC236}">
                    <a16:creationId xmlns:a16="http://schemas.microsoft.com/office/drawing/2014/main" id="{E95F84F8-EE8A-4F77-93B8-FA85BB09644C}"/>
                  </a:ext>
                </a:extLst>
              </p:cNvPr>
              <p:cNvSpPr/>
              <p:nvPr/>
            </p:nvSpPr>
            <p:spPr>
              <a:xfrm>
                <a:off x="1116280" y="1734531"/>
                <a:ext cx="1031494" cy="352926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200" b="1" dirty="0">
                    <a:solidFill>
                      <a:schemeClr val="tx1"/>
                    </a:solidFill>
                  </a:rPr>
                  <a:t>XENTIS </a:t>
                </a:r>
                <a:r>
                  <a:rPr lang="de-CH" sz="1200" dirty="0">
                    <a:solidFill>
                      <a:schemeClr val="tx1"/>
                    </a:solidFill>
                  </a:rPr>
                  <a:t>Prozesse</a:t>
                </a:r>
              </a:p>
            </p:txBody>
          </p:sp>
          <p:sp>
            <p:nvSpPr>
              <p:cNvPr id="120" name="Textfeld 119">
                <a:extLst>
                  <a:ext uri="{FF2B5EF4-FFF2-40B4-BE49-F238E27FC236}">
                    <a16:creationId xmlns:a16="http://schemas.microsoft.com/office/drawing/2014/main" id="{C36678CD-565B-46A1-A824-227E39E066DC}"/>
                  </a:ext>
                </a:extLst>
              </p:cNvPr>
              <p:cNvSpPr txBox="1"/>
              <p:nvPr/>
            </p:nvSpPr>
            <p:spPr>
              <a:xfrm>
                <a:off x="1492471" y="1304824"/>
                <a:ext cx="10749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dirty="0" err="1"/>
                  <a:t>Xentis</a:t>
                </a:r>
                <a:endParaRPr lang="de-CH" dirty="0"/>
              </a:p>
            </p:txBody>
          </p:sp>
          <p:sp>
            <p:nvSpPr>
              <p:cNvPr id="122" name="Rechteck: abgerundete Ecken 121">
                <a:extLst>
                  <a:ext uri="{FF2B5EF4-FFF2-40B4-BE49-F238E27FC236}">
                    <a16:creationId xmlns:a16="http://schemas.microsoft.com/office/drawing/2014/main" id="{9E43F80B-91A6-4498-86A4-AF18D3245511}"/>
                  </a:ext>
                </a:extLst>
              </p:cNvPr>
              <p:cNvSpPr/>
              <p:nvPr/>
            </p:nvSpPr>
            <p:spPr>
              <a:xfrm>
                <a:off x="2720168" y="2396419"/>
                <a:ext cx="986590" cy="344354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200" b="1" dirty="0">
                    <a:solidFill>
                      <a:schemeClr val="tx1"/>
                    </a:solidFill>
                  </a:rPr>
                  <a:t>Monitor</a:t>
                </a:r>
                <a:r>
                  <a:rPr lang="de-CH" sz="1200" dirty="0">
                    <a:solidFill>
                      <a:schemeClr val="tx1"/>
                    </a:solidFill>
                  </a:rPr>
                  <a:t> API</a:t>
                </a:r>
              </a:p>
            </p:txBody>
          </p:sp>
          <p:sp>
            <p:nvSpPr>
              <p:cNvPr id="124" name="Rechteck: abgerundete Ecken 123">
                <a:extLst>
                  <a:ext uri="{FF2B5EF4-FFF2-40B4-BE49-F238E27FC236}">
                    <a16:creationId xmlns:a16="http://schemas.microsoft.com/office/drawing/2014/main" id="{E74D8E88-4C78-467C-BD85-1DDBC65E229A}"/>
                  </a:ext>
                </a:extLst>
              </p:cNvPr>
              <p:cNvSpPr/>
              <p:nvPr/>
            </p:nvSpPr>
            <p:spPr>
              <a:xfrm>
                <a:off x="1116280" y="2308550"/>
                <a:ext cx="1031494" cy="53096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200" b="1" dirty="0">
                    <a:solidFill>
                      <a:schemeClr val="tx1"/>
                    </a:solidFill>
                  </a:rPr>
                  <a:t>XENTIS </a:t>
                </a:r>
                <a:r>
                  <a:rPr lang="de-CH" sz="1200" dirty="0">
                    <a:solidFill>
                      <a:schemeClr val="tx1"/>
                    </a:solidFill>
                  </a:rPr>
                  <a:t>XNON</a:t>
                </a:r>
              </a:p>
              <a:p>
                <a:pPr algn="ctr"/>
                <a:r>
                  <a:rPr lang="de-CH" sz="1200" dirty="0" err="1">
                    <a:solidFill>
                      <a:schemeClr val="tx1"/>
                    </a:solidFill>
                  </a:rPr>
                  <a:t>expanded</a:t>
                </a:r>
                <a:endParaRPr lang="de-C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chteck: abgerundete Ecken 124">
                <a:extLst>
                  <a:ext uri="{FF2B5EF4-FFF2-40B4-BE49-F238E27FC236}">
                    <a16:creationId xmlns:a16="http://schemas.microsoft.com/office/drawing/2014/main" id="{527D7F27-7702-4856-9164-9C4F20D304B2}"/>
                  </a:ext>
                </a:extLst>
              </p:cNvPr>
              <p:cNvSpPr/>
              <p:nvPr/>
            </p:nvSpPr>
            <p:spPr>
              <a:xfrm>
                <a:off x="1965366" y="1895249"/>
                <a:ext cx="1031494" cy="35292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200" b="1" dirty="0">
                    <a:solidFill>
                      <a:schemeClr val="tx1"/>
                    </a:solidFill>
                  </a:rPr>
                  <a:t>HOOKS</a:t>
                </a:r>
                <a:endParaRPr lang="de-CH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6" name="Rechteck 125">
              <a:extLst>
                <a:ext uri="{FF2B5EF4-FFF2-40B4-BE49-F238E27FC236}">
                  <a16:creationId xmlns:a16="http://schemas.microsoft.com/office/drawing/2014/main" id="{586F85E7-8EBE-4C05-B180-8F6ECBAFE308}"/>
                </a:ext>
              </a:extLst>
            </p:cNvPr>
            <p:cNvSpPr/>
            <p:nvPr/>
          </p:nvSpPr>
          <p:spPr>
            <a:xfrm>
              <a:off x="8881700" y="1169614"/>
              <a:ext cx="2420766" cy="1835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27" name="Rechteck: abgerundete Ecken 126">
              <a:extLst>
                <a:ext uri="{FF2B5EF4-FFF2-40B4-BE49-F238E27FC236}">
                  <a16:creationId xmlns:a16="http://schemas.microsoft.com/office/drawing/2014/main" id="{395789FA-2A34-4889-8E42-359D6BE10733}"/>
                </a:ext>
              </a:extLst>
            </p:cNvPr>
            <p:cNvSpPr/>
            <p:nvPr/>
          </p:nvSpPr>
          <p:spPr>
            <a:xfrm>
              <a:off x="9541825" y="1612522"/>
              <a:ext cx="1178429" cy="35292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b="1" dirty="0" err="1">
                  <a:solidFill>
                    <a:schemeClr val="tx1"/>
                  </a:solidFill>
                </a:rPr>
                <a:t>ElasticSearch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4F5AE309-B8BB-4A30-9EAC-8CBA051A8D7E}"/>
                </a:ext>
              </a:extLst>
            </p:cNvPr>
            <p:cNvSpPr txBox="1"/>
            <p:nvPr/>
          </p:nvSpPr>
          <p:spPr>
            <a:xfrm>
              <a:off x="9058566" y="1182815"/>
              <a:ext cx="2114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/>
                <a:t>Monitor Host (VM)</a:t>
              </a:r>
            </a:p>
          </p:txBody>
        </p:sp>
        <p:sp>
          <p:nvSpPr>
            <p:cNvPr id="130" name="Rechteck: abgerundete Ecken 129">
              <a:extLst>
                <a:ext uri="{FF2B5EF4-FFF2-40B4-BE49-F238E27FC236}">
                  <a16:creationId xmlns:a16="http://schemas.microsoft.com/office/drawing/2014/main" id="{092F0D76-C340-4F58-BB8C-9E629E8906CF}"/>
                </a:ext>
              </a:extLst>
            </p:cNvPr>
            <p:cNvSpPr/>
            <p:nvPr/>
          </p:nvSpPr>
          <p:spPr>
            <a:xfrm>
              <a:off x="9541824" y="2032375"/>
              <a:ext cx="1178429" cy="37598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b="1" dirty="0">
                  <a:solidFill>
                    <a:schemeClr val="tx1"/>
                  </a:solidFill>
                </a:rPr>
                <a:t>Graphite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  <p:sp>
          <p:nvSpPr>
            <p:cNvPr id="133" name="Rechteck: abgerundete Ecken 132">
              <a:extLst>
                <a:ext uri="{FF2B5EF4-FFF2-40B4-BE49-F238E27FC236}">
                  <a16:creationId xmlns:a16="http://schemas.microsoft.com/office/drawing/2014/main" id="{0DFB640E-3C85-499E-8227-762855D22C5F}"/>
                </a:ext>
              </a:extLst>
            </p:cNvPr>
            <p:cNvSpPr/>
            <p:nvPr/>
          </p:nvSpPr>
          <p:spPr>
            <a:xfrm>
              <a:off x="9541823" y="2548482"/>
              <a:ext cx="1178429" cy="37598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b="1" dirty="0" err="1">
                  <a:solidFill>
                    <a:schemeClr val="tx1"/>
                  </a:solidFill>
                </a:rPr>
                <a:t>Grafana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36" name="Gerade Verbindung mit Pfeil 135">
              <a:extLst>
                <a:ext uri="{FF2B5EF4-FFF2-40B4-BE49-F238E27FC236}">
                  <a16:creationId xmlns:a16="http://schemas.microsoft.com/office/drawing/2014/main" id="{D81FEF67-7C12-4CDC-8433-5120B9CA1E98}"/>
                </a:ext>
              </a:extLst>
            </p:cNvPr>
            <p:cNvCxnSpPr>
              <a:endCxn id="122" idx="0"/>
            </p:cNvCxnSpPr>
            <p:nvPr/>
          </p:nvCxnSpPr>
          <p:spPr>
            <a:xfrm>
              <a:off x="8046392" y="1943813"/>
              <a:ext cx="216603" cy="3437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mit Pfeil 137">
              <a:extLst>
                <a:ext uri="{FF2B5EF4-FFF2-40B4-BE49-F238E27FC236}">
                  <a16:creationId xmlns:a16="http://schemas.microsoft.com/office/drawing/2014/main" id="{6FE987B2-09AD-487C-BC2B-1E03F739A061}"/>
                </a:ext>
              </a:extLst>
            </p:cNvPr>
            <p:cNvCxnSpPr>
              <a:cxnSpLocks/>
              <a:stCxn id="124" idx="3"/>
              <a:endCxn id="122" idx="1"/>
            </p:cNvCxnSpPr>
            <p:nvPr/>
          </p:nvCxnSpPr>
          <p:spPr>
            <a:xfrm flipV="1">
              <a:off x="7197306" y="2459788"/>
              <a:ext cx="572394" cy="5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 Verbindung mit Pfeil 139">
              <a:extLst>
                <a:ext uri="{FF2B5EF4-FFF2-40B4-BE49-F238E27FC236}">
                  <a16:creationId xmlns:a16="http://schemas.microsoft.com/office/drawing/2014/main" id="{30B20B79-9272-42DC-8DE8-360F64EE13DA}"/>
                </a:ext>
              </a:extLst>
            </p:cNvPr>
            <p:cNvCxnSpPr>
              <a:stCxn id="122" idx="3"/>
            </p:cNvCxnSpPr>
            <p:nvPr/>
          </p:nvCxnSpPr>
          <p:spPr>
            <a:xfrm flipV="1">
              <a:off x="8756290" y="1767350"/>
              <a:ext cx="785533" cy="692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Gerade Verbindung mit Pfeil 141">
              <a:extLst>
                <a:ext uri="{FF2B5EF4-FFF2-40B4-BE49-F238E27FC236}">
                  <a16:creationId xmlns:a16="http://schemas.microsoft.com/office/drawing/2014/main" id="{8E354B71-AE70-4E5F-899D-8AC56A96501B}"/>
                </a:ext>
              </a:extLst>
            </p:cNvPr>
            <p:cNvCxnSpPr>
              <a:stCxn id="122" idx="3"/>
              <a:endCxn id="130" idx="1"/>
            </p:cNvCxnSpPr>
            <p:nvPr/>
          </p:nvCxnSpPr>
          <p:spPr>
            <a:xfrm flipV="1">
              <a:off x="8756290" y="2220366"/>
              <a:ext cx="785534" cy="2394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Gerade Verbindung mit Pfeil 143">
              <a:extLst>
                <a:ext uri="{FF2B5EF4-FFF2-40B4-BE49-F238E27FC236}">
                  <a16:creationId xmlns:a16="http://schemas.microsoft.com/office/drawing/2014/main" id="{63F391B0-4848-483C-BAE0-DD70982323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07037" y="1788985"/>
              <a:ext cx="2" cy="9474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Gerade Verbindung mit Pfeil 144">
              <a:extLst>
                <a:ext uri="{FF2B5EF4-FFF2-40B4-BE49-F238E27FC236}">
                  <a16:creationId xmlns:a16="http://schemas.microsoft.com/office/drawing/2014/main" id="{DB3D6E80-DC35-474E-8B70-7EED70D5D6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88602" y="2199742"/>
              <a:ext cx="5220" cy="5309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feld 147">
            <a:extLst>
              <a:ext uri="{FF2B5EF4-FFF2-40B4-BE49-F238E27FC236}">
                <a16:creationId xmlns:a16="http://schemas.microsoft.com/office/drawing/2014/main" id="{43D256BA-1123-49FC-BDDE-971BCE5B0671}"/>
              </a:ext>
            </a:extLst>
          </p:cNvPr>
          <p:cNvSpPr txBox="1"/>
          <p:nvPr/>
        </p:nvSpPr>
        <p:spPr>
          <a:xfrm>
            <a:off x="529746" y="3209173"/>
            <a:ext cx="551065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Expand</a:t>
            </a:r>
            <a:r>
              <a:rPr lang="de-CH" dirty="0"/>
              <a:t> </a:t>
            </a:r>
            <a:r>
              <a:rPr lang="de-CH" dirty="0" err="1"/>
              <a:t>Scope</a:t>
            </a:r>
            <a:r>
              <a:rPr lang="de-CH" dirty="0"/>
              <a:t> in </a:t>
            </a:r>
            <a:r>
              <a:rPr lang="de-CH" dirty="0" err="1"/>
              <a:t>order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</a:t>
            </a:r>
            <a:r>
              <a:rPr lang="de-CH" dirty="0" err="1"/>
              <a:t>rid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Xentis</a:t>
            </a:r>
            <a:r>
              <a:rPr lang="de-CH" dirty="0"/>
              <a:t> XMON</a:t>
            </a:r>
          </a:p>
        </p:txBody>
      </p:sp>
      <p:grpSp>
        <p:nvGrpSpPr>
          <p:cNvPr id="175" name="Gruppieren 174">
            <a:extLst>
              <a:ext uri="{FF2B5EF4-FFF2-40B4-BE49-F238E27FC236}">
                <a16:creationId xmlns:a16="http://schemas.microsoft.com/office/drawing/2014/main" id="{42992B73-EBF5-41F9-9063-9FF96AAEB88D}"/>
              </a:ext>
            </a:extLst>
          </p:cNvPr>
          <p:cNvGrpSpPr/>
          <p:nvPr/>
        </p:nvGrpSpPr>
        <p:grpSpPr>
          <a:xfrm>
            <a:off x="529746" y="4093189"/>
            <a:ext cx="10772720" cy="1848886"/>
            <a:chOff x="529746" y="4093189"/>
            <a:chExt cx="10772720" cy="1848886"/>
          </a:xfrm>
        </p:grpSpPr>
        <p:sp>
          <p:nvSpPr>
            <p:cNvPr id="149" name="Textfeld 148">
              <a:extLst>
                <a:ext uri="{FF2B5EF4-FFF2-40B4-BE49-F238E27FC236}">
                  <a16:creationId xmlns:a16="http://schemas.microsoft.com/office/drawing/2014/main" id="{65A53C49-7F85-4784-8649-F3CEB696E22F}"/>
                </a:ext>
              </a:extLst>
            </p:cNvPr>
            <p:cNvSpPr txBox="1"/>
            <p:nvPr/>
          </p:nvSpPr>
          <p:spPr>
            <a:xfrm>
              <a:off x="529746" y="4702690"/>
              <a:ext cx="5510656" cy="6463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de-CH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3: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dirty="0"/>
                <a:t>Put off </a:t>
              </a:r>
              <a:r>
                <a:rPr lang="de-CH" dirty="0" err="1"/>
                <a:t>Xentis</a:t>
              </a:r>
              <a:endParaRPr lang="de-CH" dirty="0"/>
            </a:p>
          </p:txBody>
        </p:sp>
        <p:grpSp>
          <p:nvGrpSpPr>
            <p:cNvPr id="150" name="Gruppieren 149">
              <a:extLst>
                <a:ext uri="{FF2B5EF4-FFF2-40B4-BE49-F238E27FC236}">
                  <a16:creationId xmlns:a16="http://schemas.microsoft.com/office/drawing/2014/main" id="{C14F3460-6433-4A0F-AF77-D025E40673FF}"/>
                </a:ext>
              </a:extLst>
            </p:cNvPr>
            <p:cNvGrpSpPr/>
            <p:nvPr/>
          </p:nvGrpSpPr>
          <p:grpSpPr>
            <a:xfrm>
              <a:off x="5914992" y="4106390"/>
              <a:ext cx="2841298" cy="1835685"/>
              <a:chOff x="865460" y="1291623"/>
              <a:chExt cx="2841298" cy="1835685"/>
            </a:xfrm>
          </p:grpSpPr>
          <p:sp>
            <p:nvSpPr>
              <p:cNvPr id="151" name="Rechteck 150">
                <a:extLst>
                  <a:ext uri="{FF2B5EF4-FFF2-40B4-BE49-F238E27FC236}">
                    <a16:creationId xmlns:a16="http://schemas.microsoft.com/office/drawing/2014/main" id="{FA60FA44-F82D-497D-B950-7BFCA6C139FB}"/>
                  </a:ext>
                </a:extLst>
              </p:cNvPr>
              <p:cNvSpPr/>
              <p:nvPr/>
            </p:nvSpPr>
            <p:spPr>
              <a:xfrm>
                <a:off x="865460" y="1291623"/>
                <a:ext cx="2420766" cy="18356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sp>
            <p:nvSpPr>
              <p:cNvPr id="152" name="Rechteck: abgerundete Ecken 151">
                <a:extLst>
                  <a:ext uri="{FF2B5EF4-FFF2-40B4-BE49-F238E27FC236}">
                    <a16:creationId xmlns:a16="http://schemas.microsoft.com/office/drawing/2014/main" id="{E4E18D8E-5E55-4638-BA4B-9294BBCEFC15}"/>
                  </a:ext>
                </a:extLst>
              </p:cNvPr>
              <p:cNvSpPr/>
              <p:nvPr/>
            </p:nvSpPr>
            <p:spPr>
              <a:xfrm>
                <a:off x="1116280" y="1734531"/>
                <a:ext cx="1031494" cy="352926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200" b="1" dirty="0">
                    <a:solidFill>
                      <a:schemeClr val="tx1"/>
                    </a:solidFill>
                  </a:rPr>
                  <a:t>XENTIS </a:t>
                </a:r>
                <a:r>
                  <a:rPr lang="de-CH" sz="1200" dirty="0">
                    <a:solidFill>
                      <a:schemeClr val="tx1"/>
                    </a:solidFill>
                  </a:rPr>
                  <a:t>Prozesse</a:t>
                </a:r>
              </a:p>
            </p:txBody>
          </p:sp>
          <p:sp>
            <p:nvSpPr>
              <p:cNvPr id="153" name="Textfeld 152">
                <a:extLst>
                  <a:ext uri="{FF2B5EF4-FFF2-40B4-BE49-F238E27FC236}">
                    <a16:creationId xmlns:a16="http://schemas.microsoft.com/office/drawing/2014/main" id="{0128D56F-B869-4DF9-AE35-757FB6A79FF3}"/>
                  </a:ext>
                </a:extLst>
              </p:cNvPr>
              <p:cNvSpPr txBox="1"/>
              <p:nvPr/>
            </p:nvSpPr>
            <p:spPr>
              <a:xfrm>
                <a:off x="1492471" y="1304824"/>
                <a:ext cx="10749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dirty="0" err="1"/>
                  <a:t>Xentis</a:t>
                </a:r>
                <a:endParaRPr lang="de-CH" dirty="0"/>
              </a:p>
            </p:txBody>
          </p:sp>
          <p:sp>
            <p:nvSpPr>
              <p:cNvPr id="154" name="Rechteck: abgerundete Ecken 153">
                <a:extLst>
                  <a:ext uri="{FF2B5EF4-FFF2-40B4-BE49-F238E27FC236}">
                    <a16:creationId xmlns:a16="http://schemas.microsoft.com/office/drawing/2014/main" id="{1DBEF96F-53D4-4E84-BB9F-241D75AF7495}"/>
                  </a:ext>
                </a:extLst>
              </p:cNvPr>
              <p:cNvSpPr/>
              <p:nvPr/>
            </p:nvSpPr>
            <p:spPr>
              <a:xfrm>
                <a:off x="2720168" y="2396419"/>
                <a:ext cx="986590" cy="344354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200" b="1" dirty="0">
                    <a:solidFill>
                      <a:schemeClr val="tx1"/>
                    </a:solidFill>
                  </a:rPr>
                  <a:t>Monitor</a:t>
                </a:r>
                <a:r>
                  <a:rPr lang="de-CH" sz="1200" dirty="0">
                    <a:solidFill>
                      <a:schemeClr val="tx1"/>
                    </a:solidFill>
                  </a:rPr>
                  <a:t> API</a:t>
                </a:r>
              </a:p>
            </p:txBody>
          </p:sp>
          <p:sp>
            <p:nvSpPr>
              <p:cNvPr id="155" name="Rechteck: abgerundete Ecken 154">
                <a:extLst>
                  <a:ext uri="{FF2B5EF4-FFF2-40B4-BE49-F238E27FC236}">
                    <a16:creationId xmlns:a16="http://schemas.microsoft.com/office/drawing/2014/main" id="{032623BE-BA93-459A-AAE4-8E7F1C08AC7A}"/>
                  </a:ext>
                </a:extLst>
              </p:cNvPr>
              <p:cNvSpPr/>
              <p:nvPr/>
            </p:nvSpPr>
            <p:spPr>
              <a:xfrm>
                <a:off x="1116280" y="2308550"/>
                <a:ext cx="1031494" cy="53096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200" b="1" dirty="0">
                    <a:solidFill>
                      <a:schemeClr val="tx1"/>
                    </a:solidFill>
                  </a:rPr>
                  <a:t>XENTIS </a:t>
                </a:r>
                <a:r>
                  <a:rPr lang="de-CH" sz="1200" dirty="0">
                    <a:solidFill>
                      <a:schemeClr val="tx1"/>
                    </a:solidFill>
                  </a:rPr>
                  <a:t>XNON</a:t>
                </a:r>
              </a:p>
              <a:p>
                <a:pPr algn="ctr"/>
                <a:r>
                  <a:rPr lang="de-CH" sz="1200" dirty="0" err="1">
                    <a:solidFill>
                      <a:schemeClr val="tx1"/>
                    </a:solidFill>
                  </a:rPr>
                  <a:t>expanded</a:t>
                </a:r>
                <a:endParaRPr lang="de-C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Rechteck: abgerundete Ecken 155">
                <a:extLst>
                  <a:ext uri="{FF2B5EF4-FFF2-40B4-BE49-F238E27FC236}">
                    <a16:creationId xmlns:a16="http://schemas.microsoft.com/office/drawing/2014/main" id="{344458E7-5F8C-4494-B45A-9B86258D3132}"/>
                  </a:ext>
                </a:extLst>
              </p:cNvPr>
              <p:cNvSpPr/>
              <p:nvPr/>
            </p:nvSpPr>
            <p:spPr>
              <a:xfrm>
                <a:off x="1965366" y="1895249"/>
                <a:ext cx="1031494" cy="35292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200" b="1" dirty="0">
                    <a:solidFill>
                      <a:schemeClr val="tx1"/>
                    </a:solidFill>
                  </a:rPr>
                  <a:t>HOOKS</a:t>
                </a:r>
                <a:endParaRPr lang="de-CH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7" name="Rechteck 156">
              <a:extLst>
                <a:ext uri="{FF2B5EF4-FFF2-40B4-BE49-F238E27FC236}">
                  <a16:creationId xmlns:a16="http://schemas.microsoft.com/office/drawing/2014/main" id="{6CAD2C6E-385E-4A15-BC6C-75E6BF1E2E3B}"/>
                </a:ext>
              </a:extLst>
            </p:cNvPr>
            <p:cNvSpPr/>
            <p:nvPr/>
          </p:nvSpPr>
          <p:spPr>
            <a:xfrm>
              <a:off x="8881700" y="4093189"/>
              <a:ext cx="2420766" cy="1835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8" name="Rechteck: abgerundete Ecken 157">
              <a:extLst>
                <a:ext uri="{FF2B5EF4-FFF2-40B4-BE49-F238E27FC236}">
                  <a16:creationId xmlns:a16="http://schemas.microsoft.com/office/drawing/2014/main" id="{3F7F962F-BE06-40B8-9745-64FEE01BA762}"/>
                </a:ext>
              </a:extLst>
            </p:cNvPr>
            <p:cNvSpPr/>
            <p:nvPr/>
          </p:nvSpPr>
          <p:spPr>
            <a:xfrm>
              <a:off x="9541825" y="4536097"/>
              <a:ext cx="1178429" cy="35292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b="1" dirty="0" err="1">
                  <a:solidFill>
                    <a:schemeClr val="tx1"/>
                  </a:solidFill>
                </a:rPr>
                <a:t>ElasticSearch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feld 158">
              <a:extLst>
                <a:ext uri="{FF2B5EF4-FFF2-40B4-BE49-F238E27FC236}">
                  <a16:creationId xmlns:a16="http://schemas.microsoft.com/office/drawing/2014/main" id="{24D66B33-3D6A-4856-BE06-77CB0010A4D4}"/>
                </a:ext>
              </a:extLst>
            </p:cNvPr>
            <p:cNvSpPr txBox="1"/>
            <p:nvPr/>
          </p:nvSpPr>
          <p:spPr>
            <a:xfrm>
              <a:off x="9058566" y="4106390"/>
              <a:ext cx="2114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/>
                <a:t>Monitor Host (VM)</a:t>
              </a:r>
            </a:p>
          </p:txBody>
        </p:sp>
        <p:sp>
          <p:nvSpPr>
            <p:cNvPr id="160" name="Rechteck: abgerundete Ecken 159">
              <a:extLst>
                <a:ext uri="{FF2B5EF4-FFF2-40B4-BE49-F238E27FC236}">
                  <a16:creationId xmlns:a16="http://schemas.microsoft.com/office/drawing/2014/main" id="{24FB4A33-9319-4ECF-9063-BFC7D230DBB1}"/>
                </a:ext>
              </a:extLst>
            </p:cNvPr>
            <p:cNvSpPr/>
            <p:nvPr/>
          </p:nvSpPr>
          <p:spPr>
            <a:xfrm>
              <a:off x="9541824" y="4955950"/>
              <a:ext cx="1178429" cy="37598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b="1" dirty="0">
                  <a:solidFill>
                    <a:schemeClr val="tx1"/>
                  </a:solidFill>
                </a:rPr>
                <a:t>Graphite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  <p:sp>
          <p:nvSpPr>
            <p:cNvPr id="161" name="Rechteck: abgerundete Ecken 160">
              <a:extLst>
                <a:ext uri="{FF2B5EF4-FFF2-40B4-BE49-F238E27FC236}">
                  <a16:creationId xmlns:a16="http://schemas.microsoft.com/office/drawing/2014/main" id="{B808326D-2C0E-4AF7-85E2-295AA6CCB73F}"/>
                </a:ext>
              </a:extLst>
            </p:cNvPr>
            <p:cNvSpPr/>
            <p:nvPr/>
          </p:nvSpPr>
          <p:spPr>
            <a:xfrm>
              <a:off x="9541823" y="5472057"/>
              <a:ext cx="1178429" cy="37598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b="1" dirty="0" err="1">
                  <a:solidFill>
                    <a:schemeClr val="tx1"/>
                  </a:solidFill>
                </a:rPr>
                <a:t>Grafana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62" name="Gerade Verbindung mit Pfeil 161">
              <a:extLst>
                <a:ext uri="{FF2B5EF4-FFF2-40B4-BE49-F238E27FC236}">
                  <a16:creationId xmlns:a16="http://schemas.microsoft.com/office/drawing/2014/main" id="{F9ED32D3-D03B-49C9-B4DB-0FFA62D08EB4}"/>
                </a:ext>
              </a:extLst>
            </p:cNvPr>
            <p:cNvCxnSpPr>
              <a:endCxn id="154" idx="0"/>
            </p:cNvCxnSpPr>
            <p:nvPr/>
          </p:nvCxnSpPr>
          <p:spPr>
            <a:xfrm>
              <a:off x="8046392" y="4867388"/>
              <a:ext cx="216603" cy="3437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 Verbindung mit Pfeil 163">
              <a:extLst>
                <a:ext uri="{FF2B5EF4-FFF2-40B4-BE49-F238E27FC236}">
                  <a16:creationId xmlns:a16="http://schemas.microsoft.com/office/drawing/2014/main" id="{E8487B15-1812-4BD0-8445-30CA53BC43E1}"/>
                </a:ext>
              </a:extLst>
            </p:cNvPr>
            <p:cNvCxnSpPr>
              <a:stCxn id="154" idx="3"/>
            </p:cNvCxnSpPr>
            <p:nvPr/>
          </p:nvCxnSpPr>
          <p:spPr>
            <a:xfrm flipV="1">
              <a:off x="8756290" y="4690925"/>
              <a:ext cx="785533" cy="692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 Verbindung mit Pfeil 164">
              <a:extLst>
                <a:ext uri="{FF2B5EF4-FFF2-40B4-BE49-F238E27FC236}">
                  <a16:creationId xmlns:a16="http://schemas.microsoft.com/office/drawing/2014/main" id="{5C3B1873-B590-4A21-ABCA-48894D8BA3FF}"/>
                </a:ext>
              </a:extLst>
            </p:cNvPr>
            <p:cNvCxnSpPr>
              <a:stCxn id="154" idx="3"/>
              <a:endCxn id="160" idx="1"/>
            </p:cNvCxnSpPr>
            <p:nvPr/>
          </p:nvCxnSpPr>
          <p:spPr>
            <a:xfrm flipV="1">
              <a:off x="8756290" y="5143941"/>
              <a:ext cx="785534" cy="2394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 Verbindung mit Pfeil 165">
              <a:extLst>
                <a:ext uri="{FF2B5EF4-FFF2-40B4-BE49-F238E27FC236}">
                  <a16:creationId xmlns:a16="http://schemas.microsoft.com/office/drawing/2014/main" id="{32E4FEF6-7154-4BA6-80C7-A478CDE544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07037" y="4712560"/>
              <a:ext cx="2" cy="9474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 Verbindung mit Pfeil 166">
              <a:extLst>
                <a:ext uri="{FF2B5EF4-FFF2-40B4-BE49-F238E27FC236}">
                  <a16:creationId xmlns:a16="http://schemas.microsoft.com/office/drawing/2014/main" id="{0B1636B6-F83B-4317-8A87-A53ECDDF9B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88602" y="5123317"/>
              <a:ext cx="5220" cy="5309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r Verbinder 168">
              <a:extLst>
                <a:ext uri="{FF2B5EF4-FFF2-40B4-BE49-F238E27FC236}">
                  <a16:creationId xmlns:a16="http://schemas.microsoft.com/office/drawing/2014/main" id="{65BABCC8-392E-492E-BFD2-B9917A383319}"/>
                </a:ext>
              </a:extLst>
            </p:cNvPr>
            <p:cNvCxnSpPr>
              <a:cxnSpLocks/>
            </p:cNvCxnSpPr>
            <p:nvPr/>
          </p:nvCxnSpPr>
          <p:spPr>
            <a:xfrm>
              <a:off x="6165810" y="5130897"/>
              <a:ext cx="1031496" cy="5233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r Verbinder 170">
              <a:extLst>
                <a:ext uri="{FF2B5EF4-FFF2-40B4-BE49-F238E27FC236}">
                  <a16:creationId xmlns:a16="http://schemas.microsoft.com/office/drawing/2014/main" id="{A9178668-F1D5-4EB2-B09E-950E6703D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65812" y="5143941"/>
              <a:ext cx="1012210" cy="5169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07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00040" y="576000"/>
            <a:ext cx="11161538" cy="432948"/>
          </a:xfrm>
        </p:spPr>
        <p:txBody>
          <a:bodyPr/>
          <a:lstStyle/>
          <a:p>
            <a:r>
              <a:rPr lang="de-CH" dirty="0" err="1"/>
              <a:t>Xentis</a:t>
            </a:r>
            <a:r>
              <a:rPr lang="de-CH" dirty="0"/>
              <a:t> Monitoring -  </a:t>
            </a:r>
            <a:r>
              <a:rPr lang="de-CH" dirty="0" err="1"/>
              <a:t>aim</a:t>
            </a:r>
            <a:endParaRPr lang="de-CH" dirty="0"/>
          </a:p>
        </p:txBody>
      </p:sp>
      <p:sp>
        <p:nvSpPr>
          <p:cNvPr id="115" name="Rechteck: abgerundete Ecken 114">
            <a:extLst>
              <a:ext uri="{FF2B5EF4-FFF2-40B4-BE49-F238E27FC236}">
                <a16:creationId xmlns:a16="http://schemas.microsoft.com/office/drawing/2014/main" id="{DC948C33-3380-4AC6-B0EA-75915320189B}"/>
              </a:ext>
            </a:extLst>
          </p:cNvPr>
          <p:cNvSpPr/>
          <p:nvPr/>
        </p:nvSpPr>
        <p:spPr>
          <a:xfrm>
            <a:off x="563527" y="1184366"/>
            <a:ext cx="10898372" cy="5155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 Items </a:t>
            </a:r>
            <a:r>
              <a:rPr lang="de-DE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Clarified</a:t>
            </a:r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endParaRPr lang="de-DE" sz="1400" dirty="0"/>
          </a:p>
          <a:p>
            <a:pPr marL="342900" indent="-342900">
              <a:buAutoNum type="arabicParenR"/>
            </a:pPr>
            <a:r>
              <a:rPr lang="de-DE" sz="1400" dirty="0"/>
              <a:t>Housekeeping: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1400" dirty="0" err="1">
                <a:sym typeface="Wingdings" panose="05000000000000000000" pitchFamily="2" charset="2"/>
              </a:rPr>
              <a:t>How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long</a:t>
            </a:r>
            <a:r>
              <a:rPr lang="de-DE" sz="1400" dirty="0">
                <a:sym typeface="Wingdings" panose="05000000000000000000" pitchFamily="2" charset="2"/>
              </a:rPr>
              <a:t> do </a:t>
            </a:r>
            <a:r>
              <a:rPr lang="de-DE" sz="1400" dirty="0" err="1">
                <a:sym typeface="Wingdings" panose="05000000000000000000" pitchFamily="2" charset="2"/>
              </a:rPr>
              <a:t>we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have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to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keep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the</a:t>
            </a:r>
            <a:r>
              <a:rPr lang="de-DE" sz="1400" dirty="0">
                <a:sym typeface="Wingdings" panose="05000000000000000000" pitchFamily="2" charset="2"/>
              </a:rPr>
              <a:t> Data?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1400" dirty="0" err="1">
                <a:sym typeface="Wingdings" panose="05000000000000000000" pitchFamily="2" charset="2"/>
              </a:rPr>
              <a:t>How</a:t>
            </a:r>
            <a:r>
              <a:rPr lang="de-DE" sz="1400" dirty="0">
                <a:sym typeface="Wingdings" panose="05000000000000000000" pitchFamily="2" charset="2"/>
              </a:rPr>
              <a:t> will </a:t>
            </a:r>
            <a:r>
              <a:rPr lang="de-DE" sz="1400" dirty="0" err="1">
                <a:sym typeface="Wingdings" panose="05000000000000000000" pitchFamily="2" charset="2"/>
              </a:rPr>
              <a:t>the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housekeeping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be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done</a:t>
            </a:r>
            <a:r>
              <a:rPr lang="de-DE" sz="1400" dirty="0">
                <a:sym typeface="Wingdings" panose="05000000000000000000" pitchFamily="2" charset="2"/>
              </a:rPr>
              <a:t> on Graphite and </a:t>
            </a:r>
            <a:r>
              <a:rPr lang="de-DE" sz="1400" dirty="0" err="1">
                <a:sym typeface="Wingdings" panose="05000000000000000000" pitchFamily="2" charset="2"/>
              </a:rPr>
              <a:t>ElasticSearch</a:t>
            </a:r>
            <a:r>
              <a:rPr lang="de-DE" sz="1400" dirty="0">
                <a:sym typeface="Wingdings" panose="05000000000000000000" pitchFamily="2" charset="2"/>
              </a:rPr>
              <a:t>? 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sz="1400" dirty="0">
              <a:sym typeface="Wingdings" panose="05000000000000000000" pitchFamily="2" charset="2"/>
            </a:endParaRPr>
          </a:p>
          <a:p>
            <a:pPr marL="342900" indent="-342900">
              <a:buAutoNum type="arabicParenR" startAt="2"/>
            </a:pPr>
            <a:r>
              <a:rPr lang="de-CH" sz="1400" dirty="0">
                <a:sym typeface="Wingdings" panose="05000000000000000000" pitchFamily="2" charset="2"/>
              </a:rPr>
              <a:t>Agreement </a:t>
            </a:r>
            <a:r>
              <a:rPr lang="de-CH" sz="1400" dirty="0" err="1">
                <a:sym typeface="Wingdings" panose="05000000000000000000" pitchFamily="2" charset="2"/>
              </a:rPr>
              <a:t>of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the</a:t>
            </a:r>
            <a:r>
              <a:rPr lang="de-CH" sz="1400" dirty="0">
                <a:sym typeface="Wingdings" panose="05000000000000000000" pitchFamily="2" charset="2"/>
              </a:rPr>
              <a:t> Customers</a:t>
            </a:r>
          </a:p>
          <a:p>
            <a:pPr lvl="1"/>
            <a:endParaRPr lang="de-CH" sz="1400" dirty="0">
              <a:sym typeface="Wingdings" panose="05000000000000000000" pitchFamily="2" charset="2"/>
            </a:endParaRPr>
          </a:p>
          <a:p>
            <a:pPr marL="342900" indent="-342900">
              <a:buAutoNum type="arabicParenR" startAt="3"/>
            </a:pPr>
            <a:r>
              <a:rPr lang="de-CH" sz="1400" dirty="0" err="1">
                <a:sym typeface="Wingdings" panose="05000000000000000000" pitchFamily="2" charset="2"/>
              </a:rPr>
              <a:t>How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to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deliver</a:t>
            </a:r>
            <a:r>
              <a:rPr lang="de-CH" sz="1400" dirty="0">
                <a:sym typeface="Wingdings" panose="05000000000000000000" pitchFamily="2" charset="2"/>
              </a:rPr>
              <a:t> Monitoring Instance  </a:t>
            </a:r>
            <a:r>
              <a:rPr lang="de-CH" sz="1400" dirty="0" err="1">
                <a:sym typeface="Wingdings" panose="05000000000000000000" pitchFamily="2" charset="2"/>
              </a:rPr>
              <a:t>seperate</a:t>
            </a:r>
            <a:r>
              <a:rPr lang="de-CH" sz="1400" dirty="0">
                <a:sym typeface="Wingdings" panose="05000000000000000000" pitchFamily="2" charset="2"/>
              </a:rPr>
              <a:t> Task after </a:t>
            </a:r>
            <a:r>
              <a:rPr lang="de-CH" sz="1400" dirty="0" err="1">
                <a:sym typeface="Wingdings" panose="05000000000000000000" pitchFamily="2" charset="2"/>
              </a:rPr>
              <a:t>rollout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of</a:t>
            </a:r>
            <a:r>
              <a:rPr lang="de-CH" sz="1400" dirty="0">
                <a:sym typeface="Wingdings" panose="05000000000000000000" pitchFamily="2" charset="2"/>
              </a:rPr>
              <a:t> XENTIS 5.5?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CH" sz="1400" dirty="0">
                <a:sym typeface="Wingdings" panose="05000000000000000000" pitchFamily="2" charset="2"/>
              </a:rPr>
              <a:t>Setup Monitor VM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CH" sz="1400" dirty="0">
                <a:sym typeface="Wingdings" panose="05000000000000000000" pitchFamily="2" charset="2"/>
              </a:rPr>
              <a:t>Setup </a:t>
            </a:r>
            <a:r>
              <a:rPr lang="de-CH" sz="1400" dirty="0" err="1">
                <a:sym typeface="Wingdings" panose="05000000000000000000" pitchFamily="2" charset="2"/>
              </a:rPr>
              <a:t>collectd</a:t>
            </a:r>
            <a:endParaRPr lang="de-CH" sz="1400" dirty="0"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CH" sz="1400" dirty="0" err="1">
                <a:sym typeface="Wingdings" panose="05000000000000000000" pitchFamily="2" charset="2"/>
              </a:rPr>
              <a:t>Enable</a:t>
            </a:r>
            <a:r>
              <a:rPr lang="de-CH" sz="1400" dirty="0">
                <a:sym typeface="Wingdings" panose="05000000000000000000" pitchFamily="2" charset="2"/>
              </a:rPr>
              <a:t> Monitoring vom </a:t>
            </a:r>
            <a:r>
              <a:rPr lang="de-CH" sz="1400" dirty="0" err="1">
                <a:sym typeface="Wingdings" panose="05000000000000000000" pitchFamily="2" charset="2"/>
              </a:rPr>
              <a:t>Xentis</a:t>
            </a:r>
            <a:endParaRPr lang="de-DE" sz="1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9628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795</Words>
  <Application>Microsoft Office PowerPoint</Application>
  <PresentationFormat>Breitbild</PresentationFormat>
  <Paragraphs>172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Frutiger LT 45 Light</vt:lpstr>
      <vt:lpstr>Frutiger-Roman</vt:lpstr>
      <vt:lpstr>Symbol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Wagner Günther</dc:creator>
  <cp:lastModifiedBy>Wagner Günther</cp:lastModifiedBy>
  <cp:revision>66</cp:revision>
  <dcterms:created xsi:type="dcterms:W3CDTF">2017-07-05T11:35:02Z</dcterms:created>
  <dcterms:modified xsi:type="dcterms:W3CDTF">2017-07-17T09:19:43Z</dcterms:modified>
</cp:coreProperties>
</file>