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6" r:id="rId3"/>
    <p:sldId id="268" r:id="rId4"/>
    <p:sldId id="277" r:id="rId5"/>
    <p:sldId id="278" r:id="rId6"/>
    <p:sldId id="279" r:id="rId7"/>
    <p:sldId id="286" r:id="rId8"/>
    <p:sldId id="284" r:id="rId9"/>
    <p:sldId id="280" r:id="rId10"/>
    <p:sldId id="281" r:id="rId11"/>
    <p:sldId id="282" r:id="rId12"/>
    <p:sldId id="285" r:id="rId13"/>
    <p:sldId id="283" r:id="rId14"/>
    <p:sldId id="287" r:id="rId15"/>
    <p:sldId id="288" r:id="rId16"/>
    <p:sldId id="289" r:id="rId17"/>
    <p:sldId id="290" r:id="rId18"/>
    <p:sldId id="291" r:id="rId19"/>
    <p:sldId id="292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3" d="100"/>
          <a:sy n="113" d="100"/>
        </p:scale>
        <p:origin x="-1376" y="-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GB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GB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12/06/2013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GB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GB" smtClean="0"/>
              <a:t>Click to edit Master text styles</a:t>
            </a:r>
          </a:p>
          <a:p>
            <a:pPr lvl="1" eaLnBrk="1" latinLnBrk="0" hangingPunct="1"/>
            <a:r>
              <a:rPr lang="en-GB" smtClean="0"/>
              <a:t>Second level</a:t>
            </a:r>
          </a:p>
          <a:p>
            <a:pPr lvl="2" eaLnBrk="1" latinLnBrk="0" hangingPunct="1"/>
            <a:r>
              <a:rPr lang="en-GB" smtClean="0"/>
              <a:t>Third level</a:t>
            </a:r>
          </a:p>
          <a:p>
            <a:pPr lvl="3" eaLnBrk="1" latinLnBrk="0" hangingPunct="1"/>
            <a:r>
              <a:rPr lang="en-GB" smtClean="0"/>
              <a:t>Fourth level</a:t>
            </a:r>
          </a:p>
          <a:p>
            <a:pPr lvl="4" eaLnBrk="1" latinLnBrk="0" hangingPunct="1"/>
            <a:r>
              <a:rPr lang="en-GB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12/06/2013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GB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GB" smtClean="0"/>
              <a:t>Click to edit Master text styles</a:t>
            </a:r>
          </a:p>
          <a:p>
            <a:pPr lvl="1" eaLnBrk="1" latinLnBrk="0" hangingPunct="1"/>
            <a:r>
              <a:rPr lang="en-GB" smtClean="0"/>
              <a:t>Second level</a:t>
            </a:r>
          </a:p>
          <a:p>
            <a:pPr lvl="2" eaLnBrk="1" latinLnBrk="0" hangingPunct="1"/>
            <a:r>
              <a:rPr lang="en-GB" smtClean="0"/>
              <a:t>Third level</a:t>
            </a:r>
          </a:p>
          <a:p>
            <a:pPr lvl="3" eaLnBrk="1" latinLnBrk="0" hangingPunct="1"/>
            <a:r>
              <a:rPr lang="en-GB" smtClean="0"/>
              <a:t>Fourth level</a:t>
            </a:r>
          </a:p>
          <a:p>
            <a:pPr lvl="4" eaLnBrk="1" latinLnBrk="0" hangingPunct="1"/>
            <a:r>
              <a:rPr lang="en-GB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12/06/2013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GB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GB" smtClean="0"/>
              <a:t>Click to edit Master text styles</a:t>
            </a:r>
          </a:p>
          <a:p>
            <a:pPr lvl="1" eaLnBrk="1" latinLnBrk="0" hangingPunct="1"/>
            <a:r>
              <a:rPr lang="en-GB" smtClean="0"/>
              <a:t>Second level</a:t>
            </a:r>
          </a:p>
          <a:p>
            <a:pPr lvl="2" eaLnBrk="1" latinLnBrk="0" hangingPunct="1"/>
            <a:r>
              <a:rPr lang="en-GB" smtClean="0"/>
              <a:t>Third level</a:t>
            </a:r>
          </a:p>
          <a:p>
            <a:pPr lvl="3" eaLnBrk="1" latinLnBrk="0" hangingPunct="1"/>
            <a:r>
              <a:rPr lang="en-GB" smtClean="0"/>
              <a:t>Fourth level</a:t>
            </a:r>
          </a:p>
          <a:p>
            <a:pPr lvl="4" eaLnBrk="1" latinLnBrk="0" hangingPunct="1"/>
            <a:r>
              <a:rPr lang="en-GB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12/06/2013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GB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12/06/2013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GB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GB" smtClean="0"/>
              <a:t>Click to edit Master text styles</a:t>
            </a:r>
          </a:p>
          <a:p>
            <a:pPr lvl="1" eaLnBrk="1" latinLnBrk="0" hangingPunct="1"/>
            <a:r>
              <a:rPr lang="en-GB" smtClean="0"/>
              <a:t>Second level</a:t>
            </a:r>
          </a:p>
          <a:p>
            <a:pPr lvl="2" eaLnBrk="1" latinLnBrk="0" hangingPunct="1"/>
            <a:r>
              <a:rPr lang="en-GB" smtClean="0"/>
              <a:t>Third level</a:t>
            </a:r>
          </a:p>
          <a:p>
            <a:pPr lvl="3" eaLnBrk="1" latinLnBrk="0" hangingPunct="1"/>
            <a:r>
              <a:rPr lang="en-GB" smtClean="0"/>
              <a:t>Fourth level</a:t>
            </a:r>
          </a:p>
          <a:p>
            <a:pPr lvl="4" eaLnBrk="1" latinLnBrk="0" hangingPunct="1"/>
            <a:r>
              <a:rPr lang="en-GB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GB" smtClean="0"/>
              <a:t>Click to edit Master text styles</a:t>
            </a:r>
          </a:p>
          <a:p>
            <a:pPr lvl="1" eaLnBrk="1" latinLnBrk="0" hangingPunct="1"/>
            <a:r>
              <a:rPr lang="en-GB" smtClean="0"/>
              <a:t>Second level</a:t>
            </a:r>
          </a:p>
          <a:p>
            <a:pPr lvl="2" eaLnBrk="1" latinLnBrk="0" hangingPunct="1"/>
            <a:r>
              <a:rPr lang="en-GB" smtClean="0"/>
              <a:t>Third level</a:t>
            </a:r>
          </a:p>
          <a:p>
            <a:pPr lvl="3" eaLnBrk="1" latinLnBrk="0" hangingPunct="1"/>
            <a:r>
              <a:rPr lang="en-GB" smtClean="0"/>
              <a:t>Fourth level</a:t>
            </a:r>
          </a:p>
          <a:p>
            <a:pPr lvl="4" eaLnBrk="1" latinLnBrk="0" hangingPunct="1"/>
            <a:r>
              <a:rPr lang="en-GB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12/06/2013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GB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GB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GB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GB" smtClean="0"/>
              <a:t>Click to edit Master text styles</a:t>
            </a:r>
          </a:p>
          <a:p>
            <a:pPr lvl="1" eaLnBrk="1" latinLnBrk="0" hangingPunct="1"/>
            <a:r>
              <a:rPr lang="en-GB" smtClean="0"/>
              <a:t>Second level</a:t>
            </a:r>
          </a:p>
          <a:p>
            <a:pPr lvl="2" eaLnBrk="1" latinLnBrk="0" hangingPunct="1"/>
            <a:r>
              <a:rPr lang="en-GB" smtClean="0"/>
              <a:t>Third level</a:t>
            </a:r>
          </a:p>
          <a:p>
            <a:pPr lvl="3" eaLnBrk="1" latinLnBrk="0" hangingPunct="1"/>
            <a:r>
              <a:rPr lang="en-GB" smtClean="0"/>
              <a:t>Fourth level</a:t>
            </a:r>
          </a:p>
          <a:p>
            <a:pPr lvl="4" eaLnBrk="1" latinLnBrk="0" hangingPunct="1"/>
            <a:r>
              <a:rPr lang="en-GB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GB" smtClean="0"/>
              <a:t>Click to edit Master text styles</a:t>
            </a:r>
          </a:p>
          <a:p>
            <a:pPr lvl="1" eaLnBrk="1" latinLnBrk="0" hangingPunct="1"/>
            <a:r>
              <a:rPr lang="en-GB" smtClean="0"/>
              <a:t>Second level</a:t>
            </a:r>
          </a:p>
          <a:p>
            <a:pPr lvl="2" eaLnBrk="1" latinLnBrk="0" hangingPunct="1"/>
            <a:r>
              <a:rPr lang="en-GB" smtClean="0"/>
              <a:t>Third level</a:t>
            </a:r>
          </a:p>
          <a:p>
            <a:pPr lvl="3" eaLnBrk="1" latinLnBrk="0" hangingPunct="1"/>
            <a:r>
              <a:rPr lang="en-GB" smtClean="0"/>
              <a:t>Fourth level</a:t>
            </a:r>
          </a:p>
          <a:p>
            <a:pPr lvl="4" eaLnBrk="1" latinLnBrk="0" hangingPunct="1"/>
            <a:r>
              <a:rPr lang="en-GB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12/06/2013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GB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12/06/2013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12/06/2013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GB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GB" smtClean="0"/>
              <a:t>Click to edit Master text styles</a:t>
            </a:r>
          </a:p>
          <a:p>
            <a:pPr lvl="1" eaLnBrk="1" latinLnBrk="0" hangingPunct="1"/>
            <a:r>
              <a:rPr lang="en-GB" smtClean="0"/>
              <a:t>Second level</a:t>
            </a:r>
          </a:p>
          <a:p>
            <a:pPr lvl="2" eaLnBrk="1" latinLnBrk="0" hangingPunct="1"/>
            <a:r>
              <a:rPr lang="en-GB" smtClean="0"/>
              <a:t>Third level</a:t>
            </a:r>
          </a:p>
          <a:p>
            <a:pPr lvl="3" eaLnBrk="1" latinLnBrk="0" hangingPunct="1"/>
            <a:r>
              <a:rPr lang="en-GB" smtClean="0"/>
              <a:t>Fourth level</a:t>
            </a:r>
          </a:p>
          <a:p>
            <a:pPr lvl="4" eaLnBrk="1" latinLnBrk="0" hangingPunct="1"/>
            <a:r>
              <a:rPr lang="en-GB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12/06/2013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GB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GB" smtClean="0"/>
              <a:t>Drag picture to placeholder or click icon to add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12/06/2013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GB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GB" smtClean="0"/>
              <a:t>Click to edit Master text styles</a:t>
            </a:r>
          </a:p>
          <a:p>
            <a:pPr lvl="1" eaLnBrk="1" latinLnBrk="0" hangingPunct="1"/>
            <a:r>
              <a:rPr kumimoji="0" lang="en-GB" smtClean="0"/>
              <a:t>Second level</a:t>
            </a:r>
          </a:p>
          <a:p>
            <a:pPr lvl="2" eaLnBrk="1" latinLnBrk="0" hangingPunct="1"/>
            <a:r>
              <a:rPr kumimoji="0" lang="en-GB" smtClean="0"/>
              <a:t>Third level</a:t>
            </a:r>
          </a:p>
          <a:p>
            <a:pPr lvl="3" eaLnBrk="1" latinLnBrk="0" hangingPunct="1"/>
            <a:r>
              <a:rPr kumimoji="0" lang="en-GB" smtClean="0"/>
              <a:t>Fourth level</a:t>
            </a:r>
          </a:p>
          <a:p>
            <a:pPr lvl="4" eaLnBrk="1" latinLnBrk="0" hangingPunct="1"/>
            <a:r>
              <a:rPr kumimoji="0" lang="en-GB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12/06/2013</a:t>
            </a:fld>
            <a:endParaRPr lang="en-US" sz="1000">
              <a:solidFill>
                <a:schemeClr val="tx2">
                  <a:shade val="50000"/>
                </a:schemeClr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pPr algn="ctr" eaLnBrk="1" latinLnBrk="0" hangingPunct="1"/>
            <a:endParaRPr kumimoji="0" lang="en-US" sz="1000" dirty="0">
              <a:solidFill>
                <a:schemeClr val="tx2">
                  <a:shade val="50000"/>
                </a:schemeClr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 sz="1000" dirty="0">
              <a:solidFill>
                <a:schemeClr val="tx2">
                  <a:shade val="50000"/>
                </a:schemeClr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youtu.be/DX8GgL_mrso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git-scm.com/documentation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johndoe@example.com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101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Gareth Waller </a:t>
            </a:r>
            <a:r>
              <a:rPr lang="en-US" dirty="0" smtClean="0"/>
              <a:t>13</a:t>
            </a:r>
            <a:r>
              <a:rPr lang="en-US" dirty="0" smtClean="0"/>
              <a:t>/</a:t>
            </a:r>
            <a:r>
              <a:rPr lang="en-US" dirty="0" smtClean="0"/>
              <a:t>6</a:t>
            </a:r>
            <a:r>
              <a:rPr lang="en-US" dirty="0" smtClean="0"/>
              <a:t>/13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17031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Get the repo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 clone &lt;repository&gt;</a:t>
            </a:r>
          </a:p>
          <a:p>
            <a:endParaRPr lang="en-US" dirty="0"/>
          </a:p>
          <a:p>
            <a:r>
              <a:rPr lang="en-US" dirty="0" smtClean="0"/>
              <a:t>Repository to clone from can be on the same </a:t>
            </a:r>
            <a:r>
              <a:rPr lang="en-US" dirty="0" err="1" smtClean="0"/>
              <a:t>filesystem</a:t>
            </a:r>
            <a:r>
              <a:rPr lang="en-US" dirty="0" smtClean="0"/>
              <a:t>, accessible via SSH, HTTP or the </a:t>
            </a:r>
            <a:r>
              <a:rPr lang="en-US" dirty="0" err="1" smtClean="0"/>
              <a:t>Git</a:t>
            </a:r>
            <a:r>
              <a:rPr lang="en-US" dirty="0"/>
              <a:t> protocol – </a:t>
            </a:r>
            <a:r>
              <a:rPr lang="en-US" dirty="0" smtClean="0"/>
              <a:t>see </a:t>
            </a:r>
          </a:p>
          <a:p>
            <a:pPr marL="36576" indent="0">
              <a:buNone/>
            </a:pPr>
            <a:r>
              <a:rPr lang="en-US" dirty="0" smtClean="0"/>
              <a:t>http</a:t>
            </a:r>
            <a:r>
              <a:rPr lang="en-US" dirty="0"/>
              <a:t>://</a:t>
            </a:r>
            <a:r>
              <a:rPr lang="en-US" dirty="0" err="1"/>
              <a:t>git-scm.com</a:t>
            </a:r>
            <a:r>
              <a:rPr lang="en-US" dirty="0"/>
              <a:t>/book/en/</a:t>
            </a:r>
            <a:r>
              <a:rPr lang="en-US" dirty="0" err="1"/>
              <a:t>Git</a:t>
            </a:r>
            <a:r>
              <a:rPr lang="en-US" dirty="0"/>
              <a:t>-on-the-Server-The-Protocols</a:t>
            </a:r>
            <a:endParaRPr lang="en-US" dirty="0" smtClean="0"/>
          </a:p>
          <a:p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 clone </a:t>
            </a:r>
            <a:r>
              <a:rPr lang="en-US" dirty="0" err="1" smtClean="0"/>
              <a:t>git</a:t>
            </a:r>
            <a:r>
              <a:rPr lang="en-US" dirty="0" err="1"/>
              <a:t>@github.com:gwaller</a:t>
            </a:r>
            <a:r>
              <a:rPr lang="en-US" dirty="0"/>
              <a:t>/Git101.git</a:t>
            </a:r>
            <a:endParaRPr lang="en-US" dirty="0" smtClean="0"/>
          </a:p>
          <a:p>
            <a:pPr marL="36576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0197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Add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</a:t>
            </a:r>
            <a:r>
              <a:rPr lang="en-US" dirty="0" err="1" smtClean="0"/>
              <a:t>Git</a:t>
            </a:r>
            <a:r>
              <a:rPr lang="en-US" dirty="0"/>
              <a:t> </a:t>
            </a:r>
            <a:r>
              <a:rPr lang="en-US" dirty="0" smtClean="0"/>
              <a:t>Two Step</a:t>
            </a:r>
          </a:p>
          <a:p>
            <a:pPr lvl="1"/>
            <a:r>
              <a:rPr lang="en-US" dirty="0" smtClean="0"/>
              <a:t>Staging area (or index)</a:t>
            </a:r>
          </a:p>
          <a:p>
            <a:pPr lvl="1"/>
            <a:r>
              <a:rPr lang="en-US" dirty="0" err="1" smtClean="0"/>
              <a:t>Git</a:t>
            </a:r>
            <a:r>
              <a:rPr lang="en-US" dirty="0" smtClean="0"/>
              <a:t> directory (repository)</a:t>
            </a:r>
          </a:p>
          <a:p>
            <a:pPr marL="448056" lvl="1" indent="0">
              <a:buNone/>
            </a:pPr>
            <a:endParaRPr lang="en-US" dirty="0" smtClean="0"/>
          </a:p>
          <a:p>
            <a:r>
              <a:rPr lang="en-US" dirty="0" smtClean="0"/>
              <a:t>Write to staging area</a:t>
            </a:r>
          </a:p>
          <a:p>
            <a:pPr lvl="1"/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 add &lt;file or path&gt;</a:t>
            </a:r>
          </a:p>
          <a:p>
            <a:pPr marL="36576" indent="0">
              <a:buNone/>
            </a:pPr>
            <a:endParaRPr lang="en-US" dirty="0" smtClean="0"/>
          </a:p>
          <a:p>
            <a:r>
              <a:rPr lang="en-US" dirty="0" smtClean="0"/>
              <a:t>Store in the repository</a:t>
            </a:r>
          </a:p>
          <a:p>
            <a:pPr lvl="1"/>
            <a:r>
              <a:rPr lang="en-US" dirty="0" err="1" smtClean="0"/>
              <a:t>git</a:t>
            </a:r>
            <a:r>
              <a:rPr lang="en-US" dirty="0" smtClean="0"/>
              <a:t> commit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0731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Commit messages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36576" indent="0">
              <a:buNone/>
            </a:pPr>
            <a:r>
              <a:rPr lang="en-US" dirty="0" smtClean="0"/>
              <a:t>Short </a:t>
            </a:r>
            <a:r>
              <a:rPr lang="en-US" dirty="0"/>
              <a:t>(50 chars or less) summary of changes</a:t>
            </a:r>
          </a:p>
          <a:p>
            <a:endParaRPr lang="en-US" dirty="0"/>
          </a:p>
          <a:p>
            <a:pPr marL="36576" indent="0">
              <a:buNone/>
            </a:pPr>
            <a:r>
              <a:rPr lang="en-US" dirty="0"/>
              <a:t>More detailed explanatory text, if necessary.  Wrap it to about 72</a:t>
            </a:r>
          </a:p>
          <a:p>
            <a:pPr marL="36576" indent="0">
              <a:buNone/>
            </a:pPr>
            <a:r>
              <a:rPr lang="en-US" dirty="0"/>
              <a:t>characters or so.  In some contexts, the first line is treated as the</a:t>
            </a:r>
          </a:p>
          <a:p>
            <a:pPr marL="36576" indent="0">
              <a:buNone/>
            </a:pPr>
            <a:r>
              <a:rPr lang="en-US" dirty="0"/>
              <a:t>subject of an email and the rest of the text as the body.  The blank</a:t>
            </a:r>
          </a:p>
          <a:p>
            <a:pPr marL="36576" indent="0">
              <a:buNone/>
            </a:pPr>
            <a:r>
              <a:rPr lang="en-US" dirty="0"/>
              <a:t>line separating the summary from the body is critical (unless you omit</a:t>
            </a:r>
          </a:p>
          <a:p>
            <a:pPr marL="36576" indent="0">
              <a:buNone/>
            </a:pPr>
            <a:r>
              <a:rPr lang="en-US" dirty="0"/>
              <a:t>the body entirely); tools like rebase can get confused if you run the</a:t>
            </a:r>
          </a:p>
          <a:p>
            <a:pPr marL="36576" indent="0">
              <a:buNone/>
            </a:pPr>
            <a:r>
              <a:rPr lang="en-US" dirty="0"/>
              <a:t>two together.</a:t>
            </a:r>
          </a:p>
          <a:p>
            <a:pPr marL="36576" indent="0">
              <a:buNone/>
            </a:pPr>
            <a:endParaRPr lang="en-US" dirty="0"/>
          </a:p>
          <a:p>
            <a:pPr marL="36576" indent="0">
              <a:buNone/>
            </a:pPr>
            <a:r>
              <a:rPr lang="en-US" dirty="0"/>
              <a:t>Further paragraphs come after blank lines.</a:t>
            </a:r>
          </a:p>
          <a:p>
            <a:pPr marL="36576" indent="0">
              <a:buNone/>
            </a:pPr>
            <a:endParaRPr lang="en-US" dirty="0"/>
          </a:p>
          <a:p>
            <a:pPr marL="36576" indent="0">
              <a:buNone/>
            </a:pPr>
            <a:r>
              <a:rPr lang="en-US" dirty="0"/>
              <a:t> - Bullet points are okay, too</a:t>
            </a:r>
          </a:p>
          <a:p>
            <a:pPr marL="36576" indent="0">
              <a:buNone/>
            </a:pPr>
            <a:endParaRPr lang="en-US" dirty="0"/>
          </a:p>
          <a:p>
            <a:pPr marL="36576" indent="0">
              <a:buNone/>
            </a:pPr>
            <a:r>
              <a:rPr lang="en-US" dirty="0"/>
              <a:t> - Typically a hyphen or asterisk is used for the bullet, preceded by a</a:t>
            </a:r>
          </a:p>
          <a:p>
            <a:pPr marL="36576" indent="0">
              <a:buNone/>
            </a:pPr>
            <a:r>
              <a:rPr lang="en-US" dirty="0"/>
              <a:t>   single space, with blank lines in between, but conventions vary here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511379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Share changes – send to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Adding and committing are local operations </a:t>
            </a:r>
          </a:p>
          <a:p>
            <a:r>
              <a:rPr lang="en-US" dirty="0" smtClean="0"/>
              <a:t>Send to server with </a:t>
            </a:r>
          </a:p>
          <a:p>
            <a:pPr lvl="1"/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 push </a:t>
            </a:r>
          </a:p>
          <a:p>
            <a:pPr lvl="1"/>
            <a:endParaRPr lang="en-US" dirty="0"/>
          </a:p>
          <a:p>
            <a:r>
              <a:rPr lang="en-US" dirty="0" smtClean="0"/>
              <a:t>Or more fully</a:t>
            </a:r>
          </a:p>
          <a:p>
            <a:pPr lvl="1"/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 push &lt;repository&gt; &lt;</a:t>
            </a:r>
            <a:r>
              <a:rPr lang="en-US" dirty="0" err="1" smtClean="0"/>
              <a:t>refspec</a:t>
            </a:r>
            <a:r>
              <a:rPr lang="en-US" dirty="0" smtClean="0"/>
              <a:t>&gt;</a:t>
            </a:r>
          </a:p>
          <a:p>
            <a:pPr lvl="1"/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 push origin master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7721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Keeping up to date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Bring down the latest changes from the server</a:t>
            </a:r>
          </a:p>
          <a:p>
            <a:r>
              <a:rPr lang="en-US" dirty="0" smtClean="0"/>
              <a:t>Get changes and merge them into your current branch</a:t>
            </a:r>
          </a:p>
          <a:p>
            <a:pPr lvl="1"/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 pull</a:t>
            </a:r>
          </a:p>
          <a:p>
            <a:pPr marL="603504" indent="-457200"/>
            <a:r>
              <a:rPr lang="en-US" dirty="0" smtClean="0"/>
              <a:t>Just get the changes but don’t merge</a:t>
            </a:r>
          </a:p>
          <a:p>
            <a:pPr marL="905256" lvl="1" indent="-457200"/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 fetch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795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Viewing 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log</a:t>
            </a:r>
          </a:p>
          <a:p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 log –</a:t>
            </a:r>
            <a:r>
              <a:rPr lang="en-US" dirty="0" err="1" smtClean="0"/>
              <a:t>oneline</a:t>
            </a:r>
            <a:endParaRPr lang="en-US" dirty="0" smtClean="0"/>
          </a:p>
          <a:p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 log –online origin/</a:t>
            </a:r>
            <a:r>
              <a:rPr lang="en-US" dirty="0" err="1" smtClean="0"/>
              <a:t>master..HEAD</a:t>
            </a:r>
            <a:endParaRPr lang="en-US" dirty="0" smtClean="0"/>
          </a:p>
          <a:p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 log –</a:t>
            </a:r>
            <a:r>
              <a:rPr lang="en-US" dirty="0" err="1" smtClean="0"/>
              <a:t>oneline</a:t>
            </a:r>
            <a:r>
              <a:rPr lang="en-US" dirty="0" smtClean="0"/>
              <a:t> –graph</a:t>
            </a:r>
          </a:p>
          <a:p>
            <a:r>
              <a:rPr lang="en-US" dirty="0" smtClean="0"/>
              <a:t> </a:t>
            </a:r>
            <a:r>
              <a:rPr lang="en-US" dirty="0" err="1"/>
              <a:t>git</a:t>
            </a:r>
            <a:r>
              <a:rPr lang="en-US" dirty="0"/>
              <a:t> log --no-merges --date=short --pretty=format</a:t>
            </a:r>
            <a:r>
              <a:rPr lang="en-US" dirty="0" smtClean="0"/>
              <a:t>:”|%</a:t>
            </a:r>
            <a:r>
              <a:rPr lang="en-US" dirty="0"/>
              <a:t>H|%s|%an|%ad|" v1.2.0..</a:t>
            </a:r>
            <a:r>
              <a:rPr lang="en-US" dirty="0" smtClean="0"/>
              <a:t>v1.3.0</a:t>
            </a:r>
          </a:p>
          <a:p>
            <a:r>
              <a:rPr lang="en-US" dirty="0" smtClean="0"/>
              <a:t>Many many more ….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29417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Branching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Don’t be scared!</a:t>
            </a:r>
          </a:p>
          <a:p>
            <a:r>
              <a:rPr lang="en-US" dirty="0" smtClean="0"/>
              <a:t>Branches are lightweight and fast to create!</a:t>
            </a:r>
          </a:p>
          <a:p>
            <a:r>
              <a:rPr lang="en-US" dirty="0" smtClean="0"/>
              <a:t>Can be local or remote</a:t>
            </a:r>
          </a:p>
          <a:p>
            <a:r>
              <a:rPr lang="en-US" dirty="0" smtClean="0"/>
              <a:t>Use topic or feature branches for ‘fixes’ (i.e. local branches)</a:t>
            </a:r>
          </a:p>
          <a:p>
            <a:r>
              <a:rPr lang="en-US" dirty="0" smtClean="0"/>
              <a:t>Easy as: </a:t>
            </a:r>
            <a:r>
              <a:rPr lang="en-US" dirty="0" err="1" smtClean="0"/>
              <a:t>git</a:t>
            </a:r>
            <a:r>
              <a:rPr lang="en-US" dirty="0" smtClean="0"/>
              <a:t> branch &lt;branch name&gt;</a:t>
            </a:r>
          </a:p>
          <a:p>
            <a:pPr marL="338328" lvl="1" indent="0">
              <a:buNone/>
            </a:pPr>
            <a:r>
              <a:rPr lang="en-US" dirty="0" smtClean="0"/>
              <a:t>(or </a:t>
            </a:r>
            <a:r>
              <a:rPr lang="en-US" dirty="0" err="1" smtClean="0"/>
              <a:t>git</a:t>
            </a:r>
            <a:r>
              <a:rPr lang="en-US" dirty="0" smtClean="0"/>
              <a:t> checkout –b &lt;branch name&gt;)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47540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Workflow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IssueID</a:t>
            </a:r>
            <a:r>
              <a:rPr lang="en-US" dirty="0" smtClean="0"/>
              <a:t> #1234 </a:t>
            </a:r>
          </a:p>
          <a:p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 checkout –b 1234</a:t>
            </a:r>
          </a:p>
          <a:p>
            <a:r>
              <a:rPr lang="en-US" dirty="0" smtClean="0"/>
              <a:t>Implement fix:</a:t>
            </a:r>
          </a:p>
          <a:p>
            <a:pPr lvl="1"/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 add</a:t>
            </a:r>
          </a:p>
          <a:p>
            <a:pPr lvl="1"/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 commit</a:t>
            </a:r>
          </a:p>
          <a:p>
            <a:pPr marL="603504" indent="-457200"/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 checkout master</a:t>
            </a:r>
          </a:p>
          <a:p>
            <a:pPr marL="603504" indent="-457200"/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 merge 1234</a:t>
            </a:r>
          </a:p>
          <a:p>
            <a:pPr marL="603504" indent="-457200"/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 push origin master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4873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Easy as</a:t>
            </a:r>
          </a:p>
          <a:p>
            <a:pPr lvl="1"/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 tag –a &lt;tag name&gt;</a:t>
            </a:r>
          </a:p>
          <a:p>
            <a:pPr lvl="1"/>
            <a:endParaRPr lang="en-US" dirty="0"/>
          </a:p>
          <a:p>
            <a:r>
              <a:rPr lang="en-US" dirty="0" smtClean="0"/>
              <a:t>Tag is local until you push it to the server</a:t>
            </a:r>
          </a:p>
          <a:p>
            <a:pPr lvl="1"/>
            <a:r>
              <a:rPr lang="en-US" dirty="0" err="1" smtClean="0"/>
              <a:t>git</a:t>
            </a:r>
            <a:r>
              <a:rPr lang="en-US" dirty="0" smtClean="0"/>
              <a:t> push origin &lt;tag name&gt;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8422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Many more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Amending commits</a:t>
            </a:r>
          </a:p>
          <a:p>
            <a:r>
              <a:rPr lang="en-US" dirty="0"/>
              <a:t>Squashing </a:t>
            </a:r>
            <a:r>
              <a:rPr lang="en-US" dirty="0" smtClean="0"/>
              <a:t>commits</a:t>
            </a:r>
          </a:p>
          <a:p>
            <a:r>
              <a:rPr lang="en-US" dirty="0" smtClean="0"/>
              <a:t>Rebasing</a:t>
            </a:r>
          </a:p>
          <a:p>
            <a:r>
              <a:rPr lang="en-US" dirty="0" smtClean="0"/>
              <a:t>Archiving i.e. create a zip</a:t>
            </a:r>
          </a:p>
          <a:p>
            <a:r>
              <a:rPr lang="en-US" dirty="0" err="1"/>
              <a:t>git</a:t>
            </a:r>
            <a:r>
              <a:rPr lang="en-US" dirty="0"/>
              <a:t> blame -L 40,50 </a:t>
            </a:r>
            <a:r>
              <a:rPr lang="en-US" dirty="0" err="1" smtClean="0"/>
              <a:t>myfile</a:t>
            </a:r>
            <a:endParaRPr lang="en-US" dirty="0" smtClean="0"/>
          </a:p>
          <a:p>
            <a:r>
              <a:rPr lang="en-US" dirty="0" smtClean="0"/>
              <a:t>Hooks</a:t>
            </a:r>
          </a:p>
          <a:p>
            <a:r>
              <a:rPr lang="en-US" dirty="0" err="1" smtClean="0"/>
              <a:t>Submodules</a:t>
            </a:r>
            <a:endParaRPr lang="en-US" dirty="0" smtClean="0"/>
          </a:p>
          <a:p>
            <a:r>
              <a:rPr lang="en-US" dirty="0" smtClean="0"/>
              <a:t>Stashing</a:t>
            </a:r>
          </a:p>
          <a:p>
            <a:r>
              <a:rPr lang="en-US" dirty="0" smtClean="0"/>
              <a:t>Clean &amp; Smudge filters</a:t>
            </a:r>
          </a:p>
          <a:p>
            <a:r>
              <a:rPr lang="en-US" dirty="0" smtClean="0"/>
              <a:t>….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817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Movies are more fun than slides</a:t>
            </a:r>
          </a:p>
          <a:p>
            <a:r>
              <a:rPr lang="en-US" dirty="0">
                <a:hlinkClick r:id="rId2"/>
              </a:rPr>
              <a:t>http://youtu.be/</a:t>
            </a:r>
            <a:r>
              <a:rPr lang="en-US" dirty="0" smtClean="0">
                <a:hlinkClick r:id="rId2"/>
              </a:rPr>
              <a:t>DX8GgL_mrso</a:t>
            </a:r>
            <a:endParaRPr lang="en-US" dirty="0" smtClean="0"/>
          </a:p>
          <a:p>
            <a:pPr marL="36576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82762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Source Control system</a:t>
            </a:r>
          </a:p>
          <a:p>
            <a:r>
              <a:rPr lang="en-US" dirty="0" smtClean="0"/>
              <a:t>Subversion is a highly popular alternative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and Subversion are very different!</a:t>
            </a:r>
            <a:endParaRPr lang="en-US" dirty="0" smtClean="0"/>
          </a:p>
          <a:p>
            <a:r>
              <a:rPr lang="en-US" i="1" u="sng" dirty="0" smtClean="0"/>
              <a:t>NO REASON NOT TO USE ONE</a:t>
            </a:r>
            <a:r>
              <a:rPr lang="en-US" i="1" u="sng" dirty="0" smtClean="0"/>
              <a:t>!</a:t>
            </a:r>
            <a:endParaRPr lang="en-US" i="1" u="sng" dirty="0" smtClean="0"/>
          </a:p>
        </p:txBody>
      </p:sp>
    </p:spTree>
    <p:extLst>
      <p:ext uri="{BB962C8B-B14F-4D97-AF65-F5344CB8AC3E}">
        <p14:creationId xmlns:p14="http://schemas.microsoft.com/office/powerpoint/2010/main" val="38748324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it useful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Lots of reasons bu</a:t>
            </a:r>
            <a:r>
              <a:rPr lang="en-US" dirty="0" smtClean="0"/>
              <a:t>t most importantly….</a:t>
            </a:r>
          </a:p>
          <a:p>
            <a:r>
              <a:rPr lang="en-US" dirty="0" smtClean="0"/>
              <a:t>Helps when you do something stupid</a:t>
            </a:r>
          </a:p>
          <a:p>
            <a:r>
              <a:rPr lang="en-US" dirty="0" smtClean="0"/>
              <a:t>E.g.</a:t>
            </a:r>
          </a:p>
          <a:p>
            <a:r>
              <a:rPr lang="en-US" dirty="0" err="1" smtClean="0"/>
              <a:t>r</a:t>
            </a:r>
            <a:r>
              <a:rPr lang="en-US" dirty="0" err="1" smtClean="0"/>
              <a:t>m</a:t>
            </a:r>
            <a:r>
              <a:rPr lang="en-US" dirty="0" smtClean="0"/>
              <a:t> –</a:t>
            </a:r>
            <a:r>
              <a:rPr lang="en-US" dirty="0" err="1" smtClean="0"/>
              <a:t>rf</a:t>
            </a:r>
            <a:r>
              <a:rPr lang="en-US" dirty="0" smtClean="0"/>
              <a:t> </a:t>
            </a:r>
            <a:r>
              <a:rPr lang="en-US" dirty="0" err="1" smtClean="0"/>
              <a:t>dirWithAllMySourceCode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But only if those files were in </a:t>
            </a:r>
            <a:r>
              <a:rPr lang="en-US" dirty="0" err="1" smtClean="0"/>
              <a:t>Git</a:t>
            </a:r>
            <a:r>
              <a:rPr lang="en-US" dirty="0" smtClean="0"/>
              <a:t> previously – its not that smart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0972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Help is at hand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help &lt;command&gt;</a:t>
            </a:r>
          </a:p>
          <a:p>
            <a:r>
              <a:rPr lang="en-US" dirty="0" smtClean="0"/>
              <a:t>E.g. </a:t>
            </a:r>
            <a:r>
              <a:rPr lang="en-US" dirty="0" err="1" smtClean="0"/>
              <a:t>git</a:t>
            </a:r>
            <a:r>
              <a:rPr lang="en-US" dirty="0" smtClean="0"/>
              <a:t> help commit</a:t>
            </a:r>
          </a:p>
          <a:p>
            <a:endParaRPr lang="en-US" dirty="0"/>
          </a:p>
          <a:p>
            <a:r>
              <a:rPr lang="en-US" dirty="0">
                <a:hlinkClick r:id="rId2"/>
              </a:rPr>
              <a:t>http://git-scm.com/</a:t>
            </a:r>
            <a:r>
              <a:rPr lang="en-US" dirty="0" smtClean="0">
                <a:hlinkClick r:id="rId2"/>
              </a:rPr>
              <a:t>documentation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pPr marL="36576" indent="0">
              <a:buNone/>
            </a:pPr>
            <a:endParaRPr lang="en-US" dirty="0" smtClean="0"/>
          </a:p>
          <a:p>
            <a:pPr marL="36576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4147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HEAD – pointer to the latest commit on the current branch</a:t>
            </a:r>
          </a:p>
          <a:p>
            <a:r>
              <a:rPr lang="en-US" dirty="0" smtClean="0"/>
              <a:t>origin – alias of a remote repository – </a:t>
            </a:r>
            <a:r>
              <a:rPr lang="en-US" dirty="0" err="1" smtClean="0"/>
              <a:t>Git</a:t>
            </a:r>
            <a:r>
              <a:rPr lang="en-US" dirty="0" smtClean="0"/>
              <a:t> sets this up by default when you clone</a:t>
            </a:r>
          </a:p>
          <a:p>
            <a:r>
              <a:rPr lang="en-US" dirty="0"/>
              <a:t>m</a:t>
            </a:r>
            <a:r>
              <a:rPr lang="en-US" dirty="0" smtClean="0"/>
              <a:t>aster – name of a branch.  Its usual practice to have a ‘master’ branch  </a:t>
            </a:r>
          </a:p>
          <a:p>
            <a:r>
              <a:rPr lang="en-US" dirty="0" smtClean="0"/>
              <a:t>SHA-1hash</a:t>
            </a:r>
          </a:p>
          <a:p>
            <a:pPr lvl="1"/>
            <a:r>
              <a:rPr lang="en-US" dirty="0"/>
              <a:t>This is a 40-character </a:t>
            </a:r>
            <a:r>
              <a:rPr lang="en-US" dirty="0" smtClean="0"/>
              <a:t>checksum string </a:t>
            </a:r>
            <a:r>
              <a:rPr lang="en-US" dirty="0"/>
              <a:t>composed of hexadecimal characters (0–9 and a–f) and calculated based on the contents of a file or directory structure in </a:t>
            </a:r>
            <a:r>
              <a:rPr lang="en-US" dirty="0" err="1"/>
              <a:t>Git</a:t>
            </a:r>
            <a:endParaRPr lang="en-US" dirty="0" smtClean="0"/>
          </a:p>
          <a:p>
            <a:pPr marL="36576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1840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Time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/>
              <a:t>config</a:t>
            </a:r>
            <a:r>
              <a:rPr lang="en-US" dirty="0"/>
              <a:t> --global </a:t>
            </a:r>
            <a:r>
              <a:rPr lang="en-US" dirty="0" err="1"/>
              <a:t>user.name</a:t>
            </a:r>
            <a:r>
              <a:rPr lang="en-US" dirty="0"/>
              <a:t> "John </a:t>
            </a:r>
            <a:r>
              <a:rPr lang="en-US" dirty="0" smtClean="0"/>
              <a:t>Doe”</a:t>
            </a:r>
            <a:endParaRPr lang="en-US" dirty="0"/>
          </a:p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/>
              <a:t>config</a:t>
            </a:r>
            <a:r>
              <a:rPr lang="en-US" dirty="0"/>
              <a:t> --global </a:t>
            </a:r>
            <a:r>
              <a:rPr lang="en-US" dirty="0" err="1"/>
              <a:t>user.email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johndoe@</a:t>
            </a:r>
            <a:r>
              <a:rPr lang="en-US" dirty="0" smtClean="0">
                <a:hlinkClick r:id="rId2"/>
              </a:rPr>
              <a:t>example.com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Can set other things like default editor, diff tool </a:t>
            </a:r>
            <a:r>
              <a:rPr lang="en-US" dirty="0" err="1" smtClean="0"/>
              <a:t>etc</a:t>
            </a:r>
            <a:endParaRPr lang="en-US" dirty="0" smtClean="0"/>
          </a:p>
          <a:p>
            <a:pPr marL="36576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877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 repository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J</a:t>
            </a:r>
            <a:r>
              <a:rPr lang="en-US" dirty="0" smtClean="0"/>
              <a:t>ust yourself:</a:t>
            </a:r>
            <a:endParaRPr lang="en-US" dirty="0"/>
          </a:p>
          <a:p>
            <a:pPr marL="36576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 smtClean="0"/>
              <a:t>init</a:t>
            </a:r>
            <a:endParaRPr lang="en-US" dirty="0" smtClean="0"/>
          </a:p>
          <a:p>
            <a:pPr marL="448056" lvl="1" indent="0">
              <a:buNone/>
            </a:pPr>
            <a:endParaRPr lang="en-US" dirty="0"/>
          </a:p>
          <a:p>
            <a:r>
              <a:rPr lang="en-US" dirty="0"/>
              <a:t>F</a:t>
            </a:r>
            <a:r>
              <a:rPr lang="en-US" dirty="0" smtClean="0"/>
              <a:t>or a team:</a:t>
            </a:r>
          </a:p>
          <a:p>
            <a:pPr marL="36576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/>
              <a:t>init</a:t>
            </a:r>
            <a:r>
              <a:rPr lang="en-US" dirty="0"/>
              <a:t> --bare --shared=</a:t>
            </a:r>
            <a:r>
              <a:rPr lang="en-US" dirty="0" smtClean="0"/>
              <a:t>0660</a:t>
            </a:r>
          </a:p>
          <a:p>
            <a:pPr marL="36576" indent="0">
              <a:buNone/>
            </a:pPr>
            <a:r>
              <a:rPr lang="en-US" dirty="0"/>
              <a:t>will create a repo that is readable and writable to the current user and group, but inaccessible to others</a:t>
            </a:r>
            <a:endParaRPr lang="en-US" dirty="0" smtClean="0"/>
          </a:p>
          <a:p>
            <a:pPr marL="36576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6760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Assuming a </a:t>
            </a:r>
            <a:r>
              <a:rPr lang="en-US" dirty="0" err="1" smtClean="0"/>
              <a:t>team..central</a:t>
            </a:r>
            <a:r>
              <a:rPr lang="en-US" dirty="0" smtClean="0"/>
              <a:t>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Copy the repo to a server which the team has access to (e.g. SSH access)</a:t>
            </a:r>
          </a:p>
          <a:p>
            <a:r>
              <a:rPr lang="en-US" dirty="0" smtClean="0"/>
              <a:t>Team members will have a copy of the entire repository on their local machines and share code up to the server for others</a:t>
            </a:r>
          </a:p>
          <a:p>
            <a:pPr marL="36576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4168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Technic.thmx</Template>
  <TotalTime>1671</TotalTime>
  <Words>777</Words>
  <Application>Microsoft Macintosh PowerPoint</Application>
  <PresentationFormat>On-screen Show (4:3)</PresentationFormat>
  <Paragraphs>131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Technic</vt:lpstr>
      <vt:lpstr>Git 101</vt:lpstr>
      <vt:lpstr>Info</vt:lpstr>
      <vt:lpstr>What is it</vt:lpstr>
      <vt:lpstr>Why is it useful</vt:lpstr>
      <vt:lpstr>Help is at hand</vt:lpstr>
      <vt:lpstr>Terminology</vt:lpstr>
      <vt:lpstr>First Time setup</vt:lpstr>
      <vt:lpstr>Create a repository</vt:lpstr>
      <vt:lpstr>Assuming a team..central server</vt:lpstr>
      <vt:lpstr>Get the repo</vt:lpstr>
      <vt:lpstr>Add files</vt:lpstr>
      <vt:lpstr>Commit messages</vt:lpstr>
      <vt:lpstr>Share changes – send to server</vt:lpstr>
      <vt:lpstr>Keeping up to date</vt:lpstr>
      <vt:lpstr>Viewing history</vt:lpstr>
      <vt:lpstr>Branching</vt:lpstr>
      <vt:lpstr>Workflow</vt:lpstr>
      <vt:lpstr>Tagging</vt:lpstr>
      <vt:lpstr>Many more features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Comparing Development Tools and Environments</dc:title>
  <dc:creator>Gareth Waller</dc:creator>
  <cp:lastModifiedBy>Gareth Waller</cp:lastModifiedBy>
  <cp:revision>70</cp:revision>
  <dcterms:created xsi:type="dcterms:W3CDTF">2012-09-19T10:59:44Z</dcterms:created>
  <dcterms:modified xsi:type="dcterms:W3CDTF">2013-06-13T11:08:50Z</dcterms:modified>
</cp:coreProperties>
</file>