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62" r:id="rId2"/>
    <p:sldId id="263" r:id="rId3"/>
    <p:sldId id="328" r:id="rId4"/>
    <p:sldId id="336" r:id="rId5"/>
    <p:sldId id="335" r:id="rId6"/>
    <p:sldId id="297" r:id="rId7"/>
    <p:sldId id="272" r:id="rId8"/>
    <p:sldId id="337" r:id="rId9"/>
  </p:sldIdLst>
  <p:sldSz cx="12192000" cy="6858000"/>
  <p:notesSz cx="6858000" cy="9144000"/>
  <p:embeddedFontLst>
    <p:embeddedFont>
      <p:font typeface="12롯데마트드림Medium" panose="02020603020101020101" pitchFamily="18" charset="-127"/>
      <p:regular r:id="rId11"/>
    </p:embeddedFont>
    <p:embeddedFont>
      <p:font typeface="12롯데마트드림Bold" panose="02020603020101020101" pitchFamily="18" charset="-127"/>
      <p:regular r:id="rId12"/>
    </p:embeddedFont>
    <p:embeddedFont>
      <p:font typeface="나눔바른고딕" panose="020B0603020101020101" pitchFamily="50" charset="-127"/>
      <p:regular r:id="rId13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545"/>
    <a:srgbClr val="00216C"/>
    <a:srgbClr val="CFD5EA"/>
    <a:srgbClr val="FFFFFF"/>
    <a:srgbClr val="FBFBFD"/>
    <a:srgbClr val="F6F9E7"/>
    <a:srgbClr val="F9F9E5"/>
    <a:srgbClr val="F9FBEF"/>
    <a:srgbClr val="FFF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5" autoAdjust="0"/>
    <p:restoredTop sz="91801" autoAdjust="0"/>
  </p:normalViewPr>
  <p:slideViewPr>
    <p:cSldViewPr snapToGrid="0">
      <p:cViewPr varScale="1">
        <p:scale>
          <a:sx n="70" d="100"/>
          <a:sy n="70" d="100"/>
        </p:scale>
        <p:origin x="77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CDFDA-9378-40D8-9444-046B77014EFD}" type="datetimeFigureOut">
              <a:rPr lang="ko-KR" altLang="en-US" smtClean="0"/>
              <a:t>2020-08-27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DB290-12BA-428E-A56C-69DEFD9D49E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2785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DB290-12BA-428E-A56C-69DEFD9D49E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388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DB290-12BA-428E-A56C-69DEFD9D49E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004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DB290-12BA-428E-A56C-69DEFD9D49E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129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DB290-12BA-428E-A56C-69DEFD9D49E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47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27462-41D3-458C-9CEB-55CAC5B6F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9CC6D2-E3B4-44B2-8FB3-CCF25BDAB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4071D-BD67-4957-A015-9D408763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2020-08-27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9F948-E1A6-452E-8868-352C4109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5E604-654F-489D-A0B1-DB339E81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72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54CB4-8F6E-45A4-92C5-90B5E255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B83947-CCCE-4DC2-B76C-FE895887D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8071F-F457-493E-8D08-283EB47C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2020-08-27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94377-676E-41B5-AFB8-BE0FB88A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4693A-3558-4D18-A731-E4A379E5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21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24F80B-34D5-4683-8598-9C174E64F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BF8848-74B7-44AE-BD86-5EFCA4789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8485C-3B72-4773-A033-12457E5C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2020-08-27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70E34-C253-4BCD-8CC2-2B03B3A3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EB531-422D-411B-B381-762D3AAC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346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27412-E0C3-44B0-8CB0-7F7E4D22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8D16C-A6BC-4C7E-9B5D-0EC86E22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75D8A-456B-4EED-BDC6-449B3DB7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2020-08-27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FB81B-525A-4656-8B4C-D1B1A72C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5285-7F21-42F6-B46A-AB6DAB1C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59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AE90-FC4B-44EF-AAA5-C38EE6C7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4D42E8-4F76-45BD-9EA8-94BAB38D3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E930F-0C28-43B2-B150-03E7C200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2020-08-27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142D5-A26B-4922-88D9-28F50253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D311E-E492-4CF6-8420-C15F4EBE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16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5A1C7-A4C2-4FAF-A05E-3CFBBCBE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3CB12-F42A-4A75-9E1B-BB25355EB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DF50C6-5C30-455F-B914-EAED886A7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B29CD7-D386-4C9F-BF32-8766F836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2020-08-27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B4DE55-DA63-4D1E-8CBD-0A3391F3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247CD5-AA3C-4728-BEBC-DB6BEE1F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03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BA2A7-C670-4F7D-9347-16DA6018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DCDF8-1266-44F9-9108-E1444A85C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17408D-9058-4EBF-B62C-B1D2A78D5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0B113E-7EED-4868-AFD3-6C85836F4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C2B519-EFCF-41A5-9438-629606ACB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3DE2E4-4229-4BEF-8B15-F688E893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2020-08-27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B80116-0A78-42DD-99DD-BD2214E2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5FA250-4442-426C-91E4-A5913BFA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98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A1140-74D3-4C9F-AC28-E5F18222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B53D08-650C-45D0-854A-CD125705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2020-08-27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3D3342-BDC4-4355-A8E9-1A55CFB9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43E1DD-4B7D-4785-A339-4410195C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036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EC3F42-FB5F-4B4E-AB67-CA733C59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2020-08-27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CD58AB-35CE-4903-9FA8-22120CBA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ED04CD-7680-4474-BC19-7EF61394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477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C8542-06AC-48ED-8BCB-02C1E560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10178-F2DB-455E-BE6C-191240835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6C522A-5AE9-4A6C-91D6-99EF80DF3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38CE3-469E-4BE0-910C-AD0F8899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2020-08-27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25591-53A7-4CAC-9B5B-17DE593C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820157-53CF-4E83-A9D5-18B40EE0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90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3F667-6125-4304-B5EB-26A71074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0B7D18-CCA4-4E3E-9B83-DD8856ABF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35331A-0216-401B-8DA9-5DB4341C2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CD9847-403D-45D2-BED8-1486FBA6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2020-08-27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DDF7E-F7B5-4B95-B6BB-0ABD7ACD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45FA6-2904-43B6-800F-0EB90B15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63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C7A380-FD08-4AEF-8B15-A114924C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5BB3A-80D4-401E-AB67-CB71C9433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EEE4C-BD05-4631-86BC-D947799D7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DBC26-1895-420E-B690-D19FE18246BC}" type="datetimeFigureOut">
              <a:rPr lang="ko-KR" altLang="en-US" smtClean="0"/>
              <a:t>2020-08-27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2FCC3-1C16-40E0-BBC9-0656F803B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BACFF-AF6D-4981-BBFE-BB28060B1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66150-2D2F-4754-A59D-3C73E75F4FB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3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1400743"/>
            <a:ext cx="292018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2549013" y="1644281"/>
            <a:ext cx="7093974" cy="2544261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9320981" y="4438915"/>
            <a:ext cx="287102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2286001" y="1002892"/>
            <a:ext cx="0" cy="1474837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EE05497-D526-4EBF-947D-A392DC48EA4C}"/>
              </a:ext>
            </a:extLst>
          </p:cNvPr>
          <p:cNvCxnSpPr>
            <a:cxnSpLocks/>
          </p:cNvCxnSpPr>
          <p:nvPr/>
        </p:nvCxnSpPr>
        <p:spPr>
          <a:xfrm flipV="1">
            <a:off x="9881420" y="2698955"/>
            <a:ext cx="0" cy="230812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DC079-44EB-4B67-B78A-0A731A5EA8C1}"/>
              </a:ext>
            </a:extLst>
          </p:cNvPr>
          <p:cNvSpPr txBox="1"/>
          <p:nvPr/>
        </p:nvSpPr>
        <p:spPr>
          <a:xfrm>
            <a:off x="3146768" y="2084297"/>
            <a:ext cx="5898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휴게소 음식</a:t>
            </a:r>
            <a:endParaRPr lang="en-US" altLang="ko-KR" sz="4800" b="1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8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바로 주문 서비스</a:t>
            </a:r>
            <a:endParaRPr lang="en-US" altLang="ko-KR" sz="4800" b="1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8D6ACC-8128-4DBC-9EE3-E4B15758D79B}"/>
              </a:ext>
            </a:extLst>
          </p:cNvPr>
          <p:cNvSpPr txBox="1"/>
          <p:nvPr/>
        </p:nvSpPr>
        <p:spPr>
          <a:xfrm>
            <a:off x="4059538" y="5232305"/>
            <a:ext cx="4514977" cy="48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강태준  김광호  김하정  안하은  최은녕 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525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FBCB417-96EA-48B9-A8AB-95DC451ADB22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B3BBF769-BE0A-4ED5-AF9D-18D199772D84}"/>
              </a:ext>
            </a:extLst>
          </p:cNvPr>
          <p:cNvSpPr/>
          <p:nvPr/>
        </p:nvSpPr>
        <p:spPr>
          <a:xfrm>
            <a:off x="396450" y="0"/>
            <a:ext cx="1884634" cy="6857998"/>
          </a:xfrm>
          <a:prstGeom prst="parallelogram">
            <a:avLst>
              <a:gd name="adj" fmla="val 0"/>
            </a:avLst>
          </a:prstGeom>
          <a:solidFill>
            <a:srgbClr val="001545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1E6B2B-66A2-47E7-8717-3E4A043C8D61}"/>
              </a:ext>
            </a:extLst>
          </p:cNvPr>
          <p:cNvCxnSpPr>
            <a:cxnSpLocks/>
          </p:cNvCxnSpPr>
          <p:nvPr/>
        </p:nvCxnSpPr>
        <p:spPr>
          <a:xfrm flipH="1">
            <a:off x="3451123" y="6459438"/>
            <a:ext cx="874087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A360008-A4AA-45B2-B099-ACB131E53290}"/>
              </a:ext>
            </a:extLst>
          </p:cNvPr>
          <p:cNvSpPr txBox="1"/>
          <p:nvPr/>
        </p:nvSpPr>
        <p:spPr>
          <a:xfrm>
            <a:off x="650578" y="604334"/>
            <a:ext cx="1376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CF401A1-4EDD-44B8-A578-E96E03AD3440}"/>
              </a:ext>
            </a:extLst>
          </p:cNvPr>
          <p:cNvGrpSpPr/>
          <p:nvPr/>
        </p:nvGrpSpPr>
        <p:grpSpPr>
          <a:xfrm>
            <a:off x="4167490" y="1376855"/>
            <a:ext cx="3857019" cy="3912562"/>
            <a:chOff x="3451122" y="1111573"/>
            <a:chExt cx="3857019" cy="3202972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859E266-3AAA-4339-8EF1-2DEB54C28E38}"/>
                </a:ext>
              </a:extLst>
            </p:cNvPr>
            <p:cNvGrpSpPr/>
            <p:nvPr/>
          </p:nvGrpSpPr>
          <p:grpSpPr>
            <a:xfrm>
              <a:off x="3451122" y="1111573"/>
              <a:ext cx="635297" cy="3202972"/>
              <a:chOff x="3451122" y="1111573"/>
              <a:chExt cx="635297" cy="3202972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740D29-4A67-48D9-AAF9-F18F2BF82F2D}"/>
                  </a:ext>
                </a:extLst>
              </p:cNvPr>
              <p:cNvSpPr txBox="1"/>
              <p:nvPr/>
            </p:nvSpPr>
            <p:spPr>
              <a:xfrm>
                <a:off x="3451122" y="1111573"/>
                <a:ext cx="63529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400" b="1" dirty="0">
                    <a:solidFill>
                      <a:schemeClr val="accent1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endParaRPr lang="ko-KR" altLang="en-US" sz="4400" b="1" dirty="0">
                  <a:solidFill>
                    <a:schemeClr val="accent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482367-3945-4C28-A13D-15B1AC80DEDE}"/>
                  </a:ext>
                </a:extLst>
              </p:cNvPr>
              <p:cNvSpPr txBox="1"/>
              <p:nvPr/>
            </p:nvSpPr>
            <p:spPr>
              <a:xfrm>
                <a:off x="3451122" y="2292764"/>
                <a:ext cx="63529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400" b="1" dirty="0">
                    <a:solidFill>
                      <a:schemeClr val="accent1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endParaRPr lang="ko-KR" altLang="en-US" sz="4400" b="1" dirty="0">
                  <a:solidFill>
                    <a:schemeClr val="accent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5A22AA-4DE1-46AE-901C-D183B391A2CE}"/>
                  </a:ext>
                </a:extLst>
              </p:cNvPr>
              <p:cNvSpPr txBox="1"/>
              <p:nvPr/>
            </p:nvSpPr>
            <p:spPr>
              <a:xfrm>
                <a:off x="3451122" y="3545104"/>
                <a:ext cx="63529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400" b="1" dirty="0">
                    <a:solidFill>
                      <a:schemeClr val="accent1">
                        <a:lumMod val="50000"/>
                      </a:schemeClr>
                    </a:solidFill>
                    <a:latin typeface="궁서체" panose="02030609000101010101" pitchFamily="17" charset="-127"/>
                    <a:ea typeface="궁서체" panose="02030609000101010101" pitchFamily="17" charset="-127"/>
                  </a:rPr>
                  <a:t>3</a:t>
                </a:r>
                <a:endParaRPr lang="ko-KR" altLang="en-US" sz="4400" b="1" dirty="0">
                  <a:solidFill>
                    <a:schemeClr val="accent1">
                      <a:lumMod val="50000"/>
                    </a:schemeClr>
                  </a:solidFill>
                  <a:latin typeface="궁서체" panose="02030609000101010101" pitchFamily="17" charset="-127"/>
                  <a:ea typeface="궁서체" panose="02030609000101010101" pitchFamily="17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CAEF459-2919-46E3-8B44-82241B72C781}"/>
                </a:ext>
              </a:extLst>
            </p:cNvPr>
            <p:cNvGrpSpPr/>
            <p:nvPr/>
          </p:nvGrpSpPr>
          <p:grpSpPr>
            <a:xfrm>
              <a:off x="4559625" y="1284879"/>
              <a:ext cx="2748516" cy="2789939"/>
              <a:chOff x="4559625" y="1284879"/>
              <a:chExt cx="2748516" cy="278993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256C74-3139-4908-AAF4-86A3D7D89370}"/>
                  </a:ext>
                </a:extLst>
              </p:cNvPr>
              <p:cNvSpPr txBox="1"/>
              <p:nvPr/>
            </p:nvSpPr>
            <p:spPr>
              <a:xfrm>
                <a:off x="4559625" y="2450690"/>
                <a:ext cx="2748516" cy="377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2400" dirty="0">
                    <a:solidFill>
                      <a:srgbClr val="4472C4">
                        <a:lumMod val="50000"/>
                      </a:srgb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프로젝트 내용</a:t>
                </a:r>
                <a:endPara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0B9368-7BF1-4454-AE36-5CD5EA2028BC}"/>
                  </a:ext>
                </a:extLst>
              </p:cNvPr>
              <p:cNvSpPr txBox="1"/>
              <p:nvPr/>
            </p:nvSpPr>
            <p:spPr>
              <a:xfrm>
                <a:off x="4559625" y="3696882"/>
                <a:ext cx="2748516" cy="377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프로젝트 시연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85E772-E542-434E-93F1-699FB5C35150}"/>
                  </a:ext>
                </a:extLst>
              </p:cNvPr>
              <p:cNvSpPr txBox="1"/>
              <p:nvPr/>
            </p:nvSpPr>
            <p:spPr>
              <a:xfrm>
                <a:off x="4559625" y="1284879"/>
                <a:ext cx="2748516" cy="377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프로젝트 목적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296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A6B5413-D790-404C-A66A-ECBC71024A39}"/>
              </a:ext>
            </a:extLst>
          </p:cNvPr>
          <p:cNvSpPr txBox="1"/>
          <p:nvPr/>
        </p:nvSpPr>
        <p:spPr>
          <a:xfrm>
            <a:off x="923801" y="169158"/>
            <a:ext cx="393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목적 및 필요성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CC4419-1D6B-4FA6-AE92-F5D22330D0E8}"/>
              </a:ext>
            </a:extLst>
          </p:cNvPr>
          <p:cNvSpPr txBox="1"/>
          <p:nvPr/>
        </p:nvSpPr>
        <p:spPr>
          <a:xfrm>
            <a:off x="1251447" y="1120156"/>
            <a:ext cx="9689106" cy="2776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solidFill>
                  <a:srgbClr val="4472C4">
                    <a:lumMod val="50000"/>
                  </a:srgb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휴게소에서 음식주문으로 인한 기다림을 해소하기 위해 </a:t>
            </a:r>
            <a:endParaRPr lang="en-US" altLang="ko-KR" sz="2400">
              <a:solidFill>
                <a:srgbClr val="4472C4">
                  <a:lumMod val="50000"/>
                </a:srgb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>
                <a:solidFill>
                  <a:srgbClr val="4472C4">
                    <a:lumMod val="50000"/>
                  </a:srgb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휴게소 음식 미리</a:t>
            </a:r>
            <a:r>
              <a:rPr lang="en-US" altLang="ko-KR" sz="2400">
                <a:solidFill>
                  <a:srgbClr val="4472C4">
                    <a:lumMod val="50000"/>
                  </a:srgb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&amp;</a:t>
            </a:r>
            <a:r>
              <a:rPr lang="ko-KR" altLang="en-US" sz="2400">
                <a:solidFill>
                  <a:srgbClr val="4472C4">
                    <a:lumMod val="50000"/>
                  </a:srgb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간편결제라는 서비스가 필요하다고 생각</a:t>
            </a:r>
            <a:endParaRPr lang="en-US" altLang="ko-KR" sz="2400">
              <a:solidFill>
                <a:srgbClr val="4472C4">
                  <a:lumMod val="50000"/>
                </a:srgb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기존 서비스에서 음식을 미리 결제할수는 있지만 휴게소를 리스트로만 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볼 수 있는 불편함이 있음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지도를 추가하고 가까운 휴게소를 보여주는 서비스를 통해 편리성을 높임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760E6-7910-441E-8702-23D04ECF320C}"/>
              </a:ext>
            </a:extLst>
          </p:cNvPr>
          <p:cNvSpPr txBox="1"/>
          <p:nvPr/>
        </p:nvSpPr>
        <p:spPr>
          <a:xfrm>
            <a:off x="3647125" y="4492001"/>
            <a:ext cx="7293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휴게소 이용객들의 대기시간을 줄일 수 있다</a:t>
            </a:r>
            <a:r>
              <a:rPr lang="en-US" altLang="ko-KR" sz="2400">
                <a:solidFill>
                  <a:srgbClr val="4472C4">
                    <a:lumMod val="50000"/>
                  </a:srgb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dirty="0">
              <a:solidFill>
                <a:srgbClr val="4472C4">
                  <a:lumMod val="50000"/>
                </a:srgb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휴게소는 결제의 편리성으로 매출을 늘릴 수 있고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베스트메뉴를 홍보할 수 있다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D2D62D-88AF-477A-A8A7-C0938B2AF43F}"/>
              </a:ext>
            </a:extLst>
          </p:cNvPr>
          <p:cNvSpPr txBox="1"/>
          <p:nvPr/>
        </p:nvSpPr>
        <p:spPr>
          <a:xfrm>
            <a:off x="1655037" y="4898384"/>
            <a:ext cx="1877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>
                <a:solidFill>
                  <a:schemeClr val="accent5">
                    <a:lumMod val="7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기대효과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59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A6B5413-D790-404C-A66A-ECBC71024A39}"/>
              </a:ext>
            </a:extLst>
          </p:cNvPr>
          <p:cNvSpPr txBox="1"/>
          <p:nvPr/>
        </p:nvSpPr>
        <p:spPr>
          <a:xfrm>
            <a:off x="803220" y="169158"/>
            <a:ext cx="393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사용 기술 스택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1028" name="Picture 4" descr="HTML5 Introduction &amp; Syntax | PoiemaWeb">
            <a:extLst>
              <a:ext uri="{FF2B5EF4-FFF2-40B4-BE49-F238E27FC236}">
                <a16:creationId xmlns:a16="http://schemas.microsoft.com/office/drawing/2014/main" id="{2D48C40E-A2AD-4BA4-8A6E-49EF52794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560" y="1467597"/>
            <a:ext cx="4838440" cy="240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Script, jQuery : CDN이 실패 할 경우 로컬 jQuery의 대체 방법 ...">
            <a:extLst>
              <a:ext uri="{FF2B5EF4-FFF2-40B4-BE49-F238E27FC236}">
                <a16:creationId xmlns:a16="http://schemas.microsoft.com/office/drawing/2014/main" id="{FF41ACB1-1B0C-4B91-BA41-25C099802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68" y="4257059"/>
            <a:ext cx="2410394" cy="180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1- Installing Bootstrap -">
            <a:extLst>
              <a:ext uri="{FF2B5EF4-FFF2-40B4-BE49-F238E27FC236}">
                <a16:creationId xmlns:a16="http://schemas.microsoft.com/office/drawing/2014/main" id="{FD46F75E-017B-438B-8E0B-22D4C44FD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619" y="4205971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ySQL] 4. 데이터의 추가, 삭제, 갱신">
            <a:extLst>
              <a:ext uri="{FF2B5EF4-FFF2-40B4-BE49-F238E27FC236}">
                <a16:creationId xmlns:a16="http://schemas.microsoft.com/office/drawing/2014/main" id="{03E757DE-AA01-4D8F-80C1-2393B880C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282" y="4369803"/>
            <a:ext cx="2673086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ode.js - 위키백과, 우리 모두의 백과사전">
            <a:extLst>
              <a:ext uri="{FF2B5EF4-FFF2-40B4-BE49-F238E27FC236}">
                <a16:creationId xmlns:a16="http://schemas.microsoft.com/office/drawing/2014/main" id="{3CF49231-58E3-400E-AAFB-44BE2A087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256" y="4257059"/>
            <a:ext cx="2507209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xpress JS Important NPM Packages Related to Security | Hacker Noon">
            <a:extLst>
              <a:ext uri="{FF2B5EF4-FFF2-40B4-BE49-F238E27FC236}">
                <a16:creationId xmlns:a16="http://schemas.microsoft.com/office/drawing/2014/main" id="{97DB315D-E616-476F-83F4-7D2BC9548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948" y="1375236"/>
            <a:ext cx="3961633" cy="240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24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64">
            <a:extLst>
              <a:ext uri="{FF2B5EF4-FFF2-40B4-BE49-F238E27FC236}">
                <a16:creationId xmlns:a16="http://schemas.microsoft.com/office/drawing/2014/main" id="{E177FE05-3557-4582-A6B8-C044372B97A9}"/>
              </a:ext>
            </a:extLst>
          </p:cNvPr>
          <p:cNvSpPr/>
          <p:nvPr/>
        </p:nvSpPr>
        <p:spPr>
          <a:xfrm>
            <a:off x="3671930" y="1838397"/>
            <a:ext cx="2152726" cy="4284724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34" name="Right Arrow 66">
            <a:extLst>
              <a:ext uri="{FF2B5EF4-FFF2-40B4-BE49-F238E27FC236}">
                <a16:creationId xmlns:a16="http://schemas.microsoft.com/office/drawing/2014/main" id="{771B3B89-D8CD-42DE-86F1-B74CC5660662}"/>
              </a:ext>
            </a:extLst>
          </p:cNvPr>
          <p:cNvSpPr/>
          <p:nvPr/>
        </p:nvSpPr>
        <p:spPr>
          <a:xfrm>
            <a:off x="3671929" y="1986002"/>
            <a:ext cx="1478459" cy="864096"/>
          </a:xfrm>
          <a:prstGeom prst="rightArrow">
            <a:avLst>
              <a:gd name="adj1" fmla="val 65118"/>
              <a:gd name="adj2" fmla="val 846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A6B5413-D790-404C-A66A-ECBC71024A39}"/>
              </a:ext>
            </a:extLst>
          </p:cNvPr>
          <p:cNvSpPr txBox="1"/>
          <p:nvPr/>
        </p:nvSpPr>
        <p:spPr>
          <a:xfrm>
            <a:off x="923801" y="169158"/>
            <a:ext cx="393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서비스 소개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CF6F09B3-1299-42CD-BC4B-ADA89000B18C}"/>
              </a:ext>
            </a:extLst>
          </p:cNvPr>
          <p:cNvSpPr/>
          <p:nvPr/>
        </p:nvSpPr>
        <p:spPr>
          <a:xfrm>
            <a:off x="991460" y="1838397"/>
            <a:ext cx="2152726" cy="4284724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grpSp>
        <p:nvGrpSpPr>
          <p:cNvPr id="25" name="Group 1292">
            <a:extLst>
              <a:ext uri="{FF2B5EF4-FFF2-40B4-BE49-F238E27FC236}">
                <a16:creationId xmlns:a16="http://schemas.microsoft.com/office/drawing/2014/main" id="{02D3E2C0-02D5-4E87-A00B-0F4A9680C7A1}"/>
              </a:ext>
            </a:extLst>
          </p:cNvPr>
          <p:cNvGrpSpPr/>
          <p:nvPr/>
        </p:nvGrpSpPr>
        <p:grpSpPr>
          <a:xfrm>
            <a:off x="3799565" y="3706300"/>
            <a:ext cx="1897454" cy="1422826"/>
            <a:chOff x="1077300" y="4004825"/>
            <a:chExt cx="1698908" cy="72380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705DF85-F0F9-48D1-9404-87BED05EAB19}"/>
                </a:ext>
              </a:extLst>
            </p:cNvPr>
            <p:cNvSpPr txBox="1"/>
            <p:nvPr/>
          </p:nvSpPr>
          <p:spPr>
            <a:xfrm>
              <a:off x="1077300" y="4004825"/>
              <a:ext cx="1698908" cy="328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Arial" pitchFamily="34" charset="0"/>
                </a:rPr>
                <a:t>휴게소 정보</a:t>
              </a:r>
              <a:r>
                <a:rPr lang="en-US" altLang="ko-KR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Arial" pitchFamily="34" charset="0"/>
                </a:rPr>
                <a:t>,</a:t>
              </a:r>
            </a:p>
            <a:p>
              <a:pPr algn="ctr"/>
              <a:r>
                <a:rPr lang="ko-KR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Arial" pitchFamily="34" charset="0"/>
                </a:rPr>
                <a:t>메뉴 정보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137383C-68E9-4460-931A-461CA405C7AD}"/>
                </a:ext>
              </a:extLst>
            </p:cNvPr>
            <p:cNvSpPr txBox="1"/>
            <p:nvPr/>
          </p:nvSpPr>
          <p:spPr>
            <a:xfrm>
              <a:off x="1077300" y="4431147"/>
              <a:ext cx="1698908" cy="297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  <a:cs typeface="Arial" pitchFamily="34" charset="0"/>
                </a:rPr>
                <a:t>휴게소의 위치</a:t>
              </a:r>
              <a:r>
                <a: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  <a:cs typeface="Arial" pitchFamily="34" charset="0"/>
                </a:rPr>
                <a:t>,</a:t>
              </a:r>
            </a:p>
            <a:p>
              <a:pPr algn="ctr"/>
              <a:r>
                <a:rPr lang="ko-KR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  <a:cs typeface="Arial" pitchFamily="34" charset="0"/>
                </a:rPr>
                <a:t>편의시설 정보</a:t>
              </a:r>
              <a:r>
                <a: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  <a:cs typeface="Arial" pitchFamily="34" charset="0"/>
                </a:rPr>
                <a:t> </a:t>
              </a:r>
              <a:r>
                <a:rPr lang="ko-KR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  <a:cs typeface="Arial" pitchFamily="34" charset="0"/>
                </a:rPr>
                <a:t>표시</a:t>
              </a:r>
              <a:endPara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 pitchFamily="34" charset="0"/>
              </a:endParaRPr>
            </a:p>
          </p:txBody>
        </p:sp>
      </p:grpSp>
      <p:sp>
        <p:nvSpPr>
          <p:cNvPr id="28" name="Right Arrow 6">
            <a:extLst>
              <a:ext uri="{FF2B5EF4-FFF2-40B4-BE49-F238E27FC236}">
                <a16:creationId xmlns:a16="http://schemas.microsoft.com/office/drawing/2014/main" id="{46DE1D44-27F5-425A-9CA8-66E772EE9AE0}"/>
              </a:ext>
            </a:extLst>
          </p:cNvPr>
          <p:cNvSpPr/>
          <p:nvPr/>
        </p:nvSpPr>
        <p:spPr>
          <a:xfrm>
            <a:off x="991460" y="1986002"/>
            <a:ext cx="1478459" cy="864096"/>
          </a:xfrm>
          <a:prstGeom prst="rightArrow">
            <a:avLst>
              <a:gd name="adj1" fmla="val 65118"/>
              <a:gd name="adj2" fmla="val 8362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5433BD-F3B4-480A-9B32-459AEA961560}"/>
              </a:ext>
            </a:extLst>
          </p:cNvPr>
          <p:cNvSpPr txBox="1"/>
          <p:nvPr/>
        </p:nvSpPr>
        <p:spPr>
          <a:xfrm>
            <a:off x="1324822" y="2162677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63B9B2-3B5A-43E5-AB70-0D69F3DFCB85}"/>
              </a:ext>
            </a:extLst>
          </p:cNvPr>
          <p:cNvSpPr txBox="1"/>
          <p:nvPr/>
        </p:nvSpPr>
        <p:spPr>
          <a:xfrm>
            <a:off x="3985351" y="2162677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ounded Rectangle 71">
            <a:extLst>
              <a:ext uri="{FF2B5EF4-FFF2-40B4-BE49-F238E27FC236}">
                <a16:creationId xmlns:a16="http://schemas.microsoft.com/office/drawing/2014/main" id="{0D4EA93E-F1F5-4693-BD15-4ACA39F32CD7}"/>
              </a:ext>
            </a:extLst>
          </p:cNvPr>
          <p:cNvSpPr/>
          <p:nvPr/>
        </p:nvSpPr>
        <p:spPr>
          <a:xfrm>
            <a:off x="6352398" y="1805734"/>
            <a:ext cx="2152726" cy="4284724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3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40" name="Right Arrow 73">
            <a:extLst>
              <a:ext uri="{FF2B5EF4-FFF2-40B4-BE49-F238E27FC236}">
                <a16:creationId xmlns:a16="http://schemas.microsoft.com/office/drawing/2014/main" id="{1C62C87F-988F-47C2-898F-0359310E19DE}"/>
              </a:ext>
            </a:extLst>
          </p:cNvPr>
          <p:cNvSpPr/>
          <p:nvPr/>
        </p:nvSpPr>
        <p:spPr>
          <a:xfrm>
            <a:off x="6352398" y="2018665"/>
            <a:ext cx="1478459" cy="864096"/>
          </a:xfrm>
          <a:prstGeom prst="rightArrow">
            <a:avLst>
              <a:gd name="adj1" fmla="val 65118"/>
              <a:gd name="adj2" fmla="val 8461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C29A45-D168-4621-B6FF-31F8A2E5466A}"/>
              </a:ext>
            </a:extLst>
          </p:cNvPr>
          <p:cNvSpPr txBox="1"/>
          <p:nvPr/>
        </p:nvSpPr>
        <p:spPr>
          <a:xfrm>
            <a:off x="6645880" y="2162677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Rounded Rectangle 78">
            <a:extLst>
              <a:ext uri="{FF2B5EF4-FFF2-40B4-BE49-F238E27FC236}">
                <a16:creationId xmlns:a16="http://schemas.microsoft.com/office/drawing/2014/main" id="{E0021C1A-E254-4A79-A1A8-5F970750B109}"/>
              </a:ext>
            </a:extLst>
          </p:cNvPr>
          <p:cNvSpPr/>
          <p:nvPr/>
        </p:nvSpPr>
        <p:spPr>
          <a:xfrm>
            <a:off x="9032868" y="1805734"/>
            <a:ext cx="2152726" cy="4284724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4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46" name="Right Arrow 80">
            <a:extLst>
              <a:ext uri="{FF2B5EF4-FFF2-40B4-BE49-F238E27FC236}">
                <a16:creationId xmlns:a16="http://schemas.microsoft.com/office/drawing/2014/main" id="{805C47AD-955A-4497-88A0-305292EE2B26}"/>
              </a:ext>
            </a:extLst>
          </p:cNvPr>
          <p:cNvSpPr/>
          <p:nvPr/>
        </p:nvSpPr>
        <p:spPr>
          <a:xfrm>
            <a:off x="9032868" y="1986002"/>
            <a:ext cx="1478459" cy="864096"/>
          </a:xfrm>
          <a:prstGeom prst="rightArrow">
            <a:avLst>
              <a:gd name="adj1" fmla="val 65118"/>
              <a:gd name="adj2" fmla="val 8461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E8C57C-7220-4EF2-9738-1213B6365A84}"/>
              </a:ext>
            </a:extLst>
          </p:cNvPr>
          <p:cNvSpPr txBox="1"/>
          <p:nvPr/>
        </p:nvSpPr>
        <p:spPr>
          <a:xfrm>
            <a:off x="9306408" y="2162677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6" name="Group 1292">
            <a:extLst>
              <a:ext uri="{FF2B5EF4-FFF2-40B4-BE49-F238E27FC236}">
                <a16:creationId xmlns:a16="http://schemas.microsoft.com/office/drawing/2014/main" id="{B7B48562-0846-4FAB-AC18-4708289E5F5A}"/>
              </a:ext>
            </a:extLst>
          </p:cNvPr>
          <p:cNvGrpSpPr/>
          <p:nvPr/>
        </p:nvGrpSpPr>
        <p:grpSpPr>
          <a:xfrm>
            <a:off x="1125055" y="3649401"/>
            <a:ext cx="1885538" cy="1809101"/>
            <a:chOff x="1028746" y="4004825"/>
            <a:chExt cx="1698908" cy="92030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243AD3-670D-453D-B01B-66ECE9D5AB1E}"/>
                </a:ext>
              </a:extLst>
            </p:cNvPr>
            <p:cNvSpPr txBox="1"/>
            <p:nvPr/>
          </p:nvSpPr>
          <p:spPr>
            <a:xfrm>
              <a:off x="1028746" y="4004825"/>
              <a:ext cx="1698908" cy="328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Arial" pitchFamily="34" charset="0"/>
                </a:rPr>
                <a:t>위치 확인과</a:t>
              </a:r>
              <a:endPara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Arial" pitchFamily="34" charset="0"/>
              </a:endParaRPr>
            </a:p>
            <a:p>
              <a:pPr algn="ctr"/>
              <a:r>
                <a:rPr lang="ko-KR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Arial" pitchFamily="34" charset="0"/>
                </a:rPr>
                <a:t>휴게소 선택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A7FD3B1-C6D7-4085-A071-328E9E724199}"/>
                </a:ext>
              </a:extLst>
            </p:cNvPr>
            <p:cNvSpPr txBox="1"/>
            <p:nvPr/>
          </p:nvSpPr>
          <p:spPr>
            <a:xfrm>
              <a:off x="1028746" y="4377139"/>
              <a:ext cx="1698908" cy="547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  <a:cs typeface="Arial" pitchFamily="34" charset="0"/>
                </a:rPr>
                <a:t>사용자가</a:t>
              </a:r>
              <a:r>
                <a: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  <a:cs typeface="Arial" pitchFamily="34" charset="0"/>
                </a:rPr>
                <a:t> </a:t>
              </a:r>
              <a:r>
                <a:rPr lang="ko-KR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  <a:cs typeface="Arial" pitchFamily="34" charset="0"/>
                </a:rPr>
                <a:t>위치한</a:t>
              </a:r>
              <a:endPara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 pitchFamily="34" charset="0"/>
              </a:endParaRPr>
            </a:p>
            <a:p>
              <a:pPr algn="ctr"/>
              <a:r>
                <a:rPr lang="ko-KR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  <a:cs typeface="Arial" pitchFamily="34" charset="0"/>
                </a:rPr>
                <a:t>고속도로의</a:t>
              </a:r>
              <a:endPara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 pitchFamily="34" charset="0"/>
              </a:endParaRPr>
            </a:p>
            <a:p>
              <a:pPr algn="ctr"/>
              <a:r>
                <a:rPr lang="ko-KR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  <a:cs typeface="Arial" pitchFamily="34" charset="0"/>
                </a:rPr>
                <a:t>휴게소 중</a:t>
              </a:r>
              <a:r>
                <a: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  <a:cs typeface="Arial" pitchFamily="34" charset="0"/>
                </a:rPr>
                <a:t> </a:t>
              </a:r>
              <a:r>
                <a:rPr lang="ko-KR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  <a:cs typeface="Arial" pitchFamily="34" charset="0"/>
                </a:rPr>
                <a:t>가까운</a:t>
              </a:r>
              <a:endPara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 pitchFamily="34" charset="0"/>
              </a:endParaRPr>
            </a:p>
            <a:p>
              <a:pPr algn="ctr"/>
              <a:r>
                <a:rPr lang="ko-KR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  <a:cs typeface="Arial" pitchFamily="34" charset="0"/>
                </a:rPr>
                <a:t>휴게소</a:t>
              </a:r>
              <a:r>
                <a: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  <a:cs typeface="Arial" pitchFamily="34" charset="0"/>
                </a:rPr>
                <a:t> </a:t>
              </a:r>
              <a:r>
                <a:rPr lang="ko-KR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  <a:cs typeface="Arial" pitchFamily="34" charset="0"/>
                </a:rPr>
                <a:t>표시</a:t>
              </a:r>
              <a:endPara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 pitchFamily="34" charset="0"/>
              </a:endParaRPr>
            </a:p>
          </p:txBody>
        </p:sp>
      </p:grpSp>
      <p:grpSp>
        <p:nvGrpSpPr>
          <p:cNvPr id="59" name="Group 1292">
            <a:extLst>
              <a:ext uri="{FF2B5EF4-FFF2-40B4-BE49-F238E27FC236}">
                <a16:creationId xmlns:a16="http://schemas.microsoft.com/office/drawing/2014/main" id="{7054D259-B78F-4BC2-B6FA-E2756FA14A99}"/>
              </a:ext>
            </a:extLst>
          </p:cNvPr>
          <p:cNvGrpSpPr/>
          <p:nvPr/>
        </p:nvGrpSpPr>
        <p:grpSpPr>
          <a:xfrm>
            <a:off x="6480035" y="3704913"/>
            <a:ext cx="1897453" cy="1412579"/>
            <a:chOff x="1077300" y="4033067"/>
            <a:chExt cx="1698908" cy="718589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A046833-0692-4D1F-98CA-97D139A0D76E}"/>
                </a:ext>
              </a:extLst>
            </p:cNvPr>
            <p:cNvSpPr txBox="1"/>
            <p:nvPr/>
          </p:nvSpPr>
          <p:spPr>
            <a:xfrm>
              <a:off x="1077300" y="4033067"/>
              <a:ext cx="1698908" cy="187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Arial" pitchFamily="34" charset="0"/>
                </a:rPr>
                <a:t>장바구니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B4062E3-CFC8-4BC5-8B76-F35E5FDAE5DB}"/>
                </a:ext>
              </a:extLst>
            </p:cNvPr>
            <p:cNvSpPr txBox="1"/>
            <p:nvPr/>
          </p:nvSpPr>
          <p:spPr>
            <a:xfrm>
              <a:off x="1077300" y="4454177"/>
              <a:ext cx="1698908" cy="297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  <a:cs typeface="Arial" pitchFamily="34" charset="0"/>
                </a:rPr>
                <a:t>장바구니에 음식</a:t>
              </a:r>
              <a:endPara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 pitchFamily="34" charset="0"/>
              </a:endParaRPr>
            </a:p>
            <a:p>
              <a:pPr algn="ctr"/>
              <a:r>
                <a:rPr lang="ko-KR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  <a:cs typeface="Arial" pitchFamily="34" charset="0"/>
                </a:rPr>
                <a:t>추가</a:t>
              </a:r>
              <a:r>
                <a: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  <a:cs typeface="Arial" pitchFamily="34" charset="0"/>
                </a:rPr>
                <a:t>, </a:t>
              </a:r>
              <a:r>
                <a:rPr lang="ko-KR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  <a:cs typeface="Arial" pitchFamily="34" charset="0"/>
                </a:rPr>
                <a:t>삭제</a:t>
              </a:r>
              <a:r>
                <a: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  <a:cs typeface="Arial" pitchFamily="34" charset="0"/>
                </a:rPr>
                <a:t>, </a:t>
              </a:r>
              <a:r>
                <a:rPr lang="ko-KR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  <a:cs typeface="Arial" pitchFamily="34" charset="0"/>
                </a:rPr>
                <a:t>수량 변경</a:t>
              </a:r>
              <a:endPara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 pitchFamily="34" charset="0"/>
              </a:endParaRPr>
            </a:p>
          </p:txBody>
        </p:sp>
      </p:grpSp>
      <p:grpSp>
        <p:nvGrpSpPr>
          <p:cNvPr id="62" name="Group 1292">
            <a:extLst>
              <a:ext uri="{FF2B5EF4-FFF2-40B4-BE49-F238E27FC236}">
                <a16:creationId xmlns:a16="http://schemas.microsoft.com/office/drawing/2014/main" id="{897BFEAC-FC6F-4C1B-847A-7052B2268B6B}"/>
              </a:ext>
            </a:extLst>
          </p:cNvPr>
          <p:cNvGrpSpPr/>
          <p:nvPr/>
        </p:nvGrpSpPr>
        <p:grpSpPr>
          <a:xfrm>
            <a:off x="9047815" y="3677642"/>
            <a:ext cx="2152725" cy="1432776"/>
            <a:chOff x="1077300" y="4019192"/>
            <a:chExt cx="1698908" cy="72886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C77AE13-2F52-4552-BDB0-27BC19575AC9}"/>
                </a:ext>
              </a:extLst>
            </p:cNvPr>
            <p:cNvSpPr txBox="1"/>
            <p:nvPr/>
          </p:nvSpPr>
          <p:spPr>
            <a:xfrm>
              <a:off x="1077300" y="4019192"/>
              <a:ext cx="1698908" cy="187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Arial" pitchFamily="34" charset="0"/>
                </a:rPr>
                <a:t>간편 결제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E222F11-5190-4764-9403-BC9E9FB275FD}"/>
                </a:ext>
              </a:extLst>
            </p:cNvPr>
            <p:cNvSpPr txBox="1"/>
            <p:nvPr/>
          </p:nvSpPr>
          <p:spPr>
            <a:xfrm>
              <a:off x="1077300" y="4450576"/>
              <a:ext cx="1698908" cy="297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  <a:cs typeface="Arial" pitchFamily="34" charset="0"/>
                </a:rPr>
                <a:t>QR </a:t>
              </a:r>
              <a:r>
                <a:rPr lang="ko-KR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  <a:cs typeface="Arial" pitchFamily="34" charset="0"/>
                </a:rPr>
                <a:t>코드를 이용하여</a:t>
              </a:r>
              <a:endPara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 pitchFamily="34" charset="0"/>
              </a:endParaRPr>
            </a:p>
            <a:p>
              <a:pPr algn="ctr"/>
              <a:r>
                <a:rPr lang="ko-KR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  <a:cs typeface="Arial" pitchFamily="34" charset="0"/>
                </a:rPr>
                <a:t>카카오페이 간편 결제</a:t>
              </a:r>
              <a:endPara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rial" pitchFamily="34" charset="0"/>
              </a:endParaRPr>
            </a:p>
          </p:txBody>
        </p:sp>
      </p:grpSp>
      <p:pic>
        <p:nvPicPr>
          <p:cNvPr id="66" name="그래픽 65" descr="핀 있는 지도">
            <a:extLst>
              <a:ext uri="{FF2B5EF4-FFF2-40B4-BE49-F238E27FC236}">
                <a16:creationId xmlns:a16="http://schemas.microsoft.com/office/drawing/2014/main" id="{25A0ED55-30AF-4D9E-9B20-364F32DE9CC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6829" y="2981288"/>
            <a:ext cx="468454" cy="468544"/>
          </a:xfrm>
          <a:prstGeom prst="rect">
            <a:avLst/>
          </a:prstGeom>
        </p:spPr>
      </p:pic>
      <p:sp>
        <p:nvSpPr>
          <p:cNvPr id="67" name="Teardrop 1">
            <a:extLst>
              <a:ext uri="{FF2B5EF4-FFF2-40B4-BE49-F238E27FC236}">
                <a16:creationId xmlns:a16="http://schemas.microsoft.com/office/drawing/2014/main" id="{29E0A55A-06D8-493F-BBBE-2967BF479BBF}"/>
              </a:ext>
            </a:extLst>
          </p:cNvPr>
          <p:cNvSpPr/>
          <p:nvPr/>
        </p:nvSpPr>
        <p:spPr>
          <a:xfrm rot="18805991">
            <a:off x="4534571" y="3048048"/>
            <a:ext cx="427442" cy="422982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9" name="그래픽 68" descr="쇼핑 카트">
            <a:extLst>
              <a:ext uri="{FF2B5EF4-FFF2-40B4-BE49-F238E27FC236}">
                <a16:creationId xmlns:a16="http://schemas.microsoft.com/office/drawing/2014/main" id="{14FD4212-71F7-4538-BF70-400EF95F90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28962" y="3038703"/>
            <a:ext cx="399600" cy="399600"/>
          </a:xfrm>
          <a:prstGeom prst="rect">
            <a:avLst/>
          </a:prstGeom>
        </p:spPr>
      </p:pic>
      <p:pic>
        <p:nvPicPr>
          <p:cNvPr id="71" name="그래픽 70" descr="신용 카드">
            <a:extLst>
              <a:ext uri="{FF2B5EF4-FFF2-40B4-BE49-F238E27FC236}">
                <a16:creationId xmlns:a16="http://schemas.microsoft.com/office/drawing/2014/main" id="{9AEE582E-82BF-4325-B574-19DC81410C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4041" y="2972688"/>
            <a:ext cx="399600" cy="3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39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A6B5413-D790-404C-A66A-ECBC71024A39}"/>
              </a:ext>
            </a:extLst>
          </p:cNvPr>
          <p:cNvSpPr txBox="1"/>
          <p:nvPr/>
        </p:nvSpPr>
        <p:spPr>
          <a:xfrm>
            <a:off x="803220" y="169158"/>
            <a:ext cx="393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내용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7DE891-CD9C-4360-A389-43BD6B86EF3F}"/>
              </a:ext>
            </a:extLst>
          </p:cNvPr>
          <p:cNvSpPr txBox="1"/>
          <p:nvPr/>
        </p:nvSpPr>
        <p:spPr>
          <a:xfrm>
            <a:off x="4610627" y="974450"/>
            <a:ext cx="3325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>
                <a:solidFill>
                  <a:srgbClr val="4472C4">
                    <a:lumMod val="50000"/>
                  </a:srgb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활용 </a:t>
            </a:r>
            <a:r>
              <a:rPr lang="en-US" altLang="ko-KR" sz="2800">
                <a:solidFill>
                  <a:srgbClr val="4472C4">
                    <a:lumMod val="50000"/>
                  </a:srgb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API &amp; </a:t>
            </a:r>
            <a:r>
              <a:rPr lang="ko-KR" altLang="en-US" sz="2800">
                <a:solidFill>
                  <a:srgbClr val="4472C4">
                    <a:lumMod val="50000"/>
                  </a:srgb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B9EE61-3E2A-49AA-8723-F177688FD17E}"/>
              </a:ext>
            </a:extLst>
          </p:cNvPr>
          <p:cNvSpPr txBox="1"/>
          <p:nvPr/>
        </p:nvSpPr>
        <p:spPr>
          <a:xfrm>
            <a:off x="1109122" y="1971841"/>
            <a:ext cx="4433403" cy="2222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지도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카카오맵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API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사용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고속도로 주소를 가져오기 위해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tmap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 </a:t>
            </a:r>
            <a:r>
              <a:rPr lang="en-US" altLang="ko-KR" sz="2400">
                <a:solidFill>
                  <a:srgbClr val="001545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API</a:t>
            </a:r>
            <a:r>
              <a:rPr lang="ko-KR" altLang="en-US" sz="2400">
                <a:solidFill>
                  <a:srgbClr val="001545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추가로 사용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F85042-808A-4856-A072-57AFE829F788}"/>
              </a:ext>
            </a:extLst>
          </p:cNvPr>
          <p:cNvSpPr txBox="1"/>
          <p:nvPr/>
        </p:nvSpPr>
        <p:spPr>
          <a:xfrm>
            <a:off x="6441425" y="1971840"/>
            <a:ext cx="4433403" cy="2222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정보확인</a:t>
            </a:r>
            <a:endParaRPr lang="en-US" altLang="ko-KR" sz="2400">
              <a:solidFill>
                <a:schemeClr val="accent1">
                  <a:lumMod val="60000"/>
                  <a:lumOff val="40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휴게소 음식목록 공공 </a:t>
            </a:r>
            <a:r>
              <a:rPr lang="en-US" altLang="ko-KR" sz="2400">
                <a:solidFill>
                  <a:srgbClr val="001545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API</a:t>
            </a:r>
            <a:r>
              <a:rPr lang="ko-KR" altLang="en-US" sz="2400">
                <a:solidFill>
                  <a:srgbClr val="001545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사용</a:t>
            </a:r>
            <a:endParaRPr lang="en-US" altLang="ko-KR" sz="2400">
              <a:solidFill>
                <a:srgbClr val="001545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solidFill>
                  <a:srgbClr val="001545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휴게소 위치와 편의시설 정보 공공데이터 사용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A1C80D-F7C1-450B-AF6D-97F88DE6D439}"/>
              </a:ext>
            </a:extLst>
          </p:cNvPr>
          <p:cNvSpPr txBox="1"/>
          <p:nvPr/>
        </p:nvSpPr>
        <p:spPr>
          <a:xfrm>
            <a:off x="3732033" y="4379616"/>
            <a:ext cx="5671830" cy="1668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간편 결제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부트페이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API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사용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간편결제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결제승인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결제취소 가능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208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2549013" y="3111564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EFA199-2FF3-4DB6-81D2-5CEF0D00C33F}"/>
              </a:ext>
            </a:extLst>
          </p:cNvPr>
          <p:cNvSpPr txBox="1"/>
          <p:nvPr/>
        </p:nvSpPr>
        <p:spPr>
          <a:xfrm>
            <a:off x="4948084" y="3140178"/>
            <a:ext cx="2381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시연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5249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2549013" y="3111564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EFA199-2FF3-4DB6-81D2-5CEF0D00C33F}"/>
              </a:ext>
            </a:extLst>
          </p:cNvPr>
          <p:cNvSpPr txBox="1"/>
          <p:nvPr/>
        </p:nvSpPr>
        <p:spPr>
          <a:xfrm>
            <a:off x="5172939" y="3198167"/>
            <a:ext cx="1846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</a:t>
            </a:r>
            <a:r>
              <a: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9437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180</Words>
  <Application>Microsoft Office PowerPoint</Application>
  <PresentationFormat>와이드스크린</PresentationFormat>
  <Paragraphs>59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Arial</vt:lpstr>
      <vt:lpstr>궁서체</vt:lpstr>
      <vt:lpstr>12롯데마트드림Medium</vt:lpstr>
      <vt:lpstr>맑은 고딕</vt:lpstr>
      <vt:lpstr>12롯데마트드림Bold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</dc:creator>
  <cp:lastModifiedBy>김 하정</cp:lastModifiedBy>
  <cp:revision>187</cp:revision>
  <dcterms:created xsi:type="dcterms:W3CDTF">2018-06-13T11:24:55Z</dcterms:created>
  <dcterms:modified xsi:type="dcterms:W3CDTF">2020-08-27T03:37:25Z</dcterms:modified>
</cp:coreProperties>
</file>