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317" r:id="rId2"/>
    <p:sldId id="262" r:id="rId3"/>
    <p:sldId id="318" r:id="rId4"/>
    <p:sldId id="325" r:id="rId5"/>
    <p:sldId id="319" r:id="rId6"/>
    <p:sldId id="323" r:id="rId7"/>
    <p:sldId id="32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B0600000101010101" charset="0"/>
      <p:regular r:id="rId15"/>
      <p:bold r:id="rId16"/>
      <p:italic r:id="rId17"/>
      <p:boldItalic r:id="rId18"/>
    </p:embeddedFont>
    <p:embeddedFont>
      <p:font typeface="Raleway" panose="020B0600000101010101" charset="0"/>
      <p:regular r:id="rId19"/>
      <p:bold r:id="rId20"/>
      <p:italic r:id="rId21"/>
      <p:boldItalic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AC"/>
    <a:srgbClr val="9509FF"/>
    <a:srgbClr val="0B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57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857B0FF-6682-40C4-A95A-5B4549501D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01293-8B9B-4595-A65F-5172C5E957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8048-D313-4BCB-B7DE-83223ED3BFA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B6176-276C-427E-BE00-F76633A8C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CE0E2-C32A-46E0-BA15-BB3F2B83D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1039-5805-49DB-8F21-7217F77EF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2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467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354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303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06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b18a8b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b18a8b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광학특성에는 총 3가지가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굴절률, 흡수도, 산란도가 있으며 이것으로 tissue에서의 광자가 전이되는 정도가 결정됩니다.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87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88;p13">
            <a:extLst>
              <a:ext uri="{FF2B5EF4-FFF2-40B4-BE49-F238E27FC236}">
                <a16:creationId xmlns:a16="http://schemas.microsoft.com/office/drawing/2014/main" id="{AAE1C630-F046-446A-9652-B727E223CA8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9125" y="0"/>
            <a:ext cx="1814875" cy="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0;p13">
            <a:extLst>
              <a:ext uri="{FF2B5EF4-FFF2-40B4-BE49-F238E27FC236}">
                <a16:creationId xmlns:a16="http://schemas.microsoft.com/office/drawing/2014/main" id="{E3840FFA-9C79-4213-BC22-5290D3910EB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6012" t="30326" r="60781" b="26918"/>
          <a:stretch/>
        </p:blipFill>
        <p:spPr>
          <a:xfrm>
            <a:off x="0" y="4645267"/>
            <a:ext cx="1028880" cy="490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8;p9">
            <a:extLst>
              <a:ext uri="{FF2B5EF4-FFF2-40B4-BE49-F238E27FC236}">
                <a16:creationId xmlns:a16="http://schemas.microsoft.com/office/drawing/2014/main" id="{94A7C116-6EBA-4578-8EDB-5F38B4BC27B4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5174225" y="980899"/>
            <a:ext cx="3374400" cy="337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01BAD-3B93-4969-AD2A-16A6A7812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0DA6D-7DA7-48C9-83F8-A22F33394741}"/>
              </a:ext>
            </a:extLst>
          </p:cNvPr>
          <p:cNvSpPr txBox="1">
            <a:spLocks/>
          </p:cNvSpPr>
          <p:nvPr userDrawn="1"/>
        </p:nvSpPr>
        <p:spPr>
          <a:xfrm>
            <a:off x="3887757" y="3078"/>
            <a:ext cx="5256244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3200" dirty="0"/>
              <a:t>Table of Contents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FF6AEF2-DC3B-4DEE-A972-770D541F0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740" y="1148734"/>
            <a:ext cx="5256244" cy="3489325"/>
          </a:xfrm>
        </p:spPr>
        <p:txBody>
          <a:bodyPr/>
          <a:lstStyle>
            <a:lvl1pPr marL="0" indent="0">
              <a:buSzPct val="100000"/>
              <a:buFont typeface="+mj-lt"/>
              <a:buAutoNum type="arabicPeriod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7AD8FBC-0567-4957-8C3F-AD6C76847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7361" y="1148733"/>
            <a:ext cx="2560637" cy="3489325"/>
          </a:xfrm>
        </p:spPr>
        <p:txBody>
          <a:bodyPr/>
          <a:lstStyle>
            <a:lvl1pPr marL="0" indent="0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3DC08F-5D7B-4DEE-A5D5-6ECE505EF4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B3863B-593F-4816-AC32-4A81A0D4B2FB}"/>
              </a:ext>
            </a:extLst>
          </p:cNvPr>
          <p:cNvSpPr txBox="1">
            <a:spLocks/>
          </p:cNvSpPr>
          <p:nvPr userDrawn="1"/>
        </p:nvSpPr>
        <p:spPr>
          <a:xfrm>
            <a:off x="0" y="48545"/>
            <a:ext cx="4606925" cy="58286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 do list</a:t>
            </a:r>
            <a:endParaRPr lang="en-US" sz="33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0FFCE9A-C6D3-4F7A-844E-810EC6BF2FEC}"/>
              </a:ext>
            </a:extLst>
          </p:cNvPr>
          <p:cNvCxnSpPr>
            <a:cxnSpLocks/>
          </p:cNvCxnSpPr>
          <p:nvPr userDrawn="1"/>
        </p:nvCxnSpPr>
        <p:spPr>
          <a:xfrm>
            <a:off x="1" y="679950"/>
            <a:ext cx="457188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17D60C-C8F2-4626-85E6-787D99AB3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28337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E8838A5B-E409-4E36-8515-1C417B29D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50" y="2146300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8C3A49B7-2632-40A1-8B56-9DA418025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50" y="2964263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3755309C-F804-4B40-AF91-ADC4FF2570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950" y="3782226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C22852-E4C4-42CF-8DD8-31948300D632}"/>
              </a:ext>
            </a:extLst>
          </p:cNvPr>
          <p:cNvCxnSpPr>
            <a:cxnSpLocks/>
          </p:cNvCxnSpPr>
          <p:nvPr userDrawn="1"/>
        </p:nvCxnSpPr>
        <p:spPr>
          <a:xfrm>
            <a:off x="4565422" y="933450"/>
            <a:ext cx="0" cy="37211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A7665C12-7814-4E9B-AF54-8B10BC528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7302" y="1328337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5BAE004E-A145-4362-9147-EAEC88BC84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7302" y="2146300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9">
            <a:extLst>
              <a:ext uri="{FF2B5EF4-FFF2-40B4-BE49-F238E27FC236}">
                <a16:creationId xmlns:a16="http://schemas.microsoft.com/office/drawing/2014/main" id="{93EED6D9-042D-4A55-885C-5DAC6189F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7302" y="2964263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9">
            <a:extLst>
              <a:ext uri="{FF2B5EF4-FFF2-40B4-BE49-F238E27FC236}">
                <a16:creationId xmlns:a16="http://schemas.microsoft.com/office/drawing/2014/main" id="{3F2A0BDC-4E6E-45AB-AE7C-0389B1830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7302" y="3782226"/>
            <a:ext cx="3429000" cy="349497"/>
          </a:xfrm>
        </p:spPr>
        <p:txBody>
          <a:bodyPr/>
          <a:lstStyle>
            <a:lvl1pPr marL="0" indent="0">
              <a:buNone/>
              <a:defRPr sz="1800">
                <a:latin typeface="Raleway" panose="020B0600000101010101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Ref idx="1001">
        <a:schemeClr val="bg1"/>
      </p:bgRef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;p3">
            <a:extLst>
              <a:ext uri="{FF2B5EF4-FFF2-40B4-BE49-F238E27FC236}">
                <a16:creationId xmlns:a16="http://schemas.microsoft.com/office/drawing/2014/main" id="{A46C08EF-F888-4657-8808-2FA532A37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8" name="Google Shape;42;p6">
            <a:extLst>
              <a:ext uri="{FF2B5EF4-FFF2-40B4-BE49-F238E27FC236}">
                <a16:creationId xmlns:a16="http://schemas.microsoft.com/office/drawing/2014/main" id="{C0E26550-9435-4F96-A421-BA3A2A55A929}"/>
              </a:ext>
            </a:extLst>
          </p:cNvPr>
          <p:cNvGrpSpPr/>
          <p:nvPr userDrawn="1"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9" name="Google Shape;43;p6">
              <a:extLst>
                <a:ext uri="{FF2B5EF4-FFF2-40B4-BE49-F238E27FC236}">
                  <a16:creationId xmlns:a16="http://schemas.microsoft.com/office/drawing/2014/main" id="{09003157-BF64-444D-9101-E29D2989A593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;p6">
              <a:extLst>
                <a:ext uri="{FF2B5EF4-FFF2-40B4-BE49-F238E27FC236}">
                  <a16:creationId xmlns:a16="http://schemas.microsoft.com/office/drawing/2014/main" id="{791C0EDC-9C9F-4C7D-9F22-BD3B02D8B7AA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0;p4">
            <a:extLst>
              <a:ext uri="{FF2B5EF4-FFF2-40B4-BE49-F238E27FC236}">
                <a16:creationId xmlns:a16="http://schemas.microsoft.com/office/drawing/2014/main" id="{41B21CED-DCE2-45D5-AC91-BF8A914A88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B57C749-F25B-44CE-A357-D58EED0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802F15A-D452-432C-9D2D-760AAD6A4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487800"/>
            <a:ext cx="9144000" cy="45719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-1681"/>
            <a:ext cx="9144000" cy="443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9E1D1ED-E438-4066-AA6A-F81B3420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0B4C7BC-D735-436E-9C7A-140476EF0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hree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  <a:solidFill>
            <a:schemeClr val="tx1"/>
          </a:solidFill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" name="Google Shape;37;p5">
            <a:extLst>
              <a:ext uri="{FF2B5EF4-FFF2-40B4-BE49-F238E27FC236}">
                <a16:creationId xmlns:a16="http://schemas.microsoft.com/office/drawing/2014/main" id="{992ED20A-945D-4A31-97E4-D04CBCF10BE8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729325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3" name="Google Shape;37;p5">
            <a:extLst>
              <a:ext uri="{FF2B5EF4-FFF2-40B4-BE49-F238E27FC236}">
                <a16:creationId xmlns:a16="http://schemas.microsoft.com/office/drawing/2014/main" id="{41B6F488-90ED-4723-874E-CE2BDB785719}"/>
              </a:ext>
            </a:extLst>
          </p:cNvPr>
          <p:cNvSpPr txBox="1">
            <a:spLocks noGrp="1"/>
          </p:cNvSpPr>
          <p:nvPr>
            <p:ph type="body" idx="16"/>
          </p:nvPr>
        </p:nvSpPr>
        <p:spPr>
          <a:xfrm>
            <a:off x="3560250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Google Shape;37;p5">
            <a:extLst>
              <a:ext uri="{FF2B5EF4-FFF2-40B4-BE49-F238E27FC236}">
                <a16:creationId xmlns:a16="http://schemas.microsoft.com/office/drawing/2014/main" id="{3E1F7BA0-44D2-433F-B3E1-FEC74A77A865}"/>
              </a:ext>
            </a:extLst>
          </p:cNvPr>
          <p:cNvSpPr txBox="1">
            <a:spLocks noGrp="1"/>
          </p:cNvSpPr>
          <p:nvPr>
            <p:ph type="body" idx="17"/>
          </p:nvPr>
        </p:nvSpPr>
        <p:spPr>
          <a:xfrm>
            <a:off x="6391175" y="4004108"/>
            <a:ext cx="2023500" cy="401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23F8F36E-6901-4294-8126-B8739653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A674589-21E5-483E-B00E-B8A9D9F494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0350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8EDD1203-FBFA-4298-8836-A15B0B1880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61275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86B73404-716C-41AF-8597-8746C949228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91687" y="2067932"/>
            <a:ext cx="2022475" cy="181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F3236FC-80A2-4741-8EA9-C837EC91D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AF4B-29B4-43BD-8E3F-180FD304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3B90D-C82B-4DDA-AF08-B382CF0537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1275-EC58-448A-ADFE-9A8FE57E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C842950-BB05-4E25-940D-D4D0430A1F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1_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ftr" idx="11"/>
          </p:nvPr>
        </p:nvSpPr>
        <p:spPr>
          <a:xfrm>
            <a:off x="3605864" y="4931278"/>
            <a:ext cx="1932272" cy="21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63"/>
          <p:cNvSpPr txBox="1"/>
          <p:nvPr/>
        </p:nvSpPr>
        <p:spPr>
          <a:xfrm>
            <a:off x="0" y="4931278"/>
            <a:ext cx="1932272" cy="21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D2B45A-5759-499C-9CCB-F448FD1DA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98" y="4819877"/>
            <a:ext cx="2156059" cy="253548"/>
          </a:xfrm>
        </p:spPr>
        <p:txBody>
          <a:bodyPr anchor="ctr"/>
          <a:lstStyle>
            <a:lvl1pPr marL="0" indent="0">
              <a:buNone/>
              <a:defRPr sz="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7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8" r:id="rId3"/>
    <p:sldLayoutId id="2147483664" r:id="rId4"/>
    <p:sldLayoutId id="2147483650" r:id="rId5"/>
    <p:sldLayoutId id="2147483661" r:id="rId6"/>
    <p:sldLayoutId id="2147483660" r:id="rId7"/>
    <p:sldLayoutId id="214748366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bleyer.org/icarus/iverilog-v11-20190809-x64_setup.ex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github.com/notepad-plus-plus/notepad-plus-plus/releases/download/v7.8.5/npp.7.8.5.Installer.exe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979B7BD1-BE2E-4901-B001-0C49F43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</p:spPr>
        <p:txBody>
          <a:bodyPr/>
          <a:lstStyle/>
          <a:p>
            <a:r>
              <a:rPr lang="en-US" altLang="ko-KR" dirty="0"/>
              <a:t>01. Intro the Verilog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73A0DE-CF1F-460C-A756-1FC3A3AA18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01120" y="1927200"/>
            <a:ext cx="3374400" cy="1078650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the Verilog</a:t>
            </a:r>
          </a:p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the notepad++</a:t>
            </a:r>
          </a:p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the plugin for Verilog</a:t>
            </a:r>
          </a:p>
          <a:p>
            <a:pPr marL="488950" indent="-342900">
              <a:buAutoNum type="arabicPeriod"/>
            </a:pPr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the file</a:t>
            </a:r>
          </a:p>
          <a:p>
            <a:pPr marL="488950" indent="-342900">
              <a:buAutoNum type="arabicPeriod"/>
            </a:pPr>
            <a:endParaRPr lang="ko-KR" altLang="en-US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FE49032C-87B6-4EB2-89D6-B84EA8789E07}"/>
              </a:ext>
            </a:extLst>
          </p:cNvPr>
          <p:cNvSpPr txBox="1">
            <a:spLocks/>
          </p:cNvSpPr>
          <p:nvPr/>
        </p:nvSpPr>
        <p:spPr>
          <a:xfrm>
            <a:off x="5201120" y="1431790"/>
            <a:ext cx="3374400" cy="37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+mj-lt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ko-KR" sz="1800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endParaRPr lang="ko-KR" altLang="en-US" sz="1800" dirty="0">
              <a:solidFill>
                <a:schemeClr val="bg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5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Install the Verilog</a:t>
            </a:r>
            <a:b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E5ACAEC-D149-4226-BBE1-94A2A0EF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8" y="653487"/>
            <a:ext cx="7688700" cy="341595"/>
          </a:xfrm>
        </p:spPr>
        <p:txBody>
          <a:bodyPr/>
          <a:lstStyle/>
          <a:p>
            <a:r>
              <a:rPr lang="en-US" altLang="ko-KR" dirty="0"/>
              <a:t>Go to the </a:t>
            </a:r>
            <a:r>
              <a:rPr lang="en-US" altLang="ko-KR" dirty="0">
                <a:hlinkClick r:id="rId3"/>
              </a:rPr>
              <a:t>http://bleyer.org/icarus/iverilog-v11-20190809-x64_setup.exe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EAB132-8C80-4949-A0E0-E3EED643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7" y="1215641"/>
            <a:ext cx="2258817" cy="17137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A4864F-377E-4335-A8DC-E2F294C9E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948" y="1224794"/>
            <a:ext cx="2258817" cy="1740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1A8E42-0E78-4E63-9D57-B7A3E2F2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849" y="1285212"/>
            <a:ext cx="2258817" cy="171578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09ADDC-0CAB-4115-AD8E-1B27244209AA}"/>
              </a:ext>
            </a:extLst>
          </p:cNvPr>
          <p:cNvGrpSpPr/>
          <p:nvPr/>
        </p:nvGrpSpPr>
        <p:grpSpPr>
          <a:xfrm>
            <a:off x="242047" y="3119919"/>
            <a:ext cx="2258817" cy="1705373"/>
            <a:chOff x="6972890" y="2912828"/>
            <a:chExt cx="2112112" cy="161842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7529E9B-02EB-4E1F-A739-939854A9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2890" y="2912828"/>
              <a:ext cx="2112112" cy="161842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BF1BBB1-C271-4421-80D0-3FA2147A217E}"/>
                </a:ext>
              </a:extLst>
            </p:cNvPr>
            <p:cNvSpPr/>
            <p:nvPr/>
          </p:nvSpPr>
          <p:spPr>
            <a:xfrm>
              <a:off x="7109937" y="3712567"/>
              <a:ext cx="1056909" cy="169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9D57255A-3C52-4D15-9E16-89805ACB8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3849" y="3129688"/>
            <a:ext cx="2265627" cy="175506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7ADE803-068B-42D3-84D9-1BC439D1E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473" y="3060460"/>
            <a:ext cx="2357767" cy="18242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659E3A-98B9-4373-8A8B-32DA3F9C0904}"/>
              </a:ext>
            </a:extLst>
          </p:cNvPr>
          <p:cNvSpPr txBox="1"/>
          <p:nvPr/>
        </p:nvSpPr>
        <p:spPr>
          <a:xfrm>
            <a:off x="242047" y="1065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EC395A-4AB4-47D0-8537-3F4FBCD47642}"/>
              </a:ext>
            </a:extLst>
          </p:cNvPr>
          <p:cNvSpPr/>
          <p:nvPr/>
        </p:nvSpPr>
        <p:spPr>
          <a:xfrm>
            <a:off x="64434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E81E41-5AA6-4985-B114-E51F295F47DC}"/>
              </a:ext>
            </a:extLst>
          </p:cNvPr>
          <p:cNvSpPr/>
          <p:nvPr/>
        </p:nvSpPr>
        <p:spPr>
          <a:xfrm>
            <a:off x="3188136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42DA60-9BD7-47E5-A5B7-5815B0B42322}"/>
              </a:ext>
            </a:extLst>
          </p:cNvPr>
          <p:cNvSpPr/>
          <p:nvPr/>
        </p:nvSpPr>
        <p:spPr>
          <a:xfrm>
            <a:off x="6318231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BE5EC37-8CAF-4F8E-AB35-09A3AAA286BA}"/>
              </a:ext>
            </a:extLst>
          </p:cNvPr>
          <p:cNvSpPr/>
          <p:nvPr/>
        </p:nvSpPr>
        <p:spPr>
          <a:xfrm>
            <a:off x="6318231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13C1B66-64F9-41F7-B09C-C7840422548F}"/>
              </a:ext>
            </a:extLst>
          </p:cNvPr>
          <p:cNvSpPr/>
          <p:nvPr/>
        </p:nvSpPr>
        <p:spPr>
          <a:xfrm>
            <a:off x="3147855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5F9848-58EF-41E2-B4C4-64B6B4B65657}"/>
              </a:ext>
            </a:extLst>
          </p:cNvPr>
          <p:cNvSpPr/>
          <p:nvPr/>
        </p:nvSpPr>
        <p:spPr>
          <a:xfrm>
            <a:off x="64434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B3CC1F5-E3A7-44FC-9A04-E18E2725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99" y="3343637"/>
            <a:ext cx="2075824" cy="12655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2F421B-C946-47C9-8CEE-125E45C5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69" y="3247278"/>
            <a:ext cx="2218875" cy="1361930"/>
          </a:xfrm>
          <a:prstGeom prst="rect">
            <a:avLst/>
          </a:prstGeom>
        </p:spPr>
      </p:pic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Install the Notepad++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E5ACAEC-D149-4226-BBE1-94A2A0EF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7" y="653487"/>
            <a:ext cx="8816061" cy="341595"/>
          </a:xfrm>
        </p:spPr>
        <p:txBody>
          <a:bodyPr/>
          <a:lstStyle/>
          <a:p>
            <a:r>
              <a:rPr lang="en-US" altLang="ko-KR" dirty="0"/>
              <a:t>Go to </a:t>
            </a:r>
            <a:r>
              <a:rPr lang="en-US" altLang="ko-KR" dirty="0">
                <a:hlinkClick r:id="rId5"/>
              </a:rPr>
              <a:t>https://github.com/notepad-plus-plus/notepad-plus-plus/releases/download/v7.8.5/npp.7.8.5.Installer.exe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C62BDC-B787-4CB7-A306-32B392B0A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087" y="1294588"/>
            <a:ext cx="2241347" cy="1393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1FABB-1576-4F2C-9D9D-804DC594A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1" y="3237068"/>
            <a:ext cx="2238134" cy="1393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740541-2B68-4ADB-A6E0-CBC70E726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275" y="3268620"/>
            <a:ext cx="2241347" cy="13619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6515E6-D930-4139-86CF-AD6F0BE87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058" y="1434752"/>
            <a:ext cx="2160789" cy="11368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39279C4-3550-4F74-801A-AF463E4F7A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7910" y="1294588"/>
            <a:ext cx="2263423" cy="139348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5D06A9B-BDD7-45D1-B465-84F5E90A1274}"/>
              </a:ext>
            </a:extLst>
          </p:cNvPr>
          <p:cNvSpPr/>
          <p:nvPr/>
        </p:nvSpPr>
        <p:spPr>
          <a:xfrm>
            <a:off x="64434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435B67-A179-4E28-AC78-09B9F9502FC0}"/>
              </a:ext>
            </a:extLst>
          </p:cNvPr>
          <p:cNvSpPr/>
          <p:nvPr/>
        </p:nvSpPr>
        <p:spPr>
          <a:xfrm>
            <a:off x="3191333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B53B98B-2D39-4AB1-BD17-0FE412F4D87A}"/>
              </a:ext>
            </a:extLst>
          </p:cNvPr>
          <p:cNvSpPr/>
          <p:nvPr/>
        </p:nvSpPr>
        <p:spPr>
          <a:xfrm>
            <a:off x="6318231" y="109502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7F6E8D8-6A88-412D-8FAE-CF64FB640128}"/>
              </a:ext>
            </a:extLst>
          </p:cNvPr>
          <p:cNvSpPr/>
          <p:nvPr/>
        </p:nvSpPr>
        <p:spPr>
          <a:xfrm>
            <a:off x="4620169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987085-7553-42B4-9A82-B812610D3503}"/>
              </a:ext>
            </a:extLst>
          </p:cNvPr>
          <p:cNvSpPr/>
          <p:nvPr/>
        </p:nvSpPr>
        <p:spPr>
          <a:xfrm>
            <a:off x="2323762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23A2865-B012-4847-A4B2-2C191EF6C6BE}"/>
              </a:ext>
            </a:extLst>
          </p:cNvPr>
          <p:cNvSpPr/>
          <p:nvPr/>
        </p:nvSpPr>
        <p:spPr>
          <a:xfrm>
            <a:off x="47241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68BD8B-4B9D-4866-B268-751A1A266DFD}"/>
              </a:ext>
            </a:extLst>
          </p:cNvPr>
          <p:cNvSpPr/>
          <p:nvPr/>
        </p:nvSpPr>
        <p:spPr>
          <a:xfrm>
            <a:off x="7007599" y="305130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7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51C596-AD5E-40AC-8C08-E8D469558FF0}"/>
              </a:ext>
            </a:extLst>
          </p:cNvPr>
          <p:cNvSpPr/>
          <p:nvPr/>
        </p:nvSpPr>
        <p:spPr>
          <a:xfrm>
            <a:off x="4675229" y="3596902"/>
            <a:ext cx="768023" cy="14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DE908A-C8CD-4AFA-ACF6-EF1916DEBF6C}"/>
              </a:ext>
            </a:extLst>
          </p:cNvPr>
          <p:cNvSpPr/>
          <p:nvPr/>
        </p:nvSpPr>
        <p:spPr>
          <a:xfrm>
            <a:off x="7730179" y="3855562"/>
            <a:ext cx="768023" cy="145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B89B9CE-1A9E-4EB5-826C-34CB5D27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5" y="3066121"/>
            <a:ext cx="3060598" cy="11920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D582AFC-8570-4004-AFC3-B8890ECA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07" y="1036561"/>
            <a:ext cx="1971950" cy="1505160"/>
          </a:xfrm>
          <a:prstGeom prst="rect">
            <a:avLst/>
          </a:prstGeom>
        </p:spPr>
      </p:pic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Install the plugin for Verilog</a:t>
            </a:r>
            <a:b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5D06A9B-BDD7-45D1-B465-84F5E90A1274}"/>
              </a:ext>
            </a:extLst>
          </p:cNvPr>
          <p:cNvSpPr/>
          <p:nvPr/>
        </p:nvSpPr>
        <p:spPr>
          <a:xfrm>
            <a:off x="64434" y="75231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435B67-A179-4E28-AC78-09B9F9502FC0}"/>
              </a:ext>
            </a:extLst>
          </p:cNvPr>
          <p:cNvSpPr/>
          <p:nvPr/>
        </p:nvSpPr>
        <p:spPr>
          <a:xfrm>
            <a:off x="3910751" y="75231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23A2865-B012-4847-A4B2-2C191EF6C6BE}"/>
              </a:ext>
            </a:extLst>
          </p:cNvPr>
          <p:cNvSpPr/>
          <p:nvPr/>
        </p:nvSpPr>
        <p:spPr>
          <a:xfrm>
            <a:off x="47241" y="270859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DE908A-C8CD-4AFA-ACF6-EF1916DEBF6C}"/>
              </a:ext>
            </a:extLst>
          </p:cNvPr>
          <p:cNvSpPr/>
          <p:nvPr/>
        </p:nvSpPr>
        <p:spPr>
          <a:xfrm>
            <a:off x="287232" y="1982354"/>
            <a:ext cx="1864297" cy="24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AA0F38B-F71D-498F-852B-D4EC09947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563" y="1101941"/>
            <a:ext cx="4732165" cy="260382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F0E651-045D-45B2-9A58-87E4CD375554}"/>
              </a:ext>
            </a:extLst>
          </p:cNvPr>
          <p:cNvSpPr/>
          <p:nvPr/>
        </p:nvSpPr>
        <p:spPr>
          <a:xfrm>
            <a:off x="541221" y="3346320"/>
            <a:ext cx="917785" cy="7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78BFED-DFF9-4719-AA0F-BE107A34E2E9}"/>
              </a:ext>
            </a:extLst>
          </p:cNvPr>
          <p:cNvSpPr/>
          <p:nvPr/>
        </p:nvSpPr>
        <p:spPr>
          <a:xfrm>
            <a:off x="232699" y="4115616"/>
            <a:ext cx="109633" cy="11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7F7379-BA67-4153-8011-03BAAA8A75AE}"/>
              </a:ext>
            </a:extLst>
          </p:cNvPr>
          <p:cNvSpPr/>
          <p:nvPr/>
        </p:nvSpPr>
        <p:spPr>
          <a:xfrm>
            <a:off x="2918061" y="3341390"/>
            <a:ext cx="342852" cy="7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F74384-8026-4BA4-915A-F85A362EAED1}"/>
              </a:ext>
            </a:extLst>
          </p:cNvPr>
          <p:cNvSpPr/>
          <p:nvPr/>
        </p:nvSpPr>
        <p:spPr>
          <a:xfrm>
            <a:off x="4085562" y="2872397"/>
            <a:ext cx="4732165" cy="83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60BD9-BA91-4A82-9FFE-4E1E4AE1ED36}"/>
              </a:ext>
            </a:extLst>
          </p:cNvPr>
          <p:cNvSpPr txBox="1"/>
          <p:nvPr/>
        </p:nvSpPr>
        <p:spPr>
          <a:xfrm>
            <a:off x="414058" y="2693252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NppEx</a:t>
            </a:r>
            <a:r>
              <a:rPr lang="en-US" altLang="ko-KR" dirty="0"/>
              <a:t> </a:t>
            </a:r>
            <a:r>
              <a:rPr lang="ko-KR" altLang="en-US" dirty="0"/>
              <a:t>찾고 체크 한 후 설치버튼 클릭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3E1F0-5B62-40AA-95A4-A8ED834F69C6}"/>
              </a:ext>
            </a:extLst>
          </p:cNvPr>
          <p:cNvSpPr txBox="1"/>
          <p:nvPr/>
        </p:nvSpPr>
        <p:spPr>
          <a:xfrm>
            <a:off x="4260375" y="755959"/>
            <a:ext cx="471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 </a:t>
            </a:r>
            <a:r>
              <a:rPr lang="ko-KR" altLang="en-US" dirty="0"/>
              <a:t>입력부분 밑에 </a:t>
            </a:r>
            <a:r>
              <a:rPr lang="en-US" altLang="ko-KR" dirty="0"/>
              <a:t>Console</a:t>
            </a:r>
            <a:r>
              <a:rPr lang="ko-KR" altLang="en-US" dirty="0"/>
              <a:t>창 </a:t>
            </a:r>
            <a:r>
              <a:rPr lang="ko-KR" altLang="en-US" dirty="0" err="1"/>
              <a:t>생긴것을</a:t>
            </a:r>
            <a:r>
              <a:rPr lang="ko-KR" altLang="en-US" dirty="0"/>
              <a:t>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C5C91-001C-4772-A370-22936C6D2C29}"/>
              </a:ext>
            </a:extLst>
          </p:cNvPr>
          <p:cNvSpPr txBox="1"/>
          <p:nvPr/>
        </p:nvSpPr>
        <p:spPr>
          <a:xfrm>
            <a:off x="414058" y="77324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플러그인 </a:t>
            </a:r>
            <a:r>
              <a:rPr lang="en-US" altLang="ko-KR" dirty="0"/>
              <a:t>– </a:t>
            </a:r>
            <a:r>
              <a:rPr lang="ko-KR" altLang="en-US" dirty="0"/>
              <a:t>플러그인 관리</a:t>
            </a:r>
          </a:p>
        </p:txBody>
      </p:sp>
    </p:spTree>
    <p:extLst>
      <p:ext uri="{BB962C8B-B14F-4D97-AF65-F5344CB8AC3E}">
        <p14:creationId xmlns:p14="http://schemas.microsoft.com/office/powerpoint/2010/main" val="36873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356314C1-11B1-4E6D-A1B8-634A7B0F2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38"/>
          <a:stretch/>
        </p:blipFill>
        <p:spPr>
          <a:xfrm>
            <a:off x="426778" y="3085193"/>
            <a:ext cx="1544829" cy="11404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609BEF8-70F1-4B09-9CE2-B16DAEBB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432" y="1310318"/>
            <a:ext cx="1675018" cy="13183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F27D8B-092E-4C4B-B30A-F3411C5C56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484"/>
          <a:stretch/>
        </p:blipFill>
        <p:spPr>
          <a:xfrm>
            <a:off x="3951466" y="1300991"/>
            <a:ext cx="1241068" cy="124820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E5AB60-EAF6-478C-85E1-8AE505C89930}"/>
              </a:ext>
            </a:extLst>
          </p:cNvPr>
          <p:cNvGrpSpPr/>
          <p:nvPr/>
        </p:nvGrpSpPr>
        <p:grpSpPr>
          <a:xfrm>
            <a:off x="437300" y="1304826"/>
            <a:ext cx="2120892" cy="1032362"/>
            <a:chOff x="1259734" y="1077399"/>
            <a:chExt cx="2991267" cy="145602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60E61D2-7C16-4C31-897A-ACE20D123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368"/>
            <a:stretch/>
          </p:blipFill>
          <p:spPr>
            <a:xfrm>
              <a:off x="1259734" y="1077399"/>
              <a:ext cx="2991267" cy="145602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141E88D-8210-4B63-B76B-735D6C61A73F}"/>
                </a:ext>
              </a:extLst>
            </p:cNvPr>
            <p:cNvSpPr/>
            <p:nvPr/>
          </p:nvSpPr>
          <p:spPr>
            <a:xfrm flipV="1">
              <a:off x="1509975" y="2308870"/>
              <a:ext cx="2705606" cy="195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Example Verilog 01 – Hello World</a:t>
            </a:r>
            <a:b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59E3A-98B9-4373-8A8B-32DA3F9C0904}"/>
              </a:ext>
            </a:extLst>
          </p:cNvPr>
          <p:cNvSpPr txBox="1"/>
          <p:nvPr/>
        </p:nvSpPr>
        <p:spPr>
          <a:xfrm>
            <a:off x="242047" y="1065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EC395A-4AB4-47D0-8537-3F4FBCD47642}"/>
              </a:ext>
            </a:extLst>
          </p:cNvPr>
          <p:cNvSpPr/>
          <p:nvPr/>
        </p:nvSpPr>
        <p:spPr>
          <a:xfrm>
            <a:off x="64434" y="959688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E81E41-5AA6-4985-B114-E51F295F47DC}"/>
              </a:ext>
            </a:extLst>
          </p:cNvPr>
          <p:cNvSpPr/>
          <p:nvPr/>
        </p:nvSpPr>
        <p:spPr>
          <a:xfrm>
            <a:off x="3610157" y="955202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42DA60-9BD7-47E5-A5B7-5815B0B42322}"/>
              </a:ext>
            </a:extLst>
          </p:cNvPr>
          <p:cNvSpPr/>
          <p:nvPr/>
        </p:nvSpPr>
        <p:spPr>
          <a:xfrm>
            <a:off x="6585808" y="964529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BE5EC37-8CAF-4F8E-AB35-09A3AAA286BA}"/>
              </a:ext>
            </a:extLst>
          </p:cNvPr>
          <p:cNvSpPr/>
          <p:nvPr/>
        </p:nvSpPr>
        <p:spPr>
          <a:xfrm>
            <a:off x="6585808" y="2810614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5F9848-58EF-41E2-B4C4-64B6B4B65657}"/>
              </a:ext>
            </a:extLst>
          </p:cNvPr>
          <p:cNvSpPr/>
          <p:nvPr/>
        </p:nvSpPr>
        <p:spPr>
          <a:xfrm>
            <a:off x="58998" y="2771366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A8C944-55F0-4D84-8472-647EE167BD0A}"/>
              </a:ext>
            </a:extLst>
          </p:cNvPr>
          <p:cNvSpPr/>
          <p:nvPr/>
        </p:nvSpPr>
        <p:spPr>
          <a:xfrm flipV="1">
            <a:off x="3968096" y="1569008"/>
            <a:ext cx="1207808" cy="103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2F3F49-5CCC-434F-8108-9EB127EC27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410"/>
          <a:stretch/>
        </p:blipFill>
        <p:spPr>
          <a:xfrm>
            <a:off x="3968096" y="3130596"/>
            <a:ext cx="1688664" cy="1228989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13C1B66-64F9-41F7-B09C-C7840422548F}"/>
              </a:ext>
            </a:extLst>
          </p:cNvPr>
          <p:cNvSpPr/>
          <p:nvPr/>
        </p:nvSpPr>
        <p:spPr>
          <a:xfrm>
            <a:off x="3601842" y="2810614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35FB16-32B4-4D96-B363-24AB8AD112D9}"/>
              </a:ext>
            </a:extLst>
          </p:cNvPr>
          <p:cNvSpPr/>
          <p:nvPr/>
        </p:nvSpPr>
        <p:spPr>
          <a:xfrm flipV="1">
            <a:off x="426778" y="4075375"/>
            <a:ext cx="1544829" cy="8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CFB514-289F-4F8E-9613-781FA1F4CD9E}"/>
              </a:ext>
            </a:extLst>
          </p:cNvPr>
          <p:cNvGrpSpPr/>
          <p:nvPr/>
        </p:nvGrpSpPr>
        <p:grpSpPr>
          <a:xfrm>
            <a:off x="6944284" y="3113074"/>
            <a:ext cx="1935198" cy="1077911"/>
            <a:chOff x="5789776" y="3006322"/>
            <a:chExt cx="1935198" cy="10779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7A45FD3-32B9-4817-9206-DD2C81673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9776" y="3006322"/>
              <a:ext cx="1935198" cy="107791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0C56AA2-4F82-42EC-8695-12CD31B728FE}"/>
                </a:ext>
              </a:extLst>
            </p:cNvPr>
            <p:cNvSpPr/>
            <p:nvPr/>
          </p:nvSpPr>
          <p:spPr>
            <a:xfrm flipV="1">
              <a:off x="5789776" y="3156811"/>
              <a:ext cx="1098007" cy="128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01BAED0-D6C2-4D7A-BEC4-9A81EEEDC339}"/>
                </a:ext>
              </a:extLst>
            </p:cNvPr>
            <p:cNvSpPr/>
            <p:nvPr/>
          </p:nvSpPr>
          <p:spPr>
            <a:xfrm flipV="1">
              <a:off x="5789776" y="3556507"/>
              <a:ext cx="1098007" cy="128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B3364FC-4352-4D86-AA2A-08C05DB7C203}"/>
              </a:ext>
            </a:extLst>
          </p:cNvPr>
          <p:cNvSpPr txBox="1"/>
          <p:nvPr/>
        </p:nvSpPr>
        <p:spPr>
          <a:xfrm>
            <a:off x="393800" y="964529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권한으로 실행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3D4E04-A5FB-4B63-80E9-6F9FF9E4CFDB}"/>
              </a:ext>
            </a:extLst>
          </p:cNvPr>
          <p:cNvSpPr txBox="1"/>
          <p:nvPr/>
        </p:nvSpPr>
        <p:spPr>
          <a:xfrm>
            <a:off x="3989292" y="964529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새 파일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C6AB1-DFAB-4AEF-AE80-293FFFFA6AF0}"/>
              </a:ext>
            </a:extLst>
          </p:cNvPr>
          <p:cNvSpPr txBox="1"/>
          <p:nvPr/>
        </p:nvSpPr>
        <p:spPr>
          <a:xfrm>
            <a:off x="6968846" y="96452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the code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C0CD9D-84AF-4BB5-92A3-3914917504E5}"/>
              </a:ext>
            </a:extLst>
          </p:cNvPr>
          <p:cNvSpPr txBox="1"/>
          <p:nvPr/>
        </p:nvSpPr>
        <p:spPr>
          <a:xfrm>
            <a:off x="442036" y="2789039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폴더에 </a:t>
            </a:r>
            <a:r>
              <a:rPr lang="en-US" altLang="ko-KR" i="1" dirty="0" err="1"/>
              <a:t>simple.v</a:t>
            </a:r>
            <a:r>
              <a:rPr lang="ko-KR" altLang="en-US" dirty="0"/>
              <a:t>로 저장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DF89D5-B820-4E9E-8E2E-D9F4F124113F}"/>
              </a:ext>
            </a:extLst>
          </p:cNvPr>
          <p:cNvSpPr txBox="1"/>
          <p:nvPr/>
        </p:nvSpPr>
        <p:spPr>
          <a:xfrm>
            <a:off x="3989292" y="278903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highlight</a:t>
            </a:r>
            <a:r>
              <a:rPr lang="ko-KR" altLang="en-US" dirty="0" err="1"/>
              <a:t>된것을</a:t>
            </a:r>
            <a:r>
              <a:rPr lang="ko-KR" altLang="en-US" dirty="0"/>
              <a:t>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5483AA-6654-4A28-8F0A-0F6F06F867BB}"/>
              </a:ext>
            </a:extLst>
          </p:cNvPr>
          <p:cNvSpPr txBox="1"/>
          <p:nvPr/>
        </p:nvSpPr>
        <p:spPr>
          <a:xfrm>
            <a:off x="6972160" y="2789039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 </a:t>
            </a:r>
            <a:r>
              <a:rPr lang="en-US" altLang="ko-KR" dirty="0"/>
              <a:t>Console</a:t>
            </a:r>
            <a:r>
              <a:rPr lang="ko-KR" altLang="en-US" dirty="0"/>
              <a:t>창에 입력</a:t>
            </a:r>
          </a:p>
        </p:txBody>
      </p:sp>
    </p:spTree>
    <p:extLst>
      <p:ext uri="{BB962C8B-B14F-4D97-AF65-F5344CB8AC3E}">
        <p14:creationId xmlns:p14="http://schemas.microsoft.com/office/powerpoint/2010/main" val="13050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Example Verilog 02 – Logic Gate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59E3A-98B9-4373-8A8B-32DA3F9C0904}"/>
              </a:ext>
            </a:extLst>
          </p:cNvPr>
          <p:cNvSpPr txBox="1"/>
          <p:nvPr/>
        </p:nvSpPr>
        <p:spPr>
          <a:xfrm>
            <a:off x="242047" y="1065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EC395A-4AB4-47D0-8537-3F4FBCD47642}"/>
              </a:ext>
            </a:extLst>
          </p:cNvPr>
          <p:cNvSpPr/>
          <p:nvPr/>
        </p:nvSpPr>
        <p:spPr>
          <a:xfrm>
            <a:off x="64434" y="553926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5F9848-58EF-41E2-B4C4-64B6B4B65657}"/>
              </a:ext>
            </a:extLst>
          </p:cNvPr>
          <p:cNvSpPr/>
          <p:nvPr/>
        </p:nvSpPr>
        <p:spPr>
          <a:xfrm>
            <a:off x="59605" y="2597857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8692AE-0DA0-4C8E-8E19-203DE4599D79}"/>
              </a:ext>
            </a:extLst>
          </p:cNvPr>
          <p:cNvSpPr/>
          <p:nvPr/>
        </p:nvSpPr>
        <p:spPr>
          <a:xfrm>
            <a:off x="4675334" y="1705162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C7FA62-8B19-4189-8BB1-E66B4C400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54" y="2088450"/>
            <a:ext cx="3029256" cy="1613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EBDFF1-CABD-4CC1-889E-394BAE30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" y="2968405"/>
            <a:ext cx="3642443" cy="18723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750678-F95F-4958-80DE-B9516C688356}"/>
              </a:ext>
            </a:extLst>
          </p:cNvPr>
          <p:cNvSpPr txBox="1"/>
          <p:nvPr/>
        </p:nvSpPr>
        <p:spPr>
          <a:xfrm>
            <a:off x="442036" y="574849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functions.v</a:t>
            </a:r>
            <a:r>
              <a:rPr lang="ko-KR" altLang="en-US" i="1" dirty="0"/>
              <a:t> </a:t>
            </a:r>
            <a:r>
              <a:rPr lang="ko-KR" altLang="en-US" dirty="0"/>
              <a:t>파일 만들기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728400-8B60-4240-A74D-56E3F530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8" y="924474"/>
            <a:ext cx="3472236" cy="13369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9B197-F9CD-4685-92E1-5F20C610522F}"/>
              </a:ext>
            </a:extLst>
          </p:cNvPr>
          <p:cNvSpPr txBox="1"/>
          <p:nvPr/>
        </p:nvSpPr>
        <p:spPr>
          <a:xfrm>
            <a:off x="442036" y="261878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functions_tb.v</a:t>
            </a:r>
            <a:r>
              <a:rPr lang="ko-KR" altLang="en-US" i="1" dirty="0"/>
              <a:t> </a:t>
            </a:r>
            <a:r>
              <a:rPr lang="ko-KR" altLang="en-US" dirty="0"/>
              <a:t>파일 만들기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CADF16-FF38-4351-A7F4-1C4E18FE7DDF}"/>
              </a:ext>
            </a:extLst>
          </p:cNvPr>
          <p:cNvSpPr txBox="1"/>
          <p:nvPr/>
        </p:nvSpPr>
        <p:spPr>
          <a:xfrm>
            <a:off x="4966272" y="1747009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하단 </a:t>
            </a:r>
            <a:r>
              <a:rPr lang="en-US" altLang="ko-KR" dirty="0"/>
              <a:t>Console</a:t>
            </a:r>
            <a:r>
              <a:rPr lang="ko-KR" altLang="en-US" dirty="0"/>
              <a:t>창에 입력 후 결과 확인</a:t>
            </a:r>
          </a:p>
        </p:txBody>
      </p:sp>
    </p:spTree>
    <p:extLst>
      <p:ext uri="{BB962C8B-B14F-4D97-AF65-F5344CB8AC3E}">
        <p14:creationId xmlns:p14="http://schemas.microsoft.com/office/powerpoint/2010/main" val="128637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CF3FD960-1916-44F5-9407-DD52AD22F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5"/>
          <a:stretch/>
        </p:blipFill>
        <p:spPr>
          <a:xfrm>
            <a:off x="6770901" y="3306486"/>
            <a:ext cx="2373100" cy="1574668"/>
          </a:xfrm>
          <a:prstGeom prst="rect">
            <a:avLst/>
          </a:prstGeom>
        </p:spPr>
      </p:pic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Example Verilog 03 – </a:t>
            </a:r>
            <a:r>
              <a:rPr lang="en-US" altLang="ko-KR" dirty="0" err="1">
                <a:solidFill>
                  <a:schemeClr val="bg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gtkwave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B33B-C143-4205-86E3-BDFC613B95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B8CF-CC3F-49DB-ADE7-074404B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Gwangjin Jeong - Dankook University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0C4A1F-4975-47D9-BB4C-240CE38F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59E3A-98B9-4373-8A8B-32DA3F9C0904}"/>
              </a:ext>
            </a:extLst>
          </p:cNvPr>
          <p:cNvSpPr txBox="1"/>
          <p:nvPr/>
        </p:nvSpPr>
        <p:spPr>
          <a:xfrm>
            <a:off x="242047" y="1065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EC395A-4AB4-47D0-8537-3F4FBCD47642}"/>
              </a:ext>
            </a:extLst>
          </p:cNvPr>
          <p:cNvSpPr/>
          <p:nvPr/>
        </p:nvSpPr>
        <p:spPr>
          <a:xfrm>
            <a:off x="64434" y="578688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5F9848-58EF-41E2-B4C4-64B6B4B65657}"/>
              </a:ext>
            </a:extLst>
          </p:cNvPr>
          <p:cNvSpPr/>
          <p:nvPr/>
        </p:nvSpPr>
        <p:spPr>
          <a:xfrm>
            <a:off x="3012703" y="578688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8692AE-0DA0-4C8E-8E19-203DE4599D79}"/>
              </a:ext>
            </a:extLst>
          </p:cNvPr>
          <p:cNvSpPr/>
          <p:nvPr/>
        </p:nvSpPr>
        <p:spPr>
          <a:xfrm>
            <a:off x="6184599" y="578688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57F664-EDD3-475B-B2BE-344695D05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" y="966666"/>
            <a:ext cx="2082222" cy="13979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0A3862-6FBE-4761-8481-D5877BBEF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93" y="928313"/>
            <a:ext cx="1919335" cy="1895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5CBCFF-4D8E-4BC3-9555-B6E5D66CD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599" y="924148"/>
            <a:ext cx="2081416" cy="189920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DD54520-20B3-40AF-9712-7A4F67720FF2}"/>
              </a:ext>
            </a:extLst>
          </p:cNvPr>
          <p:cNvSpPr/>
          <p:nvPr/>
        </p:nvSpPr>
        <p:spPr>
          <a:xfrm>
            <a:off x="64434" y="2984709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54E724-F19A-4A3C-9317-C49C67572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8" y="3366099"/>
            <a:ext cx="1876687" cy="971686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97507B8F-06AB-49AC-AD14-DB3989940322}"/>
              </a:ext>
            </a:extLst>
          </p:cNvPr>
          <p:cNvSpPr/>
          <p:nvPr/>
        </p:nvSpPr>
        <p:spPr>
          <a:xfrm>
            <a:off x="3016499" y="2984709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D55F3-AF6D-4FCD-93BB-8BB7AA460ED2}"/>
              </a:ext>
            </a:extLst>
          </p:cNvPr>
          <p:cNvSpPr txBox="1"/>
          <p:nvPr/>
        </p:nvSpPr>
        <p:spPr>
          <a:xfrm>
            <a:off x="3362327" y="300566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r>
              <a:rPr lang="ko-KR" altLang="en-US" dirty="0"/>
              <a:t>창에 아래와 같이 기입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D6E961-8AF8-4A44-AC16-6B8F35726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499" y="3631178"/>
            <a:ext cx="3301422" cy="44152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F658AF98-DD67-4410-A314-6551D5A84D2B}"/>
              </a:ext>
            </a:extLst>
          </p:cNvPr>
          <p:cNvSpPr/>
          <p:nvPr/>
        </p:nvSpPr>
        <p:spPr>
          <a:xfrm>
            <a:off x="6770900" y="2956116"/>
            <a:ext cx="349624" cy="349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79697-04DD-4B23-8549-B3E255C22790}"/>
              </a:ext>
            </a:extLst>
          </p:cNvPr>
          <p:cNvSpPr txBox="1"/>
          <p:nvPr/>
        </p:nvSpPr>
        <p:spPr>
          <a:xfrm>
            <a:off x="442036" y="574849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andOrNot.v</a:t>
            </a:r>
            <a:r>
              <a:rPr lang="ko-KR" altLang="en-US" i="1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26B60-25E6-426B-A13F-1A17191042F8}"/>
              </a:ext>
            </a:extLst>
          </p:cNvPr>
          <p:cNvSpPr txBox="1"/>
          <p:nvPr/>
        </p:nvSpPr>
        <p:spPr>
          <a:xfrm>
            <a:off x="3393227" y="574849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andOrNot_tb.v</a:t>
            </a:r>
            <a:r>
              <a:rPr lang="ko-KR" altLang="en-US" i="1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17E28-E12C-434F-B833-7F3DFD36220F}"/>
              </a:ext>
            </a:extLst>
          </p:cNvPr>
          <p:cNvSpPr txBox="1"/>
          <p:nvPr/>
        </p:nvSpPr>
        <p:spPr>
          <a:xfrm>
            <a:off x="6618803" y="574849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Console</a:t>
            </a:r>
            <a:r>
              <a:rPr lang="ko-KR" altLang="en-US" dirty="0"/>
              <a:t>창을 통한 </a:t>
            </a:r>
            <a:r>
              <a:rPr lang="en-US" altLang="ko-KR" dirty="0"/>
              <a:t>debug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4B259-9C41-4824-A87A-D84DC6C394A5}"/>
              </a:ext>
            </a:extLst>
          </p:cNvPr>
          <p:cNvSpPr txBox="1"/>
          <p:nvPr/>
        </p:nvSpPr>
        <p:spPr>
          <a:xfrm>
            <a:off x="442036" y="301996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</a:t>
            </a:r>
            <a:r>
              <a:rPr lang="en-US" altLang="ko-KR" dirty="0"/>
              <a:t>- </a:t>
            </a:r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24B692-81F2-4842-A241-5062FAF88346}"/>
              </a:ext>
            </a:extLst>
          </p:cNvPr>
          <p:cNvSpPr txBox="1"/>
          <p:nvPr/>
        </p:nvSpPr>
        <p:spPr>
          <a:xfrm>
            <a:off x="7165427" y="2977039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gtkwave</a:t>
            </a:r>
            <a:r>
              <a:rPr lang="ko-KR" altLang="en-US" dirty="0"/>
              <a:t> 실행화면</a:t>
            </a:r>
          </a:p>
        </p:txBody>
      </p:sp>
    </p:spTree>
    <p:extLst>
      <p:ext uri="{BB962C8B-B14F-4D97-AF65-F5344CB8AC3E}">
        <p14:creationId xmlns:p14="http://schemas.microsoft.com/office/powerpoint/2010/main" val="16801397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372</Words>
  <Application>Microsoft Office PowerPoint</Application>
  <PresentationFormat>화면 슬라이드 쇼(16:9)</PresentationFormat>
  <Paragraphs>87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Bold</vt:lpstr>
      <vt:lpstr>Lato</vt:lpstr>
      <vt:lpstr>나눔스퀘어라운드 ExtraBold</vt:lpstr>
      <vt:lpstr>Arial</vt:lpstr>
      <vt:lpstr>Calibri</vt:lpstr>
      <vt:lpstr>Raleway</vt:lpstr>
      <vt:lpstr>Streamline</vt:lpstr>
      <vt:lpstr>01. Intro the Verilog</vt:lpstr>
      <vt:lpstr>1. Install the Verilog </vt:lpstr>
      <vt:lpstr>2. Install the Notepad++</vt:lpstr>
      <vt:lpstr>3. Install the plugin for Verilog </vt:lpstr>
      <vt:lpstr>3. Example Verilog 01 – Hello World </vt:lpstr>
      <vt:lpstr>3. Example Verilog 02 – Logic Gate</vt:lpstr>
      <vt:lpstr>3. Example Verilog 03 – gtkwave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Domain Diffuse Optics Spectroscopy(FD-DOS) and Steady State(SS)</dc:title>
  <cp:lastModifiedBy>jeong gwangjin</cp:lastModifiedBy>
  <cp:revision>40</cp:revision>
  <dcterms:modified xsi:type="dcterms:W3CDTF">2020-03-23T14:37:59Z</dcterms:modified>
</cp:coreProperties>
</file>