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26" r:id="rId2"/>
    <p:sldId id="337" r:id="rId3"/>
    <p:sldId id="327" r:id="rId4"/>
    <p:sldId id="329" r:id="rId5"/>
    <p:sldId id="328" r:id="rId6"/>
    <p:sldId id="331" r:id="rId7"/>
    <p:sldId id="338" r:id="rId8"/>
    <p:sldId id="332" r:id="rId9"/>
    <p:sldId id="335" r:id="rId10"/>
    <p:sldId id="336" r:id="rId11"/>
    <p:sldId id="334" r:id="rId12"/>
    <p:sldId id="33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0000101010101" charset="0"/>
      <p:regular r:id="rId20"/>
      <p:bold r:id="rId21"/>
      <p:italic r:id="rId22"/>
      <p:boldItalic r:id="rId23"/>
    </p:embeddedFont>
    <p:embeddedFont>
      <p:font typeface="Raleway" panose="020B0600000101010101" charset="0"/>
      <p:regular r:id="rId24"/>
      <p:bold r:id="rId25"/>
      <p:italic r:id="rId26"/>
      <p:boldItalic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라운드 Bold" panose="020B0600000101010101" pitchFamily="50" charset="-127"/>
      <p:bold r:id="rId29"/>
    </p:embeddedFont>
    <p:embeddedFont>
      <p:font typeface="나눔스퀘어라운드 ExtraBold" panose="020B0600000101010101" pitchFamily="50" charset="-127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237"/>
    <a:srgbClr val="93A3AC"/>
    <a:srgbClr val="9509FF"/>
    <a:srgbClr val="0B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57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57B0FF-6682-40C4-A95A-5B4549501D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01293-8B9B-4595-A65F-5172C5E957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8048-D313-4BCB-B7DE-83223ED3BFA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B6176-276C-427E-BE00-F76633A8C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CE0E2-C32A-46E0-BA15-BB3F2B83D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1039-5805-49DB-8F21-7217F77EF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2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8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0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89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61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8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18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7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6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88;p13">
            <a:extLst>
              <a:ext uri="{FF2B5EF4-FFF2-40B4-BE49-F238E27FC236}">
                <a16:creationId xmlns:a16="http://schemas.microsoft.com/office/drawing/2014/main" id="{AAE1C630-F046-446A-9652-B727E223CA8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9125" y="0"/>
            <a:ext cx="1814875" cy="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0;p13">
            <a:extLst>
              <a:ext uri="{FF2B5EF4-FFF2-40B4-BE49-F238E27FC236}">
                <a16:creationId xmlns:a16="http://schemas.microsoft.com/office/drawing/2014/main" id="{E3840FFA-9C79-4213-BC22-5290D3910EB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6012" t="30326" r="60781" b="26918"/>
          <a:stretch/>
        </p:blipFill>
        <p:spPr>
          <a:xfrm>
            <a:off x="0" y="4645267"/>
            <a:ext cx="1028880" cy="490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8;p9">
            <a:extLst>
              <a:ext uri="{FF2B5EF4-FFF2-40B4-BE49-F238E27FC236}">
                <a16:creationId xmlns:a16="http://schemas.microsoft.com/office/drawing/2014/main" id="{94A7C116-6EBA-4578-8EDB-5F38B4BC27B4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5174225" y="980899"/>
            <a:ext cx="3374400" cy="337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01BAD-3B93-4969-AD2A-16A6A7812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0DA6D-7DA7-48C9-83F8-A22F33394741}"/>
              </a:ext>
            </a:extLst>
          </p:cNvPr>
          <p:cNvSpPr txBox="1">
            <a:spLocks/>
          </p:cNvSpPr>
          <p:nvPr userDrawn="1"/>
        </p:nvSpPr>
        <p:spPr>
          <a:xfrm>
            <a:off x="3887757" y="3078"/>
            <a:ext cx="5256244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3200" dirty="0"/>
              <a:t>Table of Contents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FF6AEF2-DC3B-4DEE-A972-770D541F0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740" y="1148734"/>
            <a:ext cx="5256244" cy="3489325"/>
          </a:xfrm>
        </p:spPr>
        <p:txBody>
          <a:bodyPr/>
          <a:lstStyle>
            <a:lvl1pPr marL="0" indent="0">
              <a:buSzPct val="100000"/>
              <a:buFont typeface="+mj-lt"/>
              <a:buAutoNum type="arabicPeriod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7AD8FBC-0567-4957-8C3F-AD6C76847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7361" y="1148733"/>
            <a:ext cx="2560637" cy="3489325"/>
          </a:xfrm>
        </p:spPr>
        <p:txBody>
          <a:bodyPr/>
          <a:lstStyle>
            <a:lvl1pPr marL="0" indent="0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3DC08F-5D7B-4DEE-A5D5-6ECE505EF4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B3863B-593F-4816-AC32-4A81A0D4B2FB}"/>
              </a:ext>
            </a:extLst>
          </p:cNvPr>
          <p:cNvSpPr txBox="1">
            <a:spLocks/>
          </p:cNvSpPr>
          <p:nvPr userDrawn="1"/>
        </p:nvSpPr>
        <p:spPr>
          <a:xfrm>
            <a:off x="0" y="48545"/>
            <a:ext cx="4606925" cy="58286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 do list</a:t>
            </a:r>
            <a:endParaRPr lang="en-US" sz="33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0FFCE9A-C6D3-4F7A-844E-810EC6BF2FEC}"/>
              </a:ext>
            </a:extLst>
          </p:cNvPr>
          <p:cNvCxnSpPr>
            <a:cxnSpLocks/>
          </p:cNvCxnSpPr>
          <p:nvPr userDrawn="1"/>
        </p:nvCxnSpPr>
        <p:spPr>
          <a:xfrm>
            <a:off x="1" y="679950"/>
            <a:ext cx="457188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17D60C-C8F2-4626-85E6-787D99AB3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28337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E8838A5B-E409-4E36-8515-1C417B29D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50" y="2146300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8C3A49B7-2632-40A1-8B56-9DA418025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" y="2964263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3755309C-F804-4B40-AF91-ADC4FF2570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" y="3782226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C22852-E4C4-42CF-8DD8-31948300D632}"/>
              </a:ext>
            </a:extLst>
          </p:cNvPr>
          <p:cNvCxnSpPr>
            <a:cxnSpLocks/>
          </p:cNvCxnSpPr>
          <p:nvPr userDrawn="1"/>
        </p:nvCxnSpPr>
        <p:spPr>
          <a:xfrm>
            <a:off x="4565422" y="933450"/>
            <a:ext cx="0" cy="37211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A7665C12-7814-4E9B-AF54-8B10BC528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7302" y="1328337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5BAE004E-A145-4362-9147-EAEC88BC84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7302" y="2146300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3EED6D9-042D-4A55-885C-5DAC6189F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7302" y="2964263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9">
            <a:extLst>
              <a:ext uri="{FF2B5EF4-FFF2-40B4-BE49-F238E27FC236}">
                <a16:creationId xmlns:a16="http://schemas.microsoft.com/office/drawing/2014/main" id="{3F2A0BDC-4E6E-45AB-AE7C-0389B1830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7302" y="3782226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Ref idx="1001">
        <a:schemeClr val="bg1"/>
      </p:bgRef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;p3">
            <a:extLst>
              <a:ext uri="{FF2B5EF4-FFF2-40B4-BE49-F238E27FC236}">
                <a16:creationId xmlns:a16="http://schemas.microsoft.com/office/drawing/2014/main" id="{A46C08EF-F888-4657-8808-2FA532A37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8" name="Google Shape;42;p6">
            <a:extLst>
              <a:ext uri="{FF2B5EF4-FFF2-40B4-BE49-F238E27FC236}">
                <a16:creationId xmlns:a16="http://schemas.microsoft.com/office/drawing/2014/main" id="{C0E26550-9435-4F96-A421-BA3A2A55A929}"/>
              </a:ext>
            </a:extLst>
          </p:cNvPr>
          <p:cNvGrpSpPr/>
          <p:nvPr userDrawn="1"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09003157-BF64-444D-9101-E29D2989A593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;p6">
              <a:extLst>
                <a:ext uri="{FF2B5EF4-FFF2-40B4-BE49-F238E27FC236}">
                  <a16:creationId xmlns:a16="http://schemas.microsoft.com/office/drawing/2014/main" id="{791C0EDC-9C9F-4C7D-9F22-BD3B02D8B7AA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0;p4">
            <a:extLst>
              <a:ext uri="{FF2B5EF4-FFF2-40B4-BE49-F238E27FC236}">
                <a16:creationId xmlns:a16="http://schemas.microsoft.com/office/drawing/2014/main" id="{41B21CED-DCE2-45D5-AC91-BF8A914A88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B57C749-F25B-44CE-A357-D58EED0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802F15A-D452-432C-9D2D-760AAD6A4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487800"/>
            <a:ext cx="9144000" cy="45719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-1681"/>
            <a:ext cx="9144000" cy="443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9E1D1ED-E438-4066-AA6A-F81B3420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0B4C7BC-D735-436E-9C7A-140476EF0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hree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" name="Google Shape;37;p5">
            <a:extLst>
              <a:ext uri="{FF2B5EF4-FFF2-40B4-BE49-F238E27FC236}">
                <a16:creationId xmlns:a16="http://schemas.microsoft.com/office/drawing/2014/main" id="{992ED20A-945D-4A31-97E4-D04CBCF10BE8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729325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3" name="Google Shape;37;p5">
            <a:extLst>
              <a:ext uri="{FF2B5EF4-FFF2-40B4-BE49-F238E27FC236}">
                <a16:creationId xmlns:a16="http://schemas.microsoft.com/office/drawing/2014/main" id="{41B6F488-90ED-4723-874E-CE2BDB785719}"/>
              </a:ext>
            </a:extLst>
          </p:cNvPr>
          <p:cNvSpPr txBox="1">
            <a:spLocks noGrp="1"/>
          </p:cNvSpPr>
          <p:nvPr>
            <p:ph type="body" idx="16"/>
          </p:nvPr>
        </p:nvSpPr>
        <p:spPr>
          <a:xfrm>
            <a:off x="3560250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Google Shape;37;p5">
            <a:extLst>
              <a:ext uri="{FF2B5EF4-FFF2-40B4-BE49-F238E27FC236}">
                <a16:creationId xmlns:a16="http://schemas.microsoft.com/office/drawing/2014/main" id="{3E1F7BA0-44D2-433F-B3E1-FEC74A77A865}"/>
              </a:ext>
            </a:extLst>
          </p:cNvPr>
          <p:cNvSpPr txBox="1">
            <a:spLocks noGrp="1"/>
          </p:cNvSpPr>
          <p:nvPr>
            <p:ph type="body" idx="17"/>
          </p:nvPr>
        </p:nvSpPr>
        <p:spPr>
          <a:xfrm>
            <a:off x="6391175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23F8F36E-6901-4294-8126-B8739653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A674589-21E5-483E-B00E-B8A9D9F494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0350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8EDD1203-FBFA-4298-8836-A15B0B1880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61275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86B73404-716C-41AF-8597-8746C949228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91687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F3236FC-80A2-4741-8EA9-C837EC91D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AF4B-29B4-43BD-8E3F-180FD304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3B90D-C82B-4DDA-AF08-B382CF0537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1275-EC58-448A-ADFE-9A8FE57E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842950-BB05-4E25-940D-D4D0430A1F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1_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ft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63"/>
          <p:cNvSpPr txBox="1"/>
          <p:nvPr/>
        </p:nvSpPr>
        <p:spPr>
          <a:xfrm>
            <a:off x="0" y="4931278"/>
            <a:ext cx="1932272" cy="21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D2B45A-5759-499C-9CCB-F448FD1DA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8" r:id="rId3"/>
    <p:sldLayoutId id="2147483664" r:id="rId4"/>
    <p:sldLayoutId id="2147483650" r:id="rId5"/>
    <p:sldLayoutId id="2147483661" r:id="rId6"/>
    <p:sldLayoutId id="2147483660" r:id="rId7"/>
    <p:sldLayoutId id="214748366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decogs.com/eqnedit.php?latex=%20S%20%3D%20A%20%5Coplus%20B%20%5Coplus%20C_%7Bin%7D#0" TargetMode="External"/><Relationship Id="rId5" Type="http://schemas.openxmlformats.org/officeDocument/2006/relationships/image" Target="../media/image4.gif"/><Relationship Id="rId4" Type="http://schemas.openxmlformats.org/officeDocument/2006/relationships/hyperlink" Target="http://www.texrendr.com/?eqn=%20C_%7Bout%7D%20%3D%20(A%20%5Cland%20B%20)%20%5Clor%20(B%20%5Cland%20C_%7Bin%7D%20)%20%5Clor%20(C_%7Bin%7D%20%5Cland%20A)#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hyperlink" Target="http://www.texrendr.com/?eqn=%20C_%7Bout%7D%20%3D%20(A%20%5Cland%20B%20)%20%5Clor%20(B%20%5Cland%20C_%7Bin%7D%20)%20%5Clor%20(C_%7Bin%7D%20%5Cland%20A)#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gif"/><Relationship Id="rId5" Type="http://schemas.openxmlformats.org/officeDocument/2006/relationships/hyperlink" Target="http://www.texrendr.com/?eqn=%20C_%7Bout%7D%20%3D%20(A%20%5Cland%20B%20)%20%5Clor%20(B%20%5Cland%20C_%7Bin%7D%20)%20%5Clor%20(C_%7Bin%7D%20%5Cland%20A)#0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decogs.com/eqnedit.php?latex=%20D%20%3D%20X%20%5Coplus%20Y%20#0" TargetMode="External"/><Relationship Id="rId5" Type="http://schemas.openxmlformats.org/officeDocument/2006/relationships/image" Target="../media/image10.gif"/><Relationship Id="rId4" Type="http://schemas.openxmlformats.org/officeDocument/2006/relationships/hyperlink" Target="http://www.texrendr.com/?eqn=%20B%20%3D%20%5Clnot%20X%20%5Cland%20Y%20#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79B7BD1-BE2E-4901-B001-0C49F43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552888" cy="1687200"/>
          </a:xfrm>
        </p:spPr>
        <p:txBody>
          <a:bodyPr/>
          <a:lstStyle/>
          <a:p>
            <a:r>
              <a:rPr lang="en-US" altLang="ko-KR" dirty="0"/>
              <a:t>02. Advanced </a:t>
            </a:r>
            <a:br>
              <a:rPr lang="en-US" altLang="ko-KR" dirty="0"/>
            </a:br>
            <a:r>
              <a:rPr lang="en-US" altLang="ko-KR" dirty="0"/>
              <a:t>	Logic Gate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73A0DE-CF1F-460C-A756-1FC3A3AA18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01120" y="1927200"/>
            <a:ext cx="3374400" cy="1078650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</a:p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 Gate</a:t>
            </a:r>
            <a:endParaRPr lang="ko-KR" altLang="en-US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FE49032C-87B6-4EB2-89D6-B84EA8789E07}"/>
              </a:ext>
            </a:extLst>
          </p:cNvPr>
          <p:cNvSpPr txBox="1">
            <a:spLocks/>
          </p:cNvSpPr>
          <p:nvPr/>
        </p:nvSpPr>
        <p:spPr>
          <a:xfrm>
            <a:off x="5201120" y="1431790"/>
            <a:ext cx="3374400" cy="37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+mj-lt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18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endParaRPr lang="ko-KR" altLang="en-US" sz="18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26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7A1E33-C9F4-4B18-BAC5-D02F598CE8AC}"/>
              </a:ext>
            </a:extLst>
          </p:cNvPr>
          <p:cNvSpPr/>
          <p:nvPr/>
        </p:nvSpPr>
        <p:spPr>
          <a:xfrm>
            <a:off x="603724" y="3250217"/>
            <a:ext cx="4330226" cy="156966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test_bench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module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2 : Input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3 : Output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wire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4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half_subtractor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Instantiate the Unit Under Test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6 : time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설정한다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7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GTKWave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dumpfile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name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8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dumpvars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b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First parameter : ‘0‘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번째에 나올 모듈을 모두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한다는 뜻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Second parameter : dump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모듈 이름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10 :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초기값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11-12 : 10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뒤 값을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변경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병렬로 실행됨을 방지 하기 위함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13 : 10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뒤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7ACE6-17F0-4366-A05C-C93A1C2A5E1E}"/>
              </a:ext>
            </a:extLst>
          </p:cNvPr>
          <p:cNvSpPr/>
          <p:nvPr/>
        </p:nvSpPr>
        <p:spPr>
          <a:xfrm>
            <a:off x="111980" y="739972"/>
            <a:ext cx="3167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How to code in Verilog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23B76-2666-414D-9529-12D8C38A6BEA}"/>
              </a:ext>
            </a:extLst>
          </p:cNvPr>
          <p:cNvSpPr/>
          <p:nvPr/>
        </p:nvSpPr>
        <p:spPr>
          <a:xfrm>
            <a:off x="297672" y="1218319"/>
            <a:ext cx="2323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half_subtractor_tb.v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62E4B-204D-4F49-85F0-942F8C32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3" y="1537773"/>
            <a:ext cx="2979653" cy="171244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E6B65-66CF-4261-A391-7440B60B4B91}"/>
              </a:ext>
            </a:extLst>
          </p:cNvPr>
          <p:cNvSpPr/>
          <p:nvPr/>
        </p:nvSpPr>
        <p:spPr>
          <a:xfrm>
            <a:off x="5615230" y="3316436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Half Subtractor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7A75E5-5C72-4DF0-8DE2-68AC9768B322}"/>
              </a:ext>
            </a:extLst>
          </p:cNvPr>
          <p:cNvGrpSpPr/>
          <p:nvPr/>
        </p:nvGrpSpPr>
        <p:grpSpPr>
          <a:xfrm>
            <a:off x="5119270" y="1650038"/>
            <a:ext cx="3524250" cy="1735971"/>
            <a:chOff x="1147990" y="1689552"/>
            <a:chExt cx="3524250" cy="2505075"/>
          </a:xfrm>
        </p:grpSpPr>
        <p:pic>
          <p:nvPicPr>
            <p:cNvPr id="17" name="Picture 2" descr="half subtractor verilog code 이미지 검색결과">
              <a:extLst>
                <a:ext uri="{FF2B5EF4-FFF2-40B4-BE49-F238E27FC236}">
                  <a16:creationId xmlns:a16="http://schemas.microsoft.com/office/drawing/2014/main" id="{62834080-D784-4BB9-A267-3FA079F21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990" y="1689552"/>
              <a:ext cx="3524250" cy="25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C38CC-200E-4B05-B11C-6315E52BC55C}"/>
                </a:ext>
              </a:extLst>
            </p:cNvPr>
            <p:cNvSpPr txBox="1"/>
            <p:nvPr/>
          </p:nvSpPr>
          <p:spPr>
            <a:xfrm>
              <a:off x="2582126" y="1960882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A33237"/>
                  </a:solidFill>
                </a:rPr>
                <a:t>XOR</a:t>
              </a:r>
              <a:endParaRPr lang="ko-KR" altLang="en-US" dirty="0">
                <a:solidFill>
                  <a:srgbClr val="A33237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B4E102-4791-4432-8C4E-C6FA76B5BEF8}"/>
                </a:ext>
              </a:extLst>
            </p:cNvPr>
            <p:cNvSpPr txBox="1"/>
            <p:nvPr/>
          </p:nvSpPr>
          <p:spPr>
            <a:xfrm>
              <a:off x="2236811" y="3212284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NOT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CD30B-2068-47AD-9D74-6979178C5D52}"/>
                </a:ext>
              </a:extLst>
            </p:cNvPr>
            <p:cNvSpPr txBox="1"/>
            <p:nvPr/>
          </p:nvSpPr>
          <p:spPr>
            <a:xfrm>
              <a:off x="3181640" y="3448848"/>
              <a:ext cx="470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AND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91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9252657-E212-409E-B160-85E2F3F3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07" y="1140082"/>
            <a:ext cx="4401494" cy="3479632"/>
          </a:xfrm>
          <a:prstGeom prst="rect">
            <a:avLst/>
          </a:prstGeom>
        </p:spPr>
      </p:pic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7ACE6-17F0-4366-A05C-C93A1C2A5E1E}"/>
              </a:ext>
            </a:extLst>
          </p:cNvPr>
          <p:cNvSpPr/>
          <p:nvPr/>
        </p:nvSpPr>
        <p:spPr>
          <a:xfrm>
            <a:off x="111980" y="73997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Check the </a:t>
            </a:r>
            <a:r>
              <a:rPr lang="en-US" altLang="ko-KR" sz="2000" dirty="0" err="1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GTKWave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51BF3B-AD75-4FD2-A2CD-5E8C7F18303F}"/>
              </a:ext>
            </a:extLst>
          </p:cNvPr>
          <p:cNvSpPr/>
          <p:nvPr/>
        </p:nvSpPr>
        <p:spPr>
          <a:xfrm>
            <a:off x="4285965" y="1717862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EA3662-4378-4D8C-B4E2-E3AB31E34A67}"/>
              </a:ext>
            </a:extLst>
          </p:cNvPr>
          <p:cNvSpPr/>
          <p:nvPr/>
        </p:nvSpPr>
        <p:spPr>
          <a:xfrm>
            <a:off x="4879287" y="1717862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F9A303-6EBC-448E-805F-98A0AF92B567}"/>
              </a:ext>
            </a:extLst>
          </p:cNvPr>
          <p:cNvSpPr/>
          <p:nvPr/>
        </p:nvSpPr>
        <p:spPr>
          <a:xfrm>
            <a:off x="5472609" y="1715994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3DE5C-EE12-4511-B45A-1A5B3586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50081-D156-4FB3-9B4F-13EE01DF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90" y="1621170"/>
            <a:ext cx="6006033" cy="954107"/>
          </a:xfrm>
        </p:spPr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Adder Gate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Subtractor Gate</a:t>
            </a:r>
          </a:p>
          <a:p>
            <a:pPr marL="14605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찾아보고 주석을 포함하여 아래와 같은 형식으로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파일을 제출하라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2B54A-2054-480E-9677-D327823B6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044E1-B538-4C94-9B20-62CA330F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02510-1DD6-46CE-883C-9BE94255F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D52-277D-48B9-9670-00EA142EA0BF}"/>
              </a:ext>
            </a:extLst>
          </p:cNvPr>
          <p:cNvSpPr txBox="1"/>
          <p:nvPr/>
        </p:nvSpPr>
        <p:spPr>
          <a:xfrm>
            <a:off x="3378404" y="3002685"/>
            <a:ext cx="238719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제출파일</a:t>
            </a:r>
            <a:endParaRPr lang="en-US" altLang="ko-KR" dirty="0"/>
          </a:p>
          <a:p>
            <a:r>
              <a:rPr lang="en-US" altLang="ko-KR" dirty="0"/>
              <a:t>1. [Gate</a:t>
            </a:r>
            <a:r>
              <a:rPr lang="ko-KR" altLang="en-US" dirty="0"/>
              <a:t>이름</a:t>
            </a:r>
            <a:r>
              <a:rPr lang="en-US" altLang="ko-KR" dirty="0"/>
              <a:t>].v </a:t>
            </a:r>
          </a:p>
          <a:p>
            <a:r>
              <a:rPr lang="en-US" altLang="ko-KR" dirty="0"/>
              <a:t>2. [Gate</a:t>
            </a:r>
            <a:r>
              <a:rPr lang="ko-KR" altLang="en-US" dirty="0"/>
              <a:t>이름</a:t>
            </a:r>
            <a:r>
              <a:rPr lang="en-US" altLang="ko-KR" dirty="0"/>
              <a:t>]_</a:t>
            </a:r>
            <a:r>
              <a:rPr lang="en-US" altLang="ko-KR" dirty="0" err="1"/>
              <a:t>tb.v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GTKWave</a:t>
            </a:r>
            <a:r>
              <a:rPr lang="en-US" altLang="ko-KR" dirty="0"/>
              <a:t> </a:t>
            </a:r>
            <a:r>
              <a:rPr lang="ko-KR" altLang="en-US" dirty="0"/>
              <a:t>결과 스크린샷</a:t>
            </a:r>
          </a:p>
        </p:txBody>
      </p:sp>
    </p:spTree>
    <p:extLst>
      <p:ext uri="{BB962C8B-B14F-4D97-AF65-F5344CB8AC3E}">
        <p14:creationId xmlns:p14="http://schemas.microsoft.com/office/powerpoint/2010/main" val="31205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0B632E-8BC0-4539-9FC7-0B51426A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258DF8-FDBF-4A41-A98C-6A24E7E7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B574E80-1558-45CB-BBD2-D3E4BA2A3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67EA16-68D6-4A6F-B15D-E72376AF98D2}"/>
              </a:ext>
            </a:extLst>
          </p:cNvPr>
          <p:cNvGrpSpPr/>
          <p:nvPr/>
        </p:nvGrpSpPr>
        <p:grpSpPr>
          <a:xfrm>
            <a:off x="4866135" y="1598481"/>
            <a:ext cx="3777385" cy="1735971"/>
            <a:chOff x="4866135" y="1598481"/>
            <a:chExt cx="3777385" cy="1735971"/>
          </a:xfrm>
        </p:grpSpPr>
        <p:pic>
          <p:nvPicPr>
            <p:cNvPr id="3076" name="Picture 4" descr="full adder gate 이미지 검색결과">
              <a:extLst>
                <a:ext uri="{FF2B5EF4-FFF2-40B4-BE49-F238E27FC236}">
                  <a16:creationId xmlns:a16="http://schemas.microsoft.com/office/drawing/2014/main" id="{52067490-0360-4558-9BA0-FFDEBB679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39"/>
            <a:stretch/>
          </p:blipFill>
          <p:spPr bwMode="auto">
            <a:xfrm>
              <a:off x="4866135" y="1598481"/>
              <a:ext cx="3513294" cy="17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hlinkClick r:id="rId4"/>
              <a:extLst>
                <a:ext uri="{FF2B5EF4-FFF2-40B4-BE49-F238E27FC236}">
                  <a16:creationId xmlns:a16="http://schemas.microsoft.com/office/drawing/2014/main" id="{DB57DEEF-2803-4C0E-8B2B-0CCFA4DB52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098" b="-10913"/>
            <a:stretch/>
          </p:blipFill>
          <p:spPr bwMode="auto">
            <a:xfrm>
              <a:off x="8379429" y="2660650"/>
              <a:ext cx="264091" cy="15746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64A1D-AC3A-4AC0-B9EC-A5F3BF085FB7}"/>
              </a:ext>
            </a:extLst>
          </p:cNvPr>
          <p:cNvSpPr/>
          <p:nvPr/>
        </p:nvSpPr>
        <p:spPr>
          <a:xfrm>
            <a:off x="5615230" y="3316436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Full Adder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4EC18-4DA2-4A14-8B4C-6FEAD0C6A1DD}"/>
              </a:ext>
            </a:extLst>
          </p:cNvPr>
          <p:cNvSpPr/>
          <p:nvPr/>
        </p:nvSpPr>
        <p:spPr>
          <a:xfrm>
            <a:off x="111980" y="758318"/>
            <a:ext cx="342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What is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</a:t>
            </a:r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Gate?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F94196-21FE-4A8C-AAE9-388BDA6C79EA}"/>
              </a:ext>
            </a:extLst>
          </p:cNvPr>
          <p:cNvSpPr/>
          <p:nvPr/>
        </p:nvSpPr>
        <p:spPr>
          <a:xfrm>
            <a:off x="297672" y="1236665"/>
            <a:ext cx="3374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 Adder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다음으로 이루어져 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1C25AD-35D8-477C-89B2-4866DA67A8F0}"/>
              </a:ext>
            </a:extLst>
          </p:cNvPr>
          <p:cNvSpPr/>
          <p:nvPr/>
        </p:nvSpPr>
        <p:spPr>
          <a:xfrm>
            <a:off x="660525" y="2202418"/>
            <a:ext cx="2330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Output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- 1 bit sum	x 1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- 1 bit carry-out	x 1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58893-4327-42F8-89C6-A63DFC20EB68}"/>
              </a:ext>
            </a:extLst>
          </p:cNvPr>
          <p:cNvSpPr/>
          <p:nvPr/>
        </p:nvSpPr>
        <p:spPr>
          <a:xfrm>
            <a:off x="660525" y="1500472"/>
            <a:ext cx="2330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 bit carry-in	x 1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 bit binary 	x 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189A01-E97F-456D-8D85-0F3EF4D494FC}"/>
              </a:ext>
            </a:extLst>
          </p:cNvPr>
          <p:cNvSpPr/>
          <p:nvPr/>
        </p:nvSpPr>
        <p:spPr>
          <a:xfrm>
            <a:off x="297672" y="3010410"/>
            <a:ext cx="4985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예를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1bit binary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값이고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Cin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선행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부터 반입된 경우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다음과 같다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8" name="Picture 6">
            <a:hlinkClick r:id="rId6"/>
            <a:extLst>
              <a:ext uri="{FF2B5EF4-FFF2-40B4-BE49-F238E27FC236}">
                <a16:creationId xmlns:a16="http://schemas.microsoft.com/office/drawing/2014/main" id="{D8239F36-78D1-40DC-9645-7DF3DEF8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5" y="3599058"/>
            <a:ext cx="1781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hlinkClick r:id="rId4"/>
            <a:extLst>
              <a:ext uri="{FF2B5EF4-FFF2-40B4-BE49-F238E27FC236}">
                <a16:creationId xmlns:a16="http://schemas.microsoft.com/office/drawing/2014/main" id="{A64DE427-162F-4AEB-8D1F-1812BF9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0" y="3837454"/>
            <a:ext cx="3620202" cy="2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hlinkClick r:id="rId6"/>
            <a:extLst>
              <a:ext uri="{FF2B5EF4-FFF2-40B4-BE49-F238E27FC236}">
                <a16:creationId xmlns:a16="http://schemas.microsoft.com/office/drawing/2014/main" id="{06388C0B-67D5-4C1F-A9F3-D7F22F32E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91089" b="503"/>
          <a:stretch/>
        </p:blipFill>
        <p:spPr bwMode="auto">
          <a:xfrm>
            <a:off x="8344566" y="1888526"/>
            <a:ext cx="119859" cy="1431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98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5580E0-466B-475A-BCD6-DB1FA8889B78}"/>
              </a:ext>
            </a:extLst>
          </p:cNvPr>
          <p:cNvSpPr/>
          <p:nvPr/>
        </p:nvSpPr>
        <p:spPr>
          <a:xfrm>
            <a:off x="297672" y="1218319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full_adder.v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C1287-0C57-420C-9B23-12C484EEF8C3}"/>
              </a:ext>
            </a:extLst>
          </p:cNvPr>
          <p:cNvSpPr/>
          <p:nvPr/>
        </p:nvSpPr>
        <p:spPr>
          <a:xfrm>
            <a:off x="2648246" y="2603835"/>
            <a:ext cx="126317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+)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지난 시간에 배운 내용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XOR 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^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AND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0A7448-9762-49ED-8111-958ADCF20F86}"/>
              </a:ext>
            </a:extLst>
          </p:cNvPr>
          <p:cNvSpPr/>
          <p:nvPr/>
        </p:nvSpPr>
        <p:spPr>
          <a:xfrm>
            <a:off x="5615230" y="3316436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Full Adder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68CE9A-ABAA-4217-9021-D49DB50A00D7}"/>
              </a:ext>
            </a:extLst>
          </p:cNvPr>
          <p:cNvGrpSpPr/>
          <p:nvPr/>
        </p:nvGrpSpPr>
        <p:grpSpPr>
          <a:xfrm>
            <a:off x="5099049" y="1598481"/>
            <a:ext cx="3544471" cy="1735971"/>
            <a:chOff x="5099049" y="1598481"/>
            <a:chExt cx="3544471" cy="1735971"/>
          </a:xfrm>
        </p:grpSpPr>
        <p:pic>
          <p:nvPicPr>
            <p:cNvPr id="17" name="Picture 4" descr="full adder gate 이미지 검색결과">
              <a:extLst>
                <a:ext uri="{FF2B5EF4-FFF2-40B4-BE49-F238E27FC236}">
                  <a16:creationId xmlns:a16="http://schemas.microsoft.com/office/drawing/2014/main" id="{F3C9B3C3-CD53-41A2-9425-E91CEF3105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" r="11739"/>
            <a:stretch/>
          </p:blipFill>
          <p:spPr bwMode="auto">
            <a:xfrm>
              <a:off x="5099049" y="1598481"/>
              <a:ext cx="3280379" cy="17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hlinkClick r:id="rId4"/>
              <a:extLst>
                <a:ext uri="{FF2B5EF4-FFF2-40B4-BE49-F238E27FC236}">
                  <a16:creationId xmlns:a16="http://schemas.microsoft.com/office/drawing/2014/main" id="{C1F124A7-8DED-476D-91AF-B1B294760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098" b="-10913"/>
            <a:stretch/>
          </p:blipFill>
          <p:spPr bwMode="auto">
            <a:xfrm>
              <a:off x="8379429" y="2660650"/>
              <a:ext cx="264091" cy="15746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98BDE-51E6-4ECF-A192-B5B6D7907D1D}"/>
              </a:ext>
            </a:extLst>
          </p:cNvPr>
          <p:cNvSpPr/>
          <p:nvPr/>
        </p:nvSpPr>
        <p:spPr>
          <a:xfrm>
            <a:off x="622774" y="2429612"/>
            <a:ext cx="3177560" cy="70788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 : Module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Input, Output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 설정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3 :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출력될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5 :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출력될 </a:t>
            </a:r>
            <a:r>
              <a:rPr lang="en-US" altLang="ko-KR" sz="1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Cout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7 : module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A0AD14-96E6-4355-B686-DDA095380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23" y="1661656"/>
            <a:ext cx="3167855" cy="76276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38294E-E83A-4436-889F-30C989E5CB12}"/>
              </a:ext>
            </a:extLst>
          </p:cNvPr>
          <p:cNvSpPr/>
          <p:nvPr/>
        </p:nvSpPr>
        <p:spPr>
          <a:xfrm>
            <a:off x="111980" y="739972"/>
            <a:ext cx="3167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How to code in Verilog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479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B032D5-4959-45A0-9331-0C0880C35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7698" y="1526566"/>
            <a:ext cx="4326252" cy="171730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7A1E33-C9F4-4B18-BAC5-D02F598CE8AC}"/>
              </a:ext>
            </a:extLst>
          </p:cNvPr>
          <p:cNvSpPr/>
          <p:nvPr/>
        </p:nvSpPr>
        <p:spPr>
          <a:xfrm>
            <a:off x="603724" y="3250217"/>
            <a:ext cx="4330226" cy="156966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test_bench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module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2 : Input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3 : Output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wire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4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full_adder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Instantiate the Unit Under Test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6 : time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설정한다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7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GTKWave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dumpfile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name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8 : </a:t>
            </a:r>
            <a:r>
              <a:rPr lang="en-US" altLang="ko-KR" sz="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dumpvars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b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First parameter : ‘0‘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번째에 나올 모듈을 모두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dump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한다는 뜻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Second parameter : dump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모듈 이름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10 :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초기값 설정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11-13 : 10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뒤 값을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변경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병렬로 실행됨을 방지 하기 위함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14 : 10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 뒤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7ACE6-17F0-4366-A05C-C93A1C2A5E1E}"/>
              </a:ext>
            </a:extLst>
          </p:cNvPr>
          <p:cNvSpPr/>
          <p:nvPr/>
        </p:nvSpPr>
        <p:spPr>
          <a:xfrm>
            <a:off x="111980" y="739972"/>
            <a:ext cx="3167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How to code in Verilog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23B76-2666-414D-9529-12D8C38A6BEA}"/>
              </a:ext>
            </a:extLst>
          </p:cNvPr>
          <p:cNvSpPr/>
          <p:nvPr/>
        </p:nvSpPr>
        <p:spPr>
          <a:xfrm>
            <a:off x="297672" y="1218319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full_adder_tb.v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B25F5-1317-44BA-9461-95D263B6C1EB}"/>
              </a:ext>
            </a:extLst>
          </p:cNvPr>
          <p:cNvSpPr/>
          <p:nvPr/>
        </p:nvSpPr>
        <p:spPr>
          <a:xfrm>
            <a:off x="5615230" y="3316436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Full Adder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C0C872-7236-42C5-80DB-62E0C5834B45}"/>
              </a:ext>
            </a:extLst>
          </p:cNvPr>
          <p:cNvGrpSpPr/>
          <p:nvPr/>
        </p:nvGrpSpPr>
        <p:grpSpPr>
          <a:xfrm>
            <a:off x="5099049" y="1598481"/>
            <a:ext cx="3544471" cy="1735971"/>
            <a:chOff x="5099049" y="1598481"/>
            <a:chExt cx="3544471" cy="1735971"/>
          </a:xfrm>
        </p:grpSpPr>
        <p:pic>
          <p:nvPicPr>
            <p:cNvPr id="31" name="Picture 4" descr="full adder gate 이미지 검색결과">
              <a:extLst>
                <a:ext uri="{FF2B5EF4-FFF2-40B4-BE49-F238E27FC236}">
                  <a16:creationId xmlns:a16="http://schemas.microsoft.com/office/drawing/2014/main" id="{B8DB54F7-242A-4994-9ACB-095B61BF59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" r="11739"/>
            <a:stretch/>
          </p:blipFill>
          <p:spPr bwMode="auto">
            <a:xfrm>
              <a:off x="5099049" y="1598481"/>
              <a:ext cx="3280379" cy="17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hlinkClick r:id="rId5"/>
              <a:extLst>
                <a:ext uri="{FF2B5EF4-FFF2-40B4-BE49-F238E27FC236}">
                  <a16:creationId xmlns:a16="http://schemas.microsoft.com/office/drawing/2014/main" id="{6D502D7D-FD7D-44F4-95D6-FA22CEF848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098" b="-10913"/>
            <a:stretch/>
          </p:blipFill>
          <p:spPr bwMode="auto">
            <a:xfrm>
              <a:off x="8379429" y="2660650"/>
              <a:ext cx="264091" cy="157466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00221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Adder Gate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7ACE6-17F0-4366-A05C-C93A1C2A5E1E}"/>
              </a:ext>
            </a:extLst>
          </p:cNvPr>
          <p:cNvSpPr/>
          <p:nvPr/>
        </p:nvSpPr>
        <p:spPr>
          <a:xfrm>
            <a:off x="111980" y="73997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Check the </a:t>
            </a:r>
            <a:r>
              <a:rPr lang="en-US" altLang="ko-KR" sz="2000" dirty="0" err="1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GTKWave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C5E69-E5E0-4BC0-A63F-8D21B124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7" y="1140082"/>
            <a:ext cx="6148647" cy="34738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809B19-8F09-47B7-9CCD-ABEA754069E8}"/>
              </a:ext>
            </a:extLst>
          </p:cNvPr>
          <p:cNvSpPr/>
          <p:nvPr/>
        </p:nvSpPr>
        <p:spPr>
          <a:xfrm>
            <a:off x="3511550" y="1739900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51BF3B-AD75-4FD2-A2CD-5E8C7F18303F}"/>
              </a:ext>
            </a:extLst>
          </p:cNvPr>
          <p:cNvSpPr/>
          <p:nvPr/>
        </p:nvSpPr>
        <p:spPr>
          <a:xfrm>
            <a:off x="4419600" y="1739900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EA3662-4378-4D8C-B4E2-E3AB31E34A67}"/>
              </a:ext>
            </a:extLst>
          </p:cNvPr>
          <p:cNvSpPr/>
          <p:nvPr/>
        </p:nvSpPr>
        <p:spPr>
          <a:xfrm>
            <a:off x="5346700" y="1739900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F9A303-6EBC-448E-805F-98A0AF92B567}"/>
              </a:ext>
            </a:extLst>
          </p:cNvPr>
          <p:cNvSpPr/>
          <p:nvPr/>
        </p:nvSpPr>
        <p:spPr>
          <a:xfrm>
            <a:off x="6273800" y="1739900"/>
            <a:ext cx="30480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0B632E-8BC0-4539-9FC7-0B51426A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258DF8-FDBF-4A41-A98C-6A24E7E74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B574E80-1558-45CB-BBD2-D3E4BA2A3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D71748-E7DA-46DD-9793-78471273DCEC}"/>
              </a:ext>
            </a:extLst>
          </p:cNvPr>
          <p:cNvGrpSpPr/>
          <p:nvPr/>
        </p:nvGrpSpPr>
        <p:grpSpPr>
          <a:xfrm>
            <a:off x="5119270" y="1650038"/>
            <a:ext cx="3524250" cy="1735971"/>
            <a:chOff x="1147990" y="1689552"/>
            <a:chExt cx="3524250" cy="2505075"/>
          </a:xfrm>
        </p:grpSpPr>
        <p:pic>
          <p:nvPicPr>
            <p:cNvPr id="27" name="Picture 2" descr="half subtractor verilog code 이미지 검색결과">
              <a:extLst>
                <a:ext uri="{FF2B5EF4-FFF2-40B4-BE49-F238E27FC236}">
                  <a16:creationId xmlns:a16="http://schemas.microsoft.com/office/drawing/2014/main" id="{0D93D41F-98B2-4C1E-B7CC-574232081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990" y="1689552"/>
              <a:ext cx="3524250" cy="25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BF3A8C-EA3E-40B0-B943-20FDD2A22DA0}"/>
                </a:ext>
              </a:extLst>
            </p:cNvPr>
            <p:cNvSpPr txBox="1"/>
            <p:nvPr/>
          </p:nvSpPr>
          <p:spPr>
            <a:xfrm>
              <a:off x="2582126" y="1960882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A33237"/>
                  </a:solidFill>
                </a:rPr>
                <a:t>XOR</a:t>
              </a:r>
              <a:endParaRPr lang="ko-KR" altLang="en-US" dirty="0">
                <a:solidFill>
                  <a:srgbClr val="A33237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4403C1-DD23-476E-8414-4E5D4B4F9951}"/>
                </a:ext>
              </a:extLst>
            </p:cNvPr>
            <p:cNvSpPr txBox="1"/>
            <p:nvPr/>
          </p:nvSpPr>
          <p:spPr>
            <a:xfrm>
              <a:off x="2236811" y="3212284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NOT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21DD75-1684-4A32-89D0-9EDDA8414FAE}"/>
                </a:ext>
              </a:extLst>
            </p:cNvPr>
            <p:cNvSpPr txBox="1"/>
            <p:nvPr/>
          </p:nvSpPr>
          <p:spPr>
            <a:xfrm>
              <a:off x="3181640" y="3448848"/>
              <a:ext cx="470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AND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C3CAC8-8AD9-4C76-A75B-A05BE940A508}"/>
              </a:ext>
            </a:extLst>
          </p:cNvPr>
          <p:cNvSpPr/>
          <p:nvPr/>
        </p:nvSpPr>
        <p:spPr>
          <a:xfrm>
            <a:off x="5615230" y="3316436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Half Subtractor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7DBD1-3DAE-4848-80C5-45527CE74EDC}"/>
              </a:ext>
            </a:extLst>
          </p:cNvPr>
          <p:cNvSpPr/>
          <p:nvPr/>
        </p:nvSpPr>
        <p:spPr>
          <a:xfrm>
            <a:off x="111980" y="758318"/>
            <a:ext cx="4054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What is </a:t>
            </a:r>
            <a:r>
              <a:rPr lang="en-US" altLang="ko-KR" sz="20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r>
              <a:rPr lang="en-US" altLang="ko-KR" sz="2000" b="1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Gate?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9A57D9-CFCB-4D79-B6AB-0C675F5DB91D}"/>
              </a:ext>
            </a:extLst>
          </p:cNvPr>
          <p:cNvSpPr/>
          <p:nvPr/>
        </p:nvSpPr>
        <p:spPr>
          <a:xfrm>
            <a:off x="297672" y="1236665"/>
            <a:ext cx="3821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Half Subtractor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다음으로 이루어져 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5B275-80A4-4CD2-9651-326400A1D682}"/>
              </a:ext>
            </a:extLst>
          </p:cNvPr>
          <p:cNvSpPr/>
          <p:nvPr/>
        </p:nvSpPr>
        <p:spPr>
          <a:xfrm>
            <a:off x="660525" y="1997955"/>
            <a:ext cx="2330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- 1 bit difference	x 1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- 1 bit borrow 	x 1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EA42B-6785-421A-A391-8725EA59D9DB}"/>
              </a:ext>
            </a:extLst>
          </p:cNvPr>
          <p:cNvSpPr/>
          <p:nvPr/>
        </p:nvSpPr>
        <p:spPr>
          <a:xfrm>
            <a:off x="660525" y="1500472"/>
            <a:ext cx="2330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lvl="8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 bit binary 	x 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C01B8-E38B-4356-9366-475D772A5FD6}"/>
              </a:ext>
            </a:extLst>
          </p:cNvPr>
          <p:cNvSpPr/>
          <p:nvPr/>
        </p:nvSpPr>
        <p:spPr>
          <a:xfrm>
            <a:off x="297671" y="3010410"/>
            <a:ext cx="5078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예를들어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1bit binary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값이고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difference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D, borrow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Half Subtractor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다음과 같다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4" name="Picture 4">
            <a:hlinkClick r:id="rId4"/>
            <a:extLst>
              <a:ext uri="{FF2B5EF4-FFF2-40B4-BE49-F238E27FC236}">
                <a16:creationId xmlns:a16="http://schemas.microsoft.com/office/drawing/2014/main" id="{8419ABE2-ABF5-4694-BE6C-D81A98FC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5" y="3835237"/>
            <a:ext cx="1481001" cy="1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hlinkClick r:id="rId6"/>
            <a:extLst>
              <a:ext uri="{FF2B5EF4-FFF2-40B4-BE49-F238E27FC236}">
                <a16:creationId xmlns:a16="http://schemas.microsoft.com/office/drawing/2014/main" id="{E70B9775-F595-442D-88E5-F58F5FF2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5" y="3533630"/>
            <a:ext cx="1225460" cy="18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Half Subtractor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5580E0-466B-475A-BCD6-DB1FA8889B78}"/>
              </a:ext>
            </a:extLst>
          </p:cNvPr>
          <p:cNvSpPr/>
          <p:nvPr/>
        </p:nvSpPr>
        <p:spPr>
          <a:xfrm>
            <a:off x="297672" y="1218319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half_subtractor.v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EC1287-0C57-420C-9B23-12C484EEF8C3}"/>
              </a:ext>
            </a:extLst>
          </p:cNvPr>
          <p:cNvSpPr/>
          <p:nvPr/>
        </p:nvSpPr>
        <p:spPr>
          <a:xfrm>
            <a:off x="2648246" y="2603835"/>
            <a:ext cx="126317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+)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지난 시간에 배운 내용</a:t>
            </a:r>
            <a:endParaRPr lang="en-US" altLang="ko-KR" sz="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XOR 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^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AND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</a:t>
            </a:r>
            <a:r>
              <a: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98BDE-51E6-4ECF-A192-B5B6D7907D1D}"/>
              </a:ext>
            </a:extLst>
          </p:cNvPr>
          <p:cNvSpPr/>
          <p:nvPr/>
        </p:nvSpPr>
        <p:spPr>
          <a:xfrm>
            <a:off x="622774" y="2429612"/>
            <a:ext cx="3177560" cy="70788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 : Module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Input, Output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 설정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3 :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출력될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Difference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5 :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출력될 </a:t>
            </a: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Borrow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8"/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7 : module </a:t>
            </a:r>
            <a:r>
              <a:rPr lang="ko-KR" altLang="en-US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</a:t>
            </a: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38294E-E83A-4436-889F-30C989E5CB12}"/>
              </a:ext>
            </a:extLst>
          </p:cNvPr>
          <p:cNvSpPr/>
          <p:nvPr/>
        </p:nvSpPr>
        <p:spPr>
          <a:xfrm>
            <a:off x="111980" y="739972"/>
            <a:ext cx="3167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How to code in Verilog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9CED0-9287-4872-8A58-EF49C49D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6" y="1534713"/>
            <a:ext cx="3167855" cy="88993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4717BF-C9E7-489D-BA49-1F7D79D55547}"/>
              </a:ext>
            </a:extLst>
          </p:cNvPr>
          <p:cNvSpPr/>
          <p:nvPr/>
        </p:nvSpPr>
        <p:spPr>
          <a:xfrm>
            <a:off x="5615230" y="3316436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of Half Subtractor Gate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164CA7-E144-4E85-94AA-1BB2D0949D9C}"/>
              </a:ext>
            </a:extLst>
          </p:cNvPr>
          <p:cNvGrpSpPr/>
          <p:nvPr/>
        </p:nvGrpSpPr>
        <p:grpSpPr>
          <a:xfrm>
            <a:off x="5119270" y="1650038"/>
            <a:ext cx="3524250" cy="1735971"/>
            <a:chOff x="1147990" y="1689552"/>
            <a:chExt cx="3524250" cy="2505075"/>
          </a:xfrm>
        </p:grpSpPr>
        <p:pic>
          <p:nvPicPr>
            <p:cNvPr id="29" name="Picture 2" descr="half subtractor verilog code 이미지 검색결과">
              <a:extLst>
                <a:ext uri="{FF2B5EF4-FFF2-40B4-BE49-F238E27FC236}">
                  <a16:creationId xmlns:a16="http://schemas.microsoft.com/office/drawing/2014/main" id="{BA19C764-DB55-48A7-90F2-F2FB4DFE0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990" y="1689552"/>
              <a:ext cx="3524250" cy="25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EB321-04E4-49E6-8DC2-303746C1C857}"/>
                </a:ext>
              </a:extLst>
            </p:cNvPr>
            <p:cNvSpPr txBox="1"/>
            <p:nvPr/>
          </p:nvSpPr>
          <p:spPr>
            <a:xfrm>
              <a:off x="2582126" y="1960882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A33237"/>
                  </a:solidFill>
                </a:rPr>
                <a:t>XOR</a:t>
              </a:r>
              <a:endParaRPr lang="ko-KR" altLang="en-US" dirty="0">
                <a:solidFill>
                  <a:srgbClr val="A33237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D7BAF0-AEBC-43B1-9319-C44FD34A033F}"/>
                </a:ext>
              </a:extLst>
            </p:cNvPr>
            <p:cNvSpPr txBox="1"/>
            <p:nvPr/>
          </p:nvSpPr>
          <p:spPr>
            <a:xfrm>
              <a:off x="2236811" y="3212284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NOT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0294E5-B1AE-46CA-B664-4FEB6DC6E993}"/>
                </a:ext>
              </a:extLst>
            </p:cNvPr>
            <p:cNvSpPr txBox="1"/>
            <p:nvPr/>
          </p:nvSpPr>
          <p:spPr>
            <a:xfrm>
              <a:off x="3181640" y="3448848"/>
              <a:ext cx="470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A33237"/>
                  </a:solidFill>
                </a:rPr>
                <a:t>AND</a:t>
              </a:r>
              <a:endParaRPr lang="ko-KR" altLang="en-US" sz="1050" dirty="0">
                <a:solidFill>
                  <a:srgbClr val="A3323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196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551</Words>
  <Application>Microsoft Office PowerPoint</Application>
  <PresentationFormat>화면 슬라이드 쇼(16:9)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나눔스퀘어라운드 Bold</vt:lpstr>
      <vt:lpstr>Raleway</vt:lpstr>
      <vt:lpstr>Lato</vt:lpstr>
      <vt:lpstr>Arial</vt:lpstr>
      <vt:lpstr>Calibri</vt:lpstr>
      <vt:lpstr>나눔스퀘어라운드 ExtraBold</vt:lpstr>
      <vt:lpstr>Streamline</vt:lpstr>
      <vt:lpstr>02. Advanced   Logic Gate</vt:lpstr>
      <vt:lpstr>Full Adder Gate</vt:lpstr>
      <vt:lpstr>Full Adder Gate</vt:lpstr>
      <vt:lpstr>Full Adder Gate</vt:lpstr>
      <vt:lpstr>Full Adder Gate</vt:lpstr>
      <vt:lpstr>Full Adder Gate</vt:lpstr>
      <vt:lpstr>Half Subtractor</vt:lpstr>
      <vt:lpstr>Half Subtractor</vt:lpstr>
      <vt:lpstr>Half Subtractor</vt:lpstr>
      <vt:lpstr>Half Subtractor</vt:lpstr>
      <vt:lpstr>Half Subtractor</vt:lpstr>
      <vt:lpstr>Assignment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Domain Diffuse Optics Spectroscopy(FD-DOS) and Steady State(SS)</dc:title>
  <cp:lastModifiedBy>jeong gwangjin</cp:lastModifiedBy>
  <cp:revision>61</cp:revision>
  <dcterms:modified xsi:type="dcterms:W3CDTF">2020-03-23T14:47:03Z</dcterms:modified>
</cp:coreProperties>
</file>