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77" r:id="rId2"/>
    <p:sldId id="384" r:id="rId3"/>
    <p:sldId id="381" r:id="rId4"/>
    <p:sldId id="382" r:id="rId5"/>
    <p:sldId id="383" r:id="rId6"/>
    <p:sldId id="385" r:id="rId7"/>
    <p:sldId id="376" r:id="rId8"/>
    <p:sldId id="38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938"/>
    <a:srgbClr val="EE929D"/>
    <a:srgbClr val="E37987"/>
    <a:srgbClr val="045D32"/>
    <a:srgbClr val="238342"/>
    <a:srgbClr val="FFE1BB"/>
    <a:srgbClr val="FE1818"/>
    <a:srgbClr val="E27D45"/>
    <a:srgbClr val="854311"/>
    <a:srgbClr val="5C2E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ko-KR" sz="1800" dirty="0">
                <a:solidFill>
                  <a:schemeClr val="bg1"/>
                </a:solidFill>
                <a:effectLst/>
              </a:rPr>
              <a:t>콘텐츠</a:t>
            </a:r>
            <a:r>
              <a:rPr lang="en-US" altLang="ko-KR" sz="1800" dirty="0">
                <a:solidFill>
                  <a:schemeClr val="bg1"/>
                </a:solidFill>
                <a:effectLst/>
              </a:rPr>
              <a:t> </a:t>
            </a:r>
            <a:r>
              <a:rPr lang="ko-KR" altLang="ko-KR" sz="1800" dirty="0">
                <a:solidFill>
                  <a:schemeClr val="bg1"/>
                </a:solidFill>
                <a:effectLst/>
              </a:rPr>
              <a:t>유형별 플랫폼 활성화 비율</a:t>
            </a:r>
            <a:endParaRPr lang="ko-KR" altLang="ko-KR" dirty="0">
              <a:solidFill>
                <a:schemeClr val="bg1"/>
              </a:solidFill>
              <a:effectLst/>
            </a:endParaRP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2019.05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참여형 콘텐츠</c:v>
                </c:pt>
                <c:pt idx="1">
                  <c:v>소비형 콘텐츠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 formatCode="0%">
                  <c:v>0.28000000000000003</c:v>
                </c:pt>
                <c:pt idx="1">
                  <c:v>0.30599999999999999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B2-446D-88B0-02BE7CF0583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2020.05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참여형 콘텐츠</c:v>
                </c:pt>
                <c:pt idx="1">
                  <c:v>소비형 콘텐츠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0.24399999999999999</c:v>
                </c:pt>
                <c:pt idx="1">
                  <c:v>0.54700000000000004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B2-446D-88B0-02BE7CF058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69797648"/>
        <c:axId val="569792608"/>
      </c:barChart>
      <c:catAx>
        <c:axId val="569797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9792608"/>
        <c:crosses val="autoZero"/>
        <c:auto val="1"/>
        <c:lblAlgn val="ctr"/>
        <c:lblOffset val="100"/>
        <c:noMultiLvlLbl val="0"/>
      </c:catAx>
      <c:valAx>
        <c:axId val="56979260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69797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2.1781737193763858E-2"/>
          <c:y val="0.1326477482230724"/>
          <c:w val="0.27443207126948777"/>
          <c:h val="8.3196883723661685E-2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ko-KR" sz="1800" dirty="0">
                <a:solidFill>
                  <a:schemeClr val="bg1"/>
                </a:solidFill>
                <a:effectLst/>
              </a:rPr>
              <a:t>콘텐츠</a:t>
            </a:r>
            <a:r>
              <a:rPr lang="en-US" altLang="ko-KR" sz="1800" dirty="0">
                <a:solidFill>
                  <a:schemeClr val="bg1"/>
                </a:solidFill>
                <a:effectLst/>
              </a:rPr>
              <a:t> </a:t>
            </a:r>
            <a:r>
              <a:rPr lang="ko-KR" altLang="ko-KR" sz="1800" dirty="0">
                <a:solidFill>
                  <a:schemeClr val="bg1"/>
                </a:solidFill>
                <a:effectLst/>
              </a:rPr>
              <a:t>유형별 플랫폼 활성화 비율</a:t>
            </a:r>
            <a:endParaRPr lang="ko-KR" altLang="ko-KR" dirty="0">
              <a:solidFill>
                <a:schemeClr val="bg1"/>
              </a:solidFill>
              <a:effectLst/>
            </a:endParaRP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2019.05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참여형 콘텐츠</c:v>
                </c:pt>
                <c:pt idx="1">
                  <c:v>소비형 콘텐츠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 formatCode="0%">
                  <c:v>0.28000000000000003</c:v>
                </c:pt>
                <c:pt idx="1">
                  <c:v>0.30599999999999999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B0-4F24-AEDE-8B7EC88D983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2020.05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참여형 콘텐츠</c:v>
                </c:pt>
                <c:pt idx="1">
                  <c:v>소비형 콘텐츠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0.24399999999999999</c:v>
                </c:pt>
                <c:pt idx="1">
                  <c:v>0.54700000000000004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B0-4F24-AEDE-8B7EC88D98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69797648"/>
        <c:axId val="569792608"/>
      </c:barChart>
      <c:catAx>
        <c:axId val="569797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9792608"/>
        <c:crosses val="autoZero"/>
        <c:auto val="1"/>
        <c:lblAlgn val="ctr"/>
        <c:lblOffset val="100"/>
        <c:noMultiLvlLbl val="0"/>
      </c:catAx>
      <c:valAx>
        <c:axId val="56979260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69797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2.1781737193763858E-2"/>
          <c:y val="0.1326477482230724"/>
          <c:w val="0.27443207126948777"/>
          <c:h val="8.3196883723661685E-2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5FF8D-5B39-4F38-B7AB-FFDF54E0B834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7E20F-DCD3-4570-A7DE-CF9E8DCCE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16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7E20F-DCD3-4570-A7DE-CF9E8DCCEDC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823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3.wdp"/><Relationship Id="rId3" Type="http://schemas.openxmlformats.org/officeDocument/2006/relationships/image" Target="../media/image7.png"/><Relationship Id="rId7" Type="http://schemas.microsoft.com/office/2007/relationships/hdphoto" Target="../media/hdphoto1.wdp"/><Relationship Id="rId12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microsoft.com/office/2007/relationships/hdphoto" Target="../media/hdphoto2.wdp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9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14468" y="2093021"/>
            <a:ext cx="445447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err="1">
                <a:solidFill>
                  <a:schemeClr val="bg1"/>
                </a:solidFill>
              </a:rPr>
              <a:t>YOUTUBEwithFOOD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729346" y="2093021"/>
            <a:ext cx="1819198" cy="929440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</a:rPr>
              <a:t>TRAIVAL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822655" y="3452770"/>
            <a:ext cx="8640000" cy="0"/>
          </a:xfrm>
          <a:prstGeom prst="line">
            <a:avLst/>
          </a:prstGeom>
          <a:ln w="38100" cap="rnd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822655" y="3452770"/>
            <a:ext cx="5400000" cy="0"/>
          </a:xfrm>
          <a:prstGeom prst="line">
            <a:avLst/>
          </a:prstGeom>
          <a:ln w="3810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1830621" y="3594512"/>
            <a:ext cx="415910" cy="175612"/>
            <a:chOff x="518685" y="5627247"/>
            <a:chExt cx="415910" cy="175612"/>
          </a:xfrm>
        </p:grpSpPr>
        <p:sp>
          <p:nvSpPr>
            <p:cNvPr id="9" name="이등변 삼각형 8"/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8168946" y="3652482"/>
            <a:ext cx="24032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김가영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김성민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 err="1">
                <a:solidFill>
                  <a:schemeClr val="bg1"/>
                </a:solidFill>
              </a:rPr>
              <a:t>안홍선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 err="1">
                <a:solidFill>
                  <a:schemeClr val="bg1"/>
                </a:solidFill>
              </a:rPr>
              <a:t>유승태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 err="1">
                <a:solidFill>
                  <a:schemeClr val="bg1"/>
                </a:solidFill>
              </a:rPr>
              <a:t>윤민희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306455" y="5800100"/>
            <a:ext cx="1156200" cy="358775"/>
          </a:xfrm>
          <a:prstGeom prst="roundRect">
            <a:avLst>
              <a:gd name="adj" fmla="val 0"/>
            </a:avLst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START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739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9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L 도형 61"/>
          <p:cNvSpPr/>
          <p:nvPr/>
        </p:nvSpPr>
        <p:spPr>
          <a:xfrm flipH="1">
            <a:off x="0" y="0"/>
            <a:ext cx="12192000" cy="6858000"/>
          </a:xfrm>
          <a:prstGeom prst="corner">
            <a:avLst>
              <a:gd name="adj1" fmla="val 13937"/>
              <a:gd name="adj2" fmla="val 364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48889" y="6179274"/>
            <a:ext cx="415366" cy="415366"/>
            <a:chOff x="306039" y="6254690"/>
            <a:chExt cx="415366" cy="415366"/>
          </a:xfrm>
        </p:grpSpPr>
        <p:sp>
          <p:nvSpPr>
            <p:cNvPr id="7" name="타원 6"/>
            <p:cNvSpPr/>
            <p:nvPr/>
          </p:nvSpPr>
          <p:spPr>
            <a:xfrm>
              <a:off x="306039" y="6254690"/>
              <a:ext cx="415366" cy="415366"/>
            </a:xfrm>
            <a:prstGeom prst="ellipse">
              <a:avLst/>
            </a:prstGeom>
            <a:solidFill>
              <a:srgbClr val="FE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734" y="6332385"/>
              <a:ext cx="259977" cy="259977"/>
            </a:xfrm>
            <a:prstGeom prst="rect">
              <a:avLst/>
            </a:prstGeom>
          </p:spPr>
        </p:pic>
      </p:grpSp>
      <p:sp>
        <p:nvSpPr>
          <p:cNvPr id="10" name="직사각형 9"/>
          <p:cNvSpPr/>
          <p:nvPr/>
        </p:nvSpPr>
        <p:spPr>
          <a:xfrm>
            <a:off x="822900" y="5988697"/>
            <a:ext cx="5182861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ko-KR" altLang="en-US" sz="3000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언택트</a:t>
            </a:r>
            <a:r>
              <a:rPr lang="ko-KR" altLang="en-US" sz="30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시대와 영상</a:t>
            </a:r>
            <a:endParaRPr lang="en-US" altLang="ko-KR" sz="30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10719" y="5485505"/>
            <a:ext cx="8640000" cy="0"/>
          </a:xfrm>
          <a:prstGeom prst="line">
            <a:avLst/>
          </a:prstGeom>
          <a:ln w="38100" cap="rnd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510719" y="5485505"/>
            <a:ext cx="7966" cy="0"/>
          </a:xfrm>
          <a:prstGeom prst="line">
            <a:avLst/>
          </a:prstGeom>
          <a:ln w="3810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518685" y="5627247"/>
            <a:ext cx="415910" cy="175612"/>
            <a:chOff x="518685" y="5627247"/>
            <a:chExt cx="415910" cy="175612"/>
          </a:xfrm>
        </p:grpSpPr>
        <p:sp>
          <p:nvSpPr>
            <p:cNvPr id="16" name="이등변 삼각형 15"/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0651671" y="784370"/>
            <a:ext cx="1576472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9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언택트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시대와 영상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898144" y="1616601"/>
            <a:ext cx="717384" cy="452167"/>
          </a:xfrm>
          <a:prstGeom prst="rect">
            <a:avLst/>
          </a:prstGeom>
          <a:solidFill>
            <a:srgbClr val="27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10142291" y="5552888"/>
            <a:ext cx="241663" cy="241663"/>
          </a:xfrm>
          <a:prstGeom prst="ellipse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10651671" y="1625558"/>
            <a:ext cx="1576472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주요 기능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651671" y="2627417"/>
            <a:ext cx="1576472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추천 시스템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0651671" y="3579049"/>
            <a:ext cx="1576472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시현 영상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0651671" y="4519383"/>
            <a:ext cx="1576472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결과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0651671" y="5416870"/>
            <a:ext cx="1576472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감사합니다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9898144" y="147798"/>
            <a:ext cx="2160506" cy="3093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목록</a:t>
            </a:r>
          </a:p>
        </p:txBody>
      </p:sp>
      <p:grpSp>
        <p:nvGrpSpPr>
          <p:cNvPr id="84" name="그룹 83"/>
          <p:cNvGrpSpPr/>
          <p:nvPr/>
        </p:nvGrpSpPr>
        <p:grpSpPr>
          <a:xfrm>
            <a:off x="10224908" y="5612501"/>
            <a:ext cx="76384" cy="126304"/>
            <a:chOff x="518685" y="5639358"/>
            <a:chExt cx="92275" cy="152581"/>
          </a:xfrm>
          <a:solidFill>
            <a:schemeClr val="bg1"/>
          </a:solidFill>
        </p:grpSpPr>
        <p:sp>
          <p:nvSpPr>
            <p:cNvPr id="87" name="모서리가 둥근 직사각형 86"/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9896016" y="4510473"/>
            <a:ext cx="717384" cy="452167"/>
          </a:xfrm>
          <a:prstGeom prst="rect">
            <a:avLst/>
          </a:prstGeom>
          <a:solidFill>
            <a:srgbClr val="27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10140163" y="4613910"/>
            <a:ext cx="241663" cy="241663"/>
          </a:xfrm>
          <a:prstGeom prst="ellipse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10222780" y="4673523"/>
            <a:ext cx="76384" cy="126304"/>
            <a:chOff x="518685" y="5639358"/>
            <a:chExt cx="92275" cy="152581"/>
          </a:xfrm>
          <a:solidFill>
            <a:schemeClr val="bg1"/>
          </a:solidFill>
        </p:grpSpPr>
        <p:sp>
          <p:nvSpPr>
            <p:cNvPr id="92" name="모서리가 둥근 직사각형 91"/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9893888" y="3552639"/>
            <a:ext cx="717384" cy="452167"/>
          </a:xfrm>
          <a:prstGeom prst="rect">
            <a:avLst/>
          </a:prstGeom>
          <a:solidFill>
            <a:srgbClr val="27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10138035" y="3656076"/>
            <a:ext cx="241663" cy="241663"/>
          </a:xfrm>
          <a:prstGeom prst="ellipse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10220652" y="3715689"/>
            <a:ext cx="76384" cy="126304"/>
            <a:chOff x="518685" y="5639358"/>
            <a:chExt cx="92275" cy="152581"/>
          </a:xfrm>
          <a:solidFill>
            <a:schemeClr val="bg1"/>
          </a:solidFill>
        </p:grpSpPr>
        <p:sp>
          <p:nvSpPr>
            <p:cNvPr id="97" name="모서리가 둥근 직사각형 96"/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9891760" y="2604237"/>
            <a:ext cx="717384" cy="452167"/>
          </a:xfrm>
          <a:prstGeom prst="rect">
            <a:avLst/>
          </a:prstGeom>
          <a:solidFill>
            <a:srgbClr val="27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10135907" y="2707674"/>
            <a:ext cx="241663" cy="241663"/>
          </a:xfrm>
          <a:prstGeom prst="ellipse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1" name="그룹 100"/>
          <p:cNvGrpSpPr/>
          <p:nvPr/>
        </p:nvGrpSpPr>
        <p:grpSpPr>
          <a:xfrm>
            <a:off x="10218524" y="2767287"/>
            <a:ext cx="76384" cy="126304"/>
            <a:chOff x="518685" y="5639358"/>
            <a:chExt cx="92275" cy="152581"/>
          </a:xfrm>
          <a:solidFill>
            <a:schemeClr val="bg1"/>
          </a:solidFill>
        </p:grpSpPr>
        <p:sp>
          <p:nvSpPr>
            <p:cNvPr id="102" name="모서리가 둥근 직사각형 101"/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9885376" y="5401163"/>
            <a:ext cx="717384" cy="452167"/>
          </a:xfrm>
          <a:prstGeom prst="rect">
            <a:avLst/>
          </a:prstGeom>
          <a:solidFill>
            <a:srgbClr val="27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56108EC-19BC-4CF9-8FB9-179A1C3E2C9F}"/>
              </a:ext>
            </a:extLst>
          </p:cNvPr>
          <p:cNvSpPr/>
          <p:nvPr/>
        </p:nvSpPr>
        <p:spPr>
          <a:xfrm>
            <a:off x="9883248" y="795003"/>
            <a:ext cx="717384" cy="452167"/>
          </a:xfrm>
          <a:prstGeom prst="rect">
            <a:avLst/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10130863" y="5506040"/>
            <a:ext cx="241663" cy="241663"/>
          </a:xfrm>
          <a:prstGeom prst="ellipse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1" name="그룹 110"/>
          <p:cNvGrpSpPr/>
          <p:nvPr/>
        </p:nvGrpSpPr>
        <p:grpSpPr>
          <a:xfrm>
            <a:off x="10212140" y="5564213"/>
            <a:ext cx="76384" cy="126304"/>
            <a:chOff x="518685" y="5639358"/>
            <a:chExt cx="92275" cy="152581"/>
          </a:xfrm>
          <a:solidFill>
            <a:schemeClr val="bg1"/>
          </a:solidFill>
        </p:grpSpPr>
        <p:sp>
          <p:nvSpPr>
            <p:cNvPr id="112" name="모서리가 둥근 직사각형 111"/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10130863" y="906786"/>
            <a:ext cx="241662" cy="241662"/>
            <a:chOff x="10615528" y="-653143"/>
            <a:chExt cx="478972" cy="478972"/>
          </a:xfrm>
        </p:grpSpPr>
        <p:sp>
          <p:nvSpPr>
            <p:cNvPr id="54" name="타원 53"/>
            <p:cNvSpPr/>
            <p:nvPr/>
          </p:nvSpPr>
          <p:spPr>
            <a:xfrm>
              <a:off x="10615528" y="-653143"/>
              <a:ext cx="478972" cy="478972"/>
            </a:xfrm>
            <a:prstGeom prst="ellipse">
              <a:avLst/>
            </a:prstGeom>
            <a:solidFill>
              <a:schemeClr val="bg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이등변 삼각형 54"/>
            <p:cNvSpPr/>
            <p:nvPr/>
          </p:nvSpPr>
          <p:spPr>
            <a:xfrm rot="5400000">
              <a:off x="10767208" y="-489352"/>
              <a:ext cx="175612" cy="15139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타원 58">
            <a:extLst>
              <a:ext uri="{FF2B5EF4-FFF2-40B4-BE49-F238E27FC236}">
                <a16:creationId xmlns:a16="http://schemas.microsoft.com/office/drawing/2014/main" id="{C34F3368-6B1B-44F1-8FE2-E4A2D3F5A6E3}"/>
              </a:ext>
            </a:extLst>
          </p:cNvPr>
          <p:cNvSpPr/>
          <p:nvPr/>
        </p:nvSpPr>
        <p:spPr>
          <a:xfrm>
            <a:off x="10144276" y="1726087"/>
            <a:ext cx="241663" cy="241663"/>
          </a:xfrm>
          <a:prstGeom prst="ellipse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A8ACE6E-4106-4C0B-94E3-51FF372FBC69}"/>
              </a:ext>
            </a:extLst>
          </p:cNvPr>
          <p:cNvGrpSpPr/>
          <p:nvPr/>
        </p:nvGrpSpPr>
        <p:grpSpPr>
          <a:xfrm>
            <a:off x="10224908" y="1785831"/>
            <a:ext cx="76384" cy="126304"/>
            <a:chOff x="518685" y="5639358"/>
            <a:chExt cx="92275" cy="152581"/>
          </a:xfrm>
          <a:solidFill>
            <a:schemeClr val="bg1"/>
          </a:solidFill>
        </p:grpSpPr>
        <p:sp>
          <p:nvSpPr>
            <p:cNvPr id="61" name="모서리가 둥근 직사각형 101">
              <a:extLst>
                <a:ext uri="{FF2B5EF4-FFF2-40B4-BE49-F238E27FC236}">
                  <a16:creationId xmlns:a16="http://schemas.microsoft.com/office/drawing/2014/main" id="{C4BC7963-756D-48C9-B159-23A2631A6BCE}"/>
                </a:ext>
              </a:extLst>
            </p:cNvPr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102">
              <a:extLst>
                <a:ext uri="{FF2B5EF4-FFF2-40B4-BE49-F238E27FC236}">
                  <a16:creationId xmlns:a16="http://schemas.microsoft.com/office/drawing/2014/main" id="{6E599914-2C36-4696-9F9D-DA203DDDD33D}"/>
                </a:ext>
              </a:extLst>
            </p:cNvPr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56" name="차트 55">
            <a:extLst>
              <a:ext uri="{FF2B5EF4-FFF2-40B4-BE49-F238E27FC236}">
                <a16:creationId xmlns:a16="http://schemas.microsoft.com/office/drawing/2014/main" id="{D5567C1A-AAFA-4568-B3B8-B105CCEBB2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1619287"/>
              </p:ext>
            </p:extLst>
          </p:nvPr>
        </p:nvGraphicFramePr>
        <p:xfrm>
          <a:off x="4914341" y="1148448"/>
          <a:ext cx="4277456" cy="3878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57" name="그림 56">
            <a:extLst>
              <a:ext uri="{FF2B5EF4-FFF2-40B4-BE49-F238E27FC236}">
                <a16:creationId xmlns:a16="http://schemas.microsoft.com/office/drawing/2014/main" id="{74B25F8A-7092-48F9-B6E9-8C36ED7E95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960" y="1101111"/>
            <a:ext cx="3852435" cy="39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72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9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90747" y="188712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02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0747" y="900761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490747" y="900761"/>
            <a:ext cx="1204888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98713" y="1042503"/>
            <a:ext cx="415910" cy="175612"/>
            <a:chOff x="518685" y="5627247"/>
            <a:chExt cx="415910" cy="175612"/>
          </a:xfrm>
        </p:grpSpPr>
        <p:sp>
          <p:nvSpPr>
            <p:cNvPr id="9" name="이등변 삼각형 8"/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1302025" y="62248"/>
            <a:ext cx="5182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chemeClr val="bg1"/>
                </a:solidFill>
              </a:rPr>
              <a:t>주요 기능</a:t>
            </a:r>
            <a:endParaRPr lang="en-US" altLang="ko-KR" sz="2800" b="1" kern="0" dirty="0">
              <a:solidFill>
                <a:schemeClr val="bg1"/>
              </a:solidFill>
            </a:endParaRPr>
          </a:p>
        </p:txBody>
      </p:sp>
      <p:pic>
        <p:nvPicPr>
          <p:cNvPr id="1028" name="Picture 4" descr="넷플릭스 시청 중인 콘텐츠 기록 삭제 방법 - 익스트림 매뉴얼">
            <a:extLst>
              <a:ext uri="{FF2B5EF4-FFF2-40B4-BE49-F238E27FC236}">
                <a16:creationId xmlns:a16="http://schemas.microsoft.com/office/drawing/2014/main" id="{5F339205-609A-4788-A0B9-D308C08D9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46" y="2284644"/>
            <a:ext cx="2023871" cy="151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유튜브 - 나무위키">
            <a:extLst>
              <a:ext uri="{FF2B5EF4-FFF2-40B4-BE49-F238E27FC236}">
                <a16:creationId xmlns:a16="http://schemas.microsoft.com/office/drawing/2014/main" id="{E1BFAAC9-A4C9-4C7F-B7AC-8D422337E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804" y="3238761"/>
            <a:ext cx="1708955" cy="120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FD68B97-C79C-4AAA-A4EA-598790133D5A}"/>
              </a:ext>
            </a:extLst>
          </p:cNvPr>
          <p:cNvSpPr/>
          <p:nvPr/>
        </p:nvSpPr>
        <p:spPr>
          <a:xfrm>
            <a:off x="5036411" y="2396376"/>
            <a:ext cx="2119178" cy="171490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3B2848-93BC-48C4-ACD9-C28D77C119F9}"/>
              </a:ext>
            </a:extLst>
          </p:cNvPr>
          <p:cNvSpPr txBox="1"/>
          <p:nvPr/>
        </p:nvSpPr>
        <p:spPr>
          <a:xfrm>
            <a:off x="2242070" y="5606892"/>
            <a:ext cx="84856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>
                <a:solidFill>
                  <a:schemeClr val="bg1"/>
                </a:solidFill>
              </a:rPr>
              <a:t>음식을 선택 시 같이 보면 좋은 영상 추천</a:t>
            </a:r>
          </a:p>
        </p:txBody>
      </p:sp>
      <p:pic>
        <p:nvPicPr>
          <p:cNvPr id="1036" name="Picture 12" descr="Png File Svg - Food Photography Icon Png #1184903 - PNG Images - PNGio">
            <a:extLst>
              <a:ext uri="{FF2B5EF4-FFF2-40B4-BE49-F238E27FC236}">
                <a16:creationId xmlns:a16="http://schemas.microsoft.com/office/drawing/2014/main" id="{C7A43EC3-E1A9-4EAD-A704-97B1E01EE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183" y="2042886"/>
            <a:ext cx="2591431" cy="283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701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9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90747" y="188712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03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0747" y="900761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490747" y="900761"/>
            <a:ext cx="3400128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98713" y="1042503"/>
            <a:ext cx="415910" cy="175612"/>
            <a:chOff x="518685" y="5627247"/>
            <a:chExt cx="415910" cy="175612"/>
          </a:xfrm>
        </p:grpSpPr>
        <p:sp>
          <p:nvSpPr>
            <p:cNvPr id="9" name="이등변 삼각형 8"/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1302025" y="62248"/>
            <a:ext cx="5182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chemeClr val="bg1"/>
                </a:solidFill>
              </a:rPr>
              <a:t>추천 시스템</a:t>
            </a:r>
            <a:endParaRPr lang="en-US" altLang="ko-KR" sz="2800" b="1" kern="0" dirty="0">
              <a:solidFill>
                <a:schemeClr val="bg1"/>
              </a:solidFill>
            </a:endParaRPr>
          </a:p>
        </p:txBody>
      </p:sp>
      <p:pic>
        <p:nvPicPr>
          <p:cNvPr id="2052" name="Picture 4" descr="How to Start Competing on Kaggle. A practical entry into data science… | by  Chirag Chadha | Towards Data Science">
            <a:extLst>
              <a:ext uri="{FF2B5EF4-FFF2-40B4-BE49-F238E27FC236}">
                <a16:creationId xmlns:a16="http://schemas.microsoft.com/office/drawing/2014/main" id="{39F23062-6F95-4D16-8FB2-C4531B1D7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774" y="5659455"/>
            <a:ext cx="1542011" cy="59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7CBB866-DB0A-460C-9AB5-DD4B535C7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4" y="1796968"/>
            <a:ext cx="1858306" cy="472143"/>
          </a:xfrm>
          <a:prstGeom prst="rect">
            <a:avLst/>
          </a:prstGeom>
        </p:spPr>
      </p:pic>
      <p:pic>
        <p:nvPicPr>
          <p:cNvPr id="19" name="Picture 2" descr="유튜브 - 나무위키">
            <a:extLst>
              <a:ext uri="{FF2B5EF4-FFF2-40B4-BE49-F238E27FC236}">
                <a16:creationId xmlns:a16="http://schemas.microsoft.com/office/drawing/2014/main" id="{77C478A2-B99E-4A7F-98B1-78CCF7982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281" y="5989846"/>
            <a:ext cx="751503" cy="53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C7CF6C7-F773-4F4B-949E-208103DA9677}"/>
              </a:ext>
            </a:extLst>
          </p:cNvPr>
          <p:cNvSpPr txBox="1"/>
          <p:nvPr/>
        </p:nvSpPr>
        <p:spPr>
          <a:xfrm>
            <a:off x="6096000" y="4171158"/>
            <a:ext cx="18135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>
                <a:solidFill>
                  <a:schemeClr val="bg1"/>
                </a:solidFill>
              </a:rPr>
              <a:t>categoryId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0A43AB-0697-4F8E-B945-B2D3E3798507}"/>
              </a:ext>
            </a:extLst>
          </p:cNvPr>
          <p:cNvSpPr txBox="1"/>
          <p:nvPr/>
        </p:nvSpPr>
        <p:spPr>
          <a:xfrm>
            <a:off x="3442979" y="2174740"/>
            <a:ext cx="2031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PCA,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</a:rPr>
              <a:t>병합군집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2054" name="Picture 6" descr="Analytics, chart, cluster analysis, data, diagram, graph, statistics icon">
            <a:extLst>
              <a:ext uri="{FF2B5EF4-FFF2-40B4-BE49-F238E27FC236}">
                <a16:creationId xmlns:a16="http://schemas.microsoft.com/office/drawing/2014/main" id="{8A546AD2-A692-4F87-BC82-F835C1CD3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879" y="1506308"/>
            <a:ext cx="641669" cy="65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ategory, connection, data flow, one to many icon">
            <a:extLst>
              <a:ext uri="{FF2B5EF4-FFF2-40B4-BE49-F238E27FC236}">
                <a16:creationId xmlns:a16="http://schemas.microsoft.com/office/drawing/2014/main" id="{BD471951-505C-47DF-9886-29EA065ED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345" y="3540187"/>
            <a:ext cx="741915" cy="74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그래픽 26" descr="직선 화살표">
            <a:extLst>
              <a:ext uri="{FF2B5EF4-FFF2-40B4-BE49-F238E27FC236}">
                <a16:creationId xmlns:a16="http://schemas.microsoft.com/office/drawing/2014/main" id="{CAF5F578-9430-4BC6-AEB5-6EC7637886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2531882" y="1621360"/>
            <a:ext cx="782739" cy="782739"/>
          </a:xfrm>
          <a:prstGeom prst="rect">
            <a:avLst/>
          </a:prstGeom>
        </p:spPr>
      </p:pic>
      <p:pic>
        <p:nvPicPr>
          <p:cNvPr id="2058" name="Picture 10" descr="Food icon - Food And Drink Vol 1">
            <a:extLst>
              <a:ext uri="{FF2B5EF4-FFF2-40B4-BE49-F238E27FC236}">
                <a16:creationId xmlns:a16="http://schemas.microsoft.com/office/drawing/2014/main" id="{3198D1DA-EA05-46C9-8D3A-C971A33D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262" y="2033039"/>
            <a:ext cx="2117123" cy="211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그래픽 22" descr="직선 화살표">
            <a:extLst>
              <a:ext uri="{FF2B5EF4-FFF2-40B4-BE49-F238E27FC236}">
                <a16:creationId xmlns:a16="http://schemas.microsoft.com/office/drawing/2014/main" id="{5C888570-BC2C-4CC2-82F8-091046C3A1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6561122" y="4748003"/>
            <a:ext cx="782739" cy="782739"/>
          </a:xfrm>
          <a:prstGeom prst="rect">
            <a:avLst/>
          </a:prstGeom>
        </p:spPr>
      </p:pic>
      <p:pic>
        <p:nvPicPr>
          <p:cNvPr id="24" name="그래픽 23" descr="직선 화살표">
            <a:extLst>
              <a:ext uri="{FF2B5EF4-FFF2-40B4-BE49-F238E27FC236}">
                <a16:creationId xmlns:a16="http://schemas.microsoft.com/office/drawing/2014/main" id="{3326C83B-8E0E-4B0A-8C04-B29ED346FA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6533658" y="2689620"/>
            <a:ext cx="782739" cy="7827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B290484-4055-4207-B4C5-E4E5C336D45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875" y="1383827"/>
            <a:ext cx="782740" cy="78274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A4BA7B0-BF27-48B8-AFF2-807504B1E50B}"/>
              </a:ext>
            </a:extLst>
          </p:cNvPr>
          <p:cNvSpPr txBox="1"/>
          <p:nvPr/>
        </p:nvSpPr>
        <p:spPr>
          <a:xfrm>
            <a:off x="6501244" y="2097796"/>
            <a:ext cx="9024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</a:rPr>
              <a:t>LDA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pic>
        <p:nvPicPr>
          <p:cNvPr id="32" name="그래픽 31" descr="직선 화살표">
            <a:extLst>
              <a:ext uri="{FF2B5EF4-FFF2-40B4-BE49-F238E27FC236}">
                <a16:creationId xmlns:a16="http://schemas.microsoft.com/office/drawing/2014/main" id="{DDE92C06-2428-4F8E-8D80-1AB0346289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5504195" y="1631550"/>
            <a:ext cx="782739" cy="782739"/>
          </a:xfrm>
          <a:prstGeom prst="rect">
            <a:avLst/>
          </a:prstGeom>
        </p:spPr>
      </p:pic>
      <p:pic>
        <p:nvPicPr>
          <p:cNvPr id="33" name="그래픽 32" descr="직선 화살표">
            <a:extLst>
              <a:ext uri="{FF2B5EF4-FFF2-40B4-BE49-F238E27FC236}">
                <a16:creationId xmlns:a16="http://schemas.microsoft.com/office/drawing/2014/main" id="{C447DEFD-FE15-4A43-9824-0E9BA57B6F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363902">
            <a:off x="7759001" y="1936633"/>
            <a:ext cx="782739" cy="782739"/>
          </a:xfrm>
          <a:prstGeom prst="rect">
            <a:avLst/>
          </a:prstGeom>
        </p:spPr>
      </p:pic>
      <p:pic>
        <p:nvPicPr>
          <p:cNvPr id="34" name="그래픽 33" descr="직선 화살표">
            <a:extLst>
              <a:ext uri="{FF2B5EF4-FFF2-40B4-BE49-F238E27FC236}">
                <a16:creationId xmlns:a16="http://schemas.microsoft.com/office/drawing/2014/main" id="{57D495C9-1651-4DFD-A47A-DCA407D25F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8865621">
            <a:off x="7761515" y="3318836"/>
            <a:ext cx="782739" cy="78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18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9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90747" y="188712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04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0747" y="900761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490747" y="900761"/>
            <a:ext cx="6673533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98713" y="1042503"/>
            <a:ext cx="415910" cy="175612"/>
            <a:chOff x="518685" y="5627247"/>
            <a:chExt cx="415910" cy="175612"/>
          </a:xfrm>
        </p:grpSpPr>
        <p:sp>
          <p:nvSpPr>
            <p:cNvPr id="9" name="이등변 삼각형 8"/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1302025" y="62248"/>
            <a:ext cx="5182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chemeClr val="bg1"/>
                </a:solidFill>
              </a:rPr>
              <a:t>시연</a:t>
            </a:r>
            <a:r>
              <a:rPr lang="en-US" altLang="ko-KR" sz="2800" b="1" kern="0" dirty="0">
                <a:solidFill>
                  <a:schemeClr val="bg1"/>
                </a:solidFill>
              </a:rPr>
              <a:t> </a:t>
            </a:r>
            <a:r>
              <a:rPr lang="ko-KR" altLang="en-US" sz="2800" b="1" kern="0" dirty="0">
                <a:solidFill>
                  <a:schemeClr val="bg1"/>
                </a:solidFill>
              </a:rPr>
              <a:t>영상</a:t>
            </a:r>
            <a:endParaRPr lang="en-US" altLang="ko-KR" sz="2800" b="1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00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9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90747" y="188712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05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0747" y="900761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490747" y="900761"/>
            <a:ext cx="9354589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98713" y="1042503"/>
            <a:ext cx="415910" cy="175612"/>
            <a:chOff x="518685" y="5627247"/>
            <a:chExt cx="415910" cy="175612"/>
          </a:xfrm>
        </p:grpSpPr>
        <p:sp>
          <p:nvSpPr>
            <p:cNvPr id="9" name="이등변 삼각형 8"/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1302025" y="62248"/>
            <a:ext cx="5182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chemeClr val="bg1"/>
                </a:solidFill>
              </a:rPr>
              <a:t>결과</a:t>
            </a:r>
            <a:endParaRPr lang="en-US" altLang="ko-KR" sz="2800" b="1" kern="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B9254-6F9C-4D9E-9607-B78BBF46920C}"/>
              </a:ext>
            </a:extLst>
          </p:cNvPr>
          <p:cNvSpPr txBox="1"/>
          <p:nvPr/>
        </p:nvSpPr>
        <p:spPr>
          <a:xfrm>
            <a:off x="1802167" y="1899821"/>
            <a:ext cx="8043169" cy="18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</a:rPr>
              <a:t>기대효과</a:t>
            </a:r>
            <a:endParaRPr lang="en-US" altLang="ko-KR" sz="2400" b="1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300" dirty="0">
              <a:solidFill>
                <a:schemeClr val="bg1">
                  <a:lumMod val="9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혼자 먹을 때 외롭지 않게 영상을 추천 받을 수 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자주보는 영상을 자주 먹는 음식으로 연관 지어 식습관 파악 및 편향된 정보에 대한 고찰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C3629B-BAEB-42AE-85D3-08FAF4E6764D}"/>
              </a:ext>
            </a:extLst>
          </p:cNvPr>
          <p:cNvSpPr txBox="1"/>
          <p:nvPr/>
        </p:nvSpPr>
        <p:spPr>
          <a:xfrm>
            <a:off x="1802167" y="4263727"/>
            <a:ext cx="8043169" cy="1439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</a:rPr>
              <a:t>발전방향</a:t>
            </a:r>
            <a:endParaRPr lang="en-US" altLang="ko-KR" sz="2400" b="1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300" dirty="0">
              <a:solidFill>
                <a:schemeClr val="bg1">
                  <a:lumMod val="9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더 많은 데이터를 수집하여 다양한 영상에 대한 음식을 추천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음식을 통한 영상 추천이 아닌 영상을 통한 음식 추천이 가능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249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9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L 도형 61"/>
          <p:cNvSpPr/>
          <p:nvPr/>
        </p:nvSpPr>
        <p:spPr>
          <a:xfrm flipH="1">
            <a:off x="0" y="0"/>
            <a:ext cx="12192000" cy="6858000"/>
          </a:xfrm>
          <a:prstGeom prst="corner">
            <a:avLst>
              <a:gd name="adj1" fmla="val 13937"/>
              <a:gd name="adj2" fmla="val 364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48889" y="6179274"/>
            <a:ext cx="415366" cy="415366"/>
            <a:chOff x="306039" y="6254690"/>
            <a:chExt cx="415366" cy="415366"/>
          </a:xfrm>
        </p:grpSpPr>
        <p:sp>
          <p:nvSpPr>
            <p:cNvPr id="7" name="타원 6"/>
            <p:cNvSpPr/>
            <p:nvPr/>
          </p:nvSpPr>
          <p:spPr>
            <a:xfrm>
              <a:off x="306039" y="6254690"/>
              <a:ext cx="415366" cy="415366"/>
            </a:xfrm>
            <a:prstGeom prst="ellipse">
              <a:avLst/>
            </a:prstGeom>
            <a:solidFill>
              <a:srgbClr val="FE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734" y="6332385"/>
              <a:ext cx="259977" cy="259977"/>
            </a:xfrm>
            <a:prstGeom prst="rect">
              <a:avLst/>
            </a:prstGeom>
          </p:spPr>
        </p:pic>
      </p:grpSp>
      <p:sp>
        <p:nvSpPr>
          <p:cNvPr id="10" name="직사각형 9"/>
          <p:cNvSpPr/>
          <p:nvPr/>
        </p:nvSpPr>
        <p:spPr>
          <a:xfrm>
            <a:off x="822900" y="5976586"/>
            <a:ext cx="5182861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ko-KR" altLang="en-US" sz="3000" kern="0" dirty="0">
                <a:solidFill>
                  <a:srgbClr val="272938"/>
                </a:solidFill>
              </a:rPr>
              <a:t>감사합니다</a:t>
            </a:r>
            <a:endParaRPr lang="en-US" altLang="ko-KR" sz="3000" kern="0" dirty="0">
              <a:solidFill>
                <a:srgbClr val="272938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10719" y="5485505"/>
            <a:ext cx="8640000" cy="0"/>
          </a:xfrm>
          <a:prstGeom prst="line">
            <a:avLst/>
          </a:prstGeom>
          <a:ln w="38100" cap="rnd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510719" y="5485505"/>
            <a:ext cx="8640000" cy="0"/>
          </a:xfrm>
          <a:prstGeom prst="line">
            <a:avLst/>
          </a:prstGeom>
          <a:ln w="3810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518685" y="5627247"/>
            <a:ext cx="415910" cy="175612"/>
            <a:chOff x="518685" y="5627247"/>
            <a:chExt cx="415910" cy="175612"/>
          </a:xfrm>
        </p:grpSpPr>
        <p:sp>
          <p:nvSpPr>
            <p:cNvPr id="16" name="이등변 삼각형 15"/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0651671" y="784370"/>
            <a:ext cx="1576472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9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언택트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시대와 영상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898144" y="1616601"/>
            <a:ext cx="717384" cy="452167"/>
          </a:xfrm>
          <a:prstGeom prst="rect">
            <a:avLst/>
          </a:prstGeom>
          <a:solidFill>
            <a:srgbClr val="27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10142291" y="5552888"/>
            <a:ext cx="241663" cy="241663"/>
          </a:xfrm>
          <a:prstGeom prst="ellipse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10651671" y="1625558"/>
            <a:ext cx="1576472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주요 기능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651671" y="2627417"/>
            <a:ext cx="1576472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추천 시스템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0651671" y="3579049"/>
            <a:ext cx="1576472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시현 영상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0651671" y="4510473"/>
            <a:ext cx="1576472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결과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0651671" y="5416870"/>
            <a:ext cx="1576472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감사합니다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9898144" y="147798"/>
            <a:ext cx="2160506" cy="3093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목록</a:t>
            </a:r>
          </a:p>
        </p:txBody>
      </p:sp>
      <p:grpSp>
        <p:nvGrpSpPr>
          <p:cNvPr id="84" name="그룹 83"/>
          <p:cNvGrpSpPr/>
          <p:nvPr/>
        </p:nvGrpSpPr>
        <p:grpSpPr>
          <a:xfrm>
            <a:off x="10224908" y="5612501"/>
            <a:ext cx="76384" cy="126304"/>
            <a:chOff x="518685" y="5639358"/>
            <a:chExt cx="92275" cy="152581"/>
          </a:xfrm>
          <a:solidFill>
            <a:schemeClr val="bg1"/>
          </a:solidFill>
        </p:grpSpPr>
        <p:sp>
          <p:nvSpPr>
            <p:cNvPr id="87" name="모서리가 둥근 직사각형 86"/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9896016" y="4510473"/>
            <a:ext cx="717384" cy="452167"/>
          </a:xfrm>
          <a:prstGeom prst="rect">
            <a:avLst/>
          </a:prstGeom>
          <a:solidFill>
            <a:srgbClr val="27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10140163" y="4613910"/>
            <a:ext cx="241663" cy="241663"/>
          </a:xfrm>
          <a:prstGeom prst="ellipse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10222780" y="4673523"/>
            <a:ext cx="76384" cy="126304"/>
            <a:chOff x="518685" y="5639358"/>
            <a:chExt cx="92275" cy="152581"/>
          </a:xfrm>
          <a:solidFill>
            <a:schemeClr val="bg1"/>
          </a:solidFill>
        </p:grpSpPr>
        <p:sp>
          <p:nvSpPr>
            <p:cNvPr id="92" name="모서리가 둥근 직사각형 91"/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9893888" y="3552639"/>
            <a:ext cx="717384" cy="452167"/>
          </a:xfrm>
          <a:prstGeom prst="rect">
            <a:avLst/>
          </a:prstGeom>
          <a:solidFill>
            <a:srgbClr val="27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10138035" y="3656076"/>
            <a:ext cx="241663" cy="241663"/>
          </a:xfrm>
          <a:prstGeom prst="ellipse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10220652" y="3715689"/>
            <a:ext cx="76384" cy="126304"/>
            <a:chOff x="518685" y="5639358"/>
            <a:chExt cx="92275" cy="152581"/>
          </a:xfrm>
          <a:solidFill>
            <a:schemeClr val="bg1"/>
          </a:solidFill>
        </p:grpSpPr>
        <p:sp>
          <p:nvSpPr>
            <p:cNvPr id="97" name="모서리가 둥근 직사각형 96"/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9891760" y="2604237"/>
            <a:ext cx="717384" cy="452167"/>
          </a:xfrm>
          <a:prstGeom prst="rect">
            <a:avLst/>
          </a:prstGeom>
          <a:solidFill>
            <a:srgbClr val="27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10135907" y="2707674"/>
            <a:ext cx="241663" cy="241663"/>
          </a:xfrm>
          <a:prstGeom prst="ellipse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1" name="그룹 100"/>
          <p:cNvGrpSpPr/>
          <p:nvPr/>
        </p:nvGrpSpPr>
        <p:grpSpPr>
          <a:xfrm>
            <a:off x="10218524" y="2767287"/>
            <a:ext cx="76384" cy="126304"/>
            <a:chOff x="518685" y="5639358"/>
            <a:chExt cx="92275" cy="152581"/>
          </a:xfrm>
          <a:solidFill>
            <a:schemeClr val="bg1"/>
          </a:solidFill>
        </p:grpSpPr>
        <p:sp>
          <p:nvSpPr>
            <p:cNvPr id="102" name="모서리가 둥근 직사각형 101"/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9887504" y="792266"/>
            <a:ext cx="717384" cy="452167"/>
          </a:xfrm>
          <a:prstGeom prst="rect">
            <a:avLst/>
          </a:prstGeom>
          <a:solidFill>
            <a:srgbClr val="27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56108EC-19BC-4CF9-8FB9-179A1C3E2C9F}"/>
              </a:ext>
            </a:extLst>
          </p:cNvPr>
          <p:cNvSpPr/>
          <p:nvPr/>
        </p:nvSpPr>
        <p:spPr>
          <a:xfrm>
            <a:off x="9885376" y="5401844"/>
            <a:ext cx="717384" cy="452167"/>
          </a:xfrm>
          <a:prstGeom prst="rect">
            <a:avLst/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10131651" y="895703"/>
            <a:ext cx="241663" cy="241663"/>
          </a:xfrm>
          <a:prstGeom prst="ellipse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1" name="그룹 110"/>
          <p:cNvGrpSpPr/>
          <p:nvPr/>
        </p:nvGrpSpPr>
        <p:grpSpPr>
          <a:xfrm>
            <a:off x="10214268" y="955316"/>
            <a:ext cx="76384" cy="126304"/>
            <a:chOff x="518685" y="5639358"/>
            <a:chExt cx="92275" cy="152581"/>
          </a:xfrm>
          <a:solidFill>
            <a:schemeClr val="bg1"/>
          </a:solidFill>
        </p:grpSpPr>
        <p:sp>
          <p:nvSpPr>
            <p:cNvPr id="112" name="모서리가 둥근 직사각형 111"/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D7BF4DD-CA00-4952-B0C2-5802F695E582}"/>
              </a:ext>
            </a:extLst>
          </p:cNvPr>
          <p:cNvSpPr txBox="1"/>
          <p:nvPr/>
        </p:nvSpPr>
        <p:spPr>
          <a:xfrm>
            <a:off x="3386643" y="1999788"/>
            <a:ext cx="2846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감사합니다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10114721" y="5506416"/>
            <a:ext cx="241662" cy="241662"/>
            <a:chOff x="10615528" y="-653143"/>
            <a:chExt cx="478972" cy="478972"/>
          </a:xfrm>
        </p:grpSpPr>
        <p:sp>
          <p:nvSpPr>
            <p:cNvPr id="54" name="타원 53"/>
            <p:cNvSpPr/>
            <p:nvPr/>
          </p:nvSpPr>
          <p:spPr>
            <a:xfrm>
              <a:off x="10615528" y="-653143"/>
              <a:ext cx="478972" cy="478972"/>
            </a:xfrm>
            <a:prstGeom prst="ellipse">
              <a:avLst/>
            </a:prstGeom>
            <a:solidFill>
              <a:schemeClr val="bg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이등변 삼각형 54"/>
            <p:cNvSpPr/>
            <p:nvPr/>
          </p:nvSpPr>
          <p:spPr>
            <a:xfrm rot="5400000">
              <a:off x="10767208" y="-489352"/>
              <a:ext cx="175612" cy="15139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타원 58">
            <a:extLst>
              <a:ext uri="{FF2B5EF4-FFF2-40B4-BE49-F238E27FC236}">
                <a16:creationId xmlns:a16="http://schemas.microsoft.com/office/drawing/2014/main" id="{C34F3368-6B1B-44F1-8FE2-E4A2D3F5A6E3}"/>
              </a:ext>
            </a:extLst>
          </p:cNvPr>
          <p:cNvSpPr/>
          <p:nvPr/>
        </p:nvSpPr>
        <p:spPr>
          <a:xfrm>
            <a:off x="10144276" y="1726087"/>
            <a:ext cx="241663" cy="241663"/>
          </a:xfrm>
          <a:prstGeom prst="ellipse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A8ACE6E-4106-4C0B-94E3-51FF372FBC69}"/>
              </a:ext>
            </a:extLst>
          </p:cNvPr>
          <p:cNvGrpSpPr/>
          <p:nvPr/>
        </p:nvGrpSpPr>
        <p:grpSpPr>
          <a:xfrm>
            <a:off x="10224908" y="1785831"/>
            <a:ext cx="76384" cy="126304"/>
            <a:chOff x="518685" y="5639358"/>
            <a:chExt cx="92275" cy="152581"/>
          </a:xfrm>
          <a:solidFill>
            <a:schemeClr val="bg1"/>
          </a:solidFill>
        </p:grpSpPr>
        <p:sp>
          <p:nvSpPr>
            <p:cNvPr id="61" name="모서리가 둥근 직사각형 101">
              <a:extLst>
                <a:ext uri="{FF2B5EF4-FFF2-40B4-BE49-F238E27FC236}">
                  <a16:creationId xmlns:a16="http://schemas.microsoft.com/office/drawing/2014/main" id="{C4BC7963-756D-48C9-B159-23A2631A6BCE}"/>
                </a:ext>
              </a:extLst>
            </p:cNvPr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102">
              <a:extLst>
                <a:ext uri="{FF2B5EF4-FFF2-40B4-BE49-F238E27FC236}">
                  <a16:creationId xmlns:a16="http://schemas.microsoft.com/office/drawing/2014/main" id="{6E599914-2C36-4696-9F9D-DA203DDDD33D}"/>
                </a:ext>
              </a:extLst>
            </p:cNvPr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5973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9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90747" y="188712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01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0747" y="900761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490747" y="900761"/>
            <a:ext cx="1173461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98713" y="1042503"/>
            <a:ext cx="415910" cy="175612"/>
            <a:chOff x="518685" y="5627247"/>
            <a:chExt cx="415910" cy="175612"/>
          </a:xfrm>
        </p:grpSpPr>
        <p:sp>
          <p:nvSpPr>
            <p:cNvPr id="9" name="이등변 삼각형 8"/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1302025" y="62248"/>
            <a:ext cx="5182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ko-KR" altLang="en-US" sz="2800" b="1" kern="0" dirty="0" err="1">
                <a:solidFill>
                  <a:schemeClr val="bg1"/>
                </a:solidFill>
              </a:rPr>
              <a:t>언택트</a:t>
            </a:r>
            <a:r>
              <a:rPr lang="ko-KR" altLang="en-US" sz="2800" b="1" kern="0" dirty="0">
                <a:solidFill>
                  <a:schemeClr val="bg1"/>
                </a:solidFill>
              </a:rPr>
              <a:t> 시대와 영상</a:t>
            </a:r>
            <a:endParaRPr lang="en-US" altLang="ko-KR" sz="2800" b="1" kern="0" dirty="0">
              <a:solidFill>
                <a:schemeClr val="bg1"/>
              </a:solidFill>
            </a:endParaRPr>
          </a:p>
        </p:txBody>
      </p:sp>
      <p:graphicFrame>
        <p:nvGraphicFramePr>
          <p:cNvPr id="50" name="차트 49"/>
          <p:cNvGraphicFramePr/>
          <p:nvPr>
            <p:extLst>
              <p:ext uri="{D42A27DB-BD31-4B8C-83A1-F6EECF244321}">
                <p14:modId xmlns:p14="http://schemas.microsoft.com/office/powerpoint/2010/main" val="889956576"/>
              </p:ext>
            </p:extLst>
          </p:nvPr>
        </p:nvGraphicFramePr>
        <p:xfrm>
          <a:off x="5397500" y="1885840"/>
          <a:ext cx="5702300" cy="4325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7BED730B-CD75-47C9-A29A-772E5A1C7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8" y="1811788"/>
            <a:ext cx="4333798" cy="439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9772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128</Words>
  <Application>Microsoft Office PowerPoint</Application>
  <PresentationFormat>와이드스크린</PresentationFormat>
  <Paragraphs>46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 가영</cp:lastModifiedBy>
  <cp:revision>258</cp:revision>
  <dcterms:created xsi:type="dcterms:W3CDTF">2019-02-08T07:37:09Z</dcterms:created>
  <dcterms:modified xsi:type="dcterms:W3CDTF">2020-09-24T19:28:58Z</dcterms:modified>
</cp:coreProperties>
</file>