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7" r:id="rId3"/>
    <p:sldId id="386" r:id="rId4"/>
    <p:sldId id="394" r:id="rId5"/>
    <p:sldId id="395" r:id="rId6"/>
    <p:sldId id="388" r:id="rId7"/>
    <p:sldId id="396" r:id="rId8"/>
    <p:sldId id="397" r:id="rId9"/>
    <p:sldId id="398" r:id="rId10"/>
    <p:sldId id="399" r:id="rId11"/>
    <p:sldId id="400" r:id="rId12"/>
    <p:sldId id="401" r:id="rId13"/>
    <p:sldId id="389" r:id="rId14"/>
    <p:sldId id="402" r:id="rId15"/>
    <p:sldId id="405" r:id="rId16"/>
    <p:sldId id="403" r:id="rId17"/>
    <p:sldId id="406" r:id="rId18"/>
    <p:sldId id="404" r:id="rId19"/>
    <p:sldId id="390" r:id="rId20"/>
    <p:sldId id="407" r:id="rId21"/>
    <p:sldId id="408" r:id="rId22"/>
    <p:sldId id="409" r:id="rId23"/>
    <p:sldId id="410" r:id="rId24"/>
    <p:sldId id="411" r:id="rId25"/>
    <p:sldId id="391" r:id="rId26"/>
    <p:sldId id="413" r:id="rId27"/>
    <p:sldId id="412" r:id="rId28"/>
    <p:sldId id="414" r:id="rId29"/>
    <p:sldId id="416" r:id="rId30"/>
    <p:sldId id="417" r:id="rId31"/>
    <p:sldId id="418" r:id="rId32"/>
    <p:sldId id="393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00FF"/>
    <a:srgbClr val="008000"/>
    <a:srgbClr val="006600"/>
    <a:srgbClr val="560096"/>
    <a:srgbClr val="6F00C2"/>
    <a:srgbClr val="2B8BFF"/>
    <a:srgbClr val="800000"/>
    <a:srgbClr val="6DA72D"/>
    <a:srgbClr val="004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3993" autoAdjust="0"/>
  </p:normalViewPr>
  <p:slideViewPr>
    <p:cSldViewPr>
      <p:cViewPr varScale="1">
        <p:scale>
          <a:sx n="71" d="100"/>
          <a:sy n="71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5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608B0-5BD3-4133-803C-444A7E936D7B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14B6-8FE8-4265-BAB0-688CA857E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A847E-F02A-445E-A056-C6FBAD0FF521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9D8E2-D351-4612-B413-78AB78215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0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99176" cy="562074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966738"/>
            <a:ext cx="8676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6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19256" cy="562074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292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7544" y="966738"/>
            <a:ext cx="8676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99176" cy="562074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7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B64E8E-5C34-4217-9532-ADEC60EA3C95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B72EDA-1C5A-4823-9923-D4F9316F5B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7544" y="966738"/>
            <a:ext cx="8676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99176" cy="562074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73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67544" y="966738"/>
            <a:ext cx="8676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99176" cy="562074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17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45003" y="6363326"/>
            <a:ext cx="684076" cy="25202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469634" y="6389199"/>
            <a:ext cx="1499554" cy="273843"/>
            <a:chOff x="7428958" y="6381328"/>
            <a:chExt cx="1566863" cy="2861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977" y="6381328"/>
              <a:ext cx="1425269" cy="122776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958" y="6478550"/>
              <a:ext cx="1566863" cy="188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1520" y="6350840"/>
            <a:ext cx="64807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E627A7F6-4333-4153-BB7F-F4B16A9A316E}" type="slidenum">
              <a:rPr lang="en-US" altLang="ko-KR" sz="1200" b="1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/ 31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543344" y="6539941"/>
            <a:ext cx="1364043" cy="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483841"/>
            <a:ext cx="1530350" cy="185519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Rectangle 5"/>
          <p:cNvSpPr/>
          <p:nvPr userDrawn="1"/>
        </p:nvSpPr>
        <p:spPr>
          <a:xfrm>
            <a:off x="995361" y="6350840"/>
            <a:ext cx="5592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OOP</a:t>
            </a:r>
            <a:r>
              <a:rPr lang="en-US" altLang="ko-KR" sz="1200" b="1" baseline="0" dirty="0" smtClean="0">
                <a:solidFill>
                  <a:srgbClr val="FFC000"/>
                </a:solidFill>
              </a:rPr>
              <a:t> Assignment 3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: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Mini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Excel w/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Qt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Framework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298750"/>
            <a:ext cx="385960" cy="38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67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9" y="2434241"/>
            <a:ext cx="1651825" cy="16428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80283" y="4537425"/>
            <a:ext cx="451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DejaVu Sans Light" pitchFamily="34" charset="0"/>
                <a:cs typeface="DejaVu Sans Light" pitchFamily="34" charset="0"/>
              </a:rPr>
              <a:t>T.A.</a:t>
            </a:r>
            <a:endParaRPr lang="ko-KR" altLang="en-US" sz="1200" dirty="0">
              <a:latin typeface="DejaVu Sans Light" pitchFamily="34" charset="0"/>
              <a:cs typeface="DejaVu Sans Light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1" y="4365104"/>
            <a:ext cx="798872" cy="47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446957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Gwangmu Lee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79712" y="2852936"/>
            <a:ext cx="4392488" cy="122413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0"/>
            <a:r>
              <a:rPr lang="en-US" altLang="ko-KR" sz="3200" b="1" dirty="0" err="1" smtClean="0">
                <a:solidFill>
                  <a:prstClr val="white"/>
                </a:solidFill>
              </a:rPr>
              <a:t>O.O.Programming</a:t>
            </a:r>
            <a:endParaRPr lang="en-US" altLang="ko-KR" sz="800" b="1" dirty="0">
              <a:solidFill>
                <a:prstClr val="white"/>
              </a:solidFill>
            </a:endParaRPr>
          </a:p>
          <a:p>
            <a:pPr marL="93663" lvl="0"/>
            <a:r>
              <a:rPr lang="en-US" altLang="ko-KR" dirty="0">
                <a:solidFill>
                  <a:prstClr val="white"/>
                </a:solidFill>
              </a:rPr>
              <a:t>Assignment 3</a:t>
            </a:r>
          </a:p>
          <a:p>
            <a:pPr marL="93663" lvl="0"/>
            <a:r>
              <a:rPr lang="en-US" altLang="ko-KR" sz="1400" dirty="0">
                <a:solidFill>
                  <a:prstClr val="white"/>
                </a:solidFill>
              </a:rPr>
              <a:t>Mini Excel w/ </a:t>
            </a:r>
            <a:r>
              <a:rPr lang="en-US" altLang="ko-KR" sz="1400" dirty="0" err="1">
                <a:solidFill>
                  <a:prstClr val="white"/>
                </a:solidFill>
              </a:rPr>
              <a:t>Qt</a:t>
            </a:r>
            <a:r>
              <a:rPr lang="en-US" altLang="ko-KR" sz="1400" dirty="0">
                <a:solidFill>
                  <a:prstClr val="white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425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80728"/>
            <a:ext cx="6840760" cy="44661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635896" y="2348880"/>
            <a:ext cx="720080" cy="28014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2286145" y="2348880"/>
            <a:ext cx="720080" cy="28014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3121690" y="2686559"/>
            <a:ext cx="372366" cy="257305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3134878" y="2149594"/>
            <a:ext cx="372366" cy="257305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77915" y="2657359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</a:t>
            </a:r>
            <a:endParaRPr lang="ko-KR" altLang="en-US" b="1" i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58149" y="2657359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</a:t>
            </a:r>
            <a:endParaRPr lang="ko-KR" altLang="en-US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74865" y="3070471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</a:t>
            </a:r>
            <a:endParaRPr lang="ko-KR" altLang="en-US" b="1" i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50378" y="1679576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</a:t>
            </a:r>
            <a:endParaRPr lang="ko-KR" alt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29836" y="1788458"/>
            <a:ext cx="27285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(</a:t>
            </a:r>
            <a:r>
              <a:rPr lang="en-US" altLang="ko-KR" i="1" dirty="0" smtClean="0"/>
              <a:t>Call ‘</a:t>
            </a:r>
            <a:r>
              <a:rPr lang="en-US" altLang="ko-KR" i="1" dirty="0" err="1" smtClean="0"/>
              <a:t>onFocusChanged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i="1" dirty="0" err="1" smtClean="0"/>
              <a:t>AtArrayView</a:t>
            </a:r>
            <a:r>
              <a:rPr lang="en-US" altLang="ko-KR" i="1" dirty="0" smtClean="0"/>
              <a:t>()’ function)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2748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927" y="1484784"/>
            <a:ext cx="5008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err="1" smtClean="0"/>
              <a:t>onFocusChangedAtArrayView</a:t>
            </a:r>
            <a:r>
              <a:rPr lang="en-US" altLang="ko-KR" sz="2000" i="1" dirty="0" smtClean="0"/>
              <a:t> ()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:: Called when the focused cell was changed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at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ArrayView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4927" y="2834933"/>
            <a:ext cx="4217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err="1"/>
              <a:t>onEnteryKeyPressedAtTextBox</a:t>
            </a:r>
            <a:r>
              <a:rPr lang="en-US" altLang="ko-KR" sz="2000" i="1" dirty="0" smtClean="0"/>
              <a:t> ()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:: Called when Enter key was pressed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at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TextBox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056" y="4221088"/>
            <a:ext cx="4879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err="1"/>
              <a:t>onSelectedAtMenuStrip</a:t>
            </a:r>
            <a:r>
              <a:rPr lang="en-US" altLang="ko-KR" sz="2000" i="1" dirty="0" smtClean="0"/>
              <a:t> ()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:: Called when a menu button was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selected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at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MenuStrip</a:t>
            </a:r>
            <a:endParaRPr lang="en-US" altLang="ko-KR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5261" t="22607" r="52105" b="51611"/>
          <a:stretch/>
        </p:blipFill>
        <p:spPr>
          <a:xfrm>
            <a:off x="5868144" y="1484784"/>
            <a:ext cx="2232248" cy="1152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018" t="7626" r="58995" b="2967"/>
          <a:stretch/>
        </p:blipFill>
        <p:spPr>
          <a:xfrm>
            <a:off x="5904148" y="2780928"/>
            <a:ext cx="2160240" cy="1215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0693" r="60546"/>
          <a:stretch/>
        </p:blipFill>
        <p:spPr>
          <a:xfrm>
            <a:off x="5868144" y="4141779"/>
            <a:ext cx="216024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Implement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927" y="1484784"/>
            <a:ext cx="4527201" cy="135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err="1" smtClean="0"/>
              <a:t>onFocusChangedAtArrayView</a:t>
            </a:r>
            <a:r>
              <a:rPr lang="en-US" altLang="ko-KR" sz="2000" i="1" dirty="0" smtClean="0"/>
              <a:t> ()</a:t>
            </a:r>
          </a:p>
          <a:p>
            <a:pPr>
              <a:spcBef>
                <a:spcPts val="500"/>
              </a:spcBef>
            </a:pP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dirty="0" smtClean="0">
                <a:solidFill>
                  <a:srgbClr val="FFFF00"/>
                </a:solidFill>
              </a:rPr>
              <a:t>Reset the text of </a:t>
            </a:r>
            <a:r>
              <a:rPr lang="en-US" altLang="ko-KR" dirty="0" err="1" smtClean="0">
                <a:solidFill>
                  <a:srgbClr val="FFFF00"/>
                </a:solidFill>
              </a:rPr>
              <a:t>TextBox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to the</a:t>
            </a:r>
            <a:b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raw string of the selected cell.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:: </a:t>
            </a:r>
            <a:r>
              <a:rPr lang="en-US" altLang="ko-KR" dirty="0" smtClean="0">
                <a:solidFill>
                  <a:srgbClr val="FFFF00"/>
                </a:solidFill>
              </a:rPr>
              <a:t>Change the cell number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in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ColorLabel</a:t>
            </a:r>
            <a:endParaRPr lang="en-US" altLang="ko-KR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27" y="3140968"/>
            <a:ext cx="4064895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i="1" dirty="0" err="1"/>
              <a:t>onEnteryKeyPressedAtTextBox</a:t>
            </a:r>
            <a:r>
              <a:rPr lang="en-US" altLang="ko-KR" sz="2000" i="1" dirty="0" smtClean="0"/>
              <a:t> ()</a:t>
            </a:r>
          </a:p>
          <a:p>
            <a:pPr>
              <a:spcBef>
                <a:spcPts val="500"/>
              </a:spcBef>
            </a:pP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dirty="0" smtClean="0">
                <a:solidFill>
                  <a:srgbClr val="FFFF00"/>
                </a:solidFill>
              </a:rPr>
              <a:t>Replace the cell’s value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with the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evaluated (or, calculated) string.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:: </a:t>
            </a:r>
            <a:r>
              <a:rPr lang="en-US" altLang="ko-KR" dirty="0" smtClean="0">
                <a:solidFill>
                  <a:srgbClr val="FFFF00"/>
                </a:solidFill>
              </a:rPr>
              <a:t>Refresh every cell’s value.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CReference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variables can change</a:t>
            </a:r>
            <a:b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other cell’s value indirectly.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57"/>
          <a:stretch/>
        </p:blipFill>
        <p:spPr>
          <a:xfrm>
            <a:off x="5796136" y="1340768"/>
            <a:ext cx="2590800" cy="4457700"/>
          </a:xfrm>
          <a:prstGeom prst="rect">
            <a:avLst/>
          </a:prstGeom>
        </p:spPr>
      </p:pic>
      <p:sp>
        <p:nvSpPr>
          <p:cNvPr id="11" name="아래로 구부러진 화살표 10"/>
          <p:cNvSpPr/>
          <p:nvPr/>
        </p:nvSpPr>
        <p:spPr>
          <a:xfrm rot="14400000">
            <a:off x="5995596" y="2586460"/>
            <a:ext cx="1959910" cy="428120"/>
          </a:xfrm>
          <a:prstGeom prst="curvedDownArrow">
            <a:avLst>
              <a:gd name="adj1" fmla="val 31109"/>
              <a:gd name="adj2" fmla="val 82308"/>
              <a:gd name="adj3" fmla="val 4079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9582" y="2254225"/>
            <a:ext cx="13051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Raw String</a:t>
            </a:r>
            <a:endParaRPr lang="ko-KR" altLang="en-US" i="1" dirty="0"/>
          </a:p>
        </p:txBody>
      </p:sp>
      <p:sp>
        <p:nvSpPr>
          <p:cNvPr id="13" name="아래로 구부러진 화살표 12"/>
          <p:cNvSpPr/>
          <p:nvPr/>
        </p:nvSpPr>
        <p:spPr>
          <a:xfrm rot="3600000">
            <a:off x="6993258" y="2483070"/>
            <a:ext cx="1959910" cy="428120"/>
          </a:xfrm>
          <a:prstGeom prst="curvedDownArrow">
            <a:avLst>
              <a:gd name="adj1" fmla="val 31109"/>
              <a:gd name="adj2" fmla="val 82308"/>
              <a:gd name="adj3" fmla="val 4079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910" y="3645024"/>
            <a:ext cx="140743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Evaluated</a:t>
            </a:r>
          </a:p>
          <a:p>
            <a:r>
              <a:rPr lang="en-US" altLang="ko-KR" i="1" dirty="0" smtClean="0"/>
              <a:t>(Calculated)</a:t>
            </a:r>
          </a:p>
          <a:p>
            <a:r>
              <a:rPr lang="en-US" altLang="ko-KR" i="1" dirty="0" smtClean="0"/>
              <a:t>String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133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1" grpId="0" animBg="1"/>
      <p:bldP spid="5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</a:t>
            </a:r>
            <a:r>
              <a:rPr lang="en-US" altLang="ko-KR" b="0" dirty="0" err="1" smtClean="0"/>
              <a:t>tsv</a:t>
            </a:r>
            <a:r>
              <a:rPr lang="en-US" altLang="ko-KR" dirty="0" smtClean="0"/>
              <a:t> format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OOP 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6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TSV Format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4571"/>
              </p:ext>
            </p:extLst>
          </p:nvPr>
        </p:nvGraphicFramePr>
        <p:xfrm>
          <a:off x="1187624" y="2060848"/>
          <a:ext cx="39841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26"/>
                <a:gridCol w="996026"/>
                <a:gridCol w="996026"/>
                <a:gridCol w="9960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79676" y="3789040"/>
            <a:ext cx="475252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This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TSV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123 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456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789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19800000">
            <a:off x="4139952" y="3068960"/>
            <a:ext cx="720080" cy="504056"/>
          </a:xfrm>
          <a:prstGeom prst="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18393" y="3349939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Columns are separated by a TAB.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049" y="4221088"/>
            <a:ext cx="231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i="1" dirty="0" smtClean="0"/>
              <a:t>Rows are separated</a:t>
            </a:r>
          </a:p>
          <a:p>
            <a:pPr algn="r"/>
            <a:r>
              <a:rPr lang="en-US" altLang="ko-KR" i="1" dirty="0" smtClean="0"/>
              <a:t>by a New-Line.</a:t>
            </a:r>
            <a:endParaRPr lang="ko-KR" altLang="en-US" i="1" dirty="0"/>
          </a:p>
        </p:txBody>
      </p:sp>
      <p:sp>
        <p:nvSpPr>
          <p:cNvPr id="13" name="원호 12"/>
          <p:cNvSpPr/>
          <p:nvPr/>
        </p:nvSpPr>
        <p:spPr>
          <a:xfrm flipH="1">
            <a:off x="4566828" y="3534605"/>
            <a:ext cx="1343980" cy="792088"/>
          </a:xfrm>
          <a:prstGeom prst="arc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10800000" flipH="1">
            <a:off x="2535407" y="4075536"/>
            <a:ext cx="792795" cy="502314"/>
          </a:xfrm>
          <a:prstGeom prst="arc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31349" y="4867419"/>
            <a:ext cx="483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Usually it contains </a:t>
            </a:r>
            <a:r>
              <a:rPr lang="en-US" altLang="ko-KR" dirty="0" smtClean="0">
                <a:solidFill>
                  <a:srgbClr val="00B0F0"/>
                </a:solidFill>
              </a:rPr>
              <a:t>strings</a:t>
            </a:r>
            <a:r>
              <a:rPr lang="en-US" altLang="ko-KR" dirty="0" smtClean="0"/>
              <a:t> or </a:t>
            </a:r>
            <a:r>
              <a:rPr lang="en-US" altLang="ko-KR" dirty="0" smtClean="0">
                <a:solidFill>
                  <a:srgbClr val="00B0F0"/>
                </a:solidFill>
              </a:rPr>
              <a:t>number values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70866" y="4130745"/>
            <a:ext cx="328293" cy="73667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10808" y="4451348"/>
            <a:ext cx="191852" cy="41607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TSV Format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778" y="227687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Format</a:t>
            </a:r>
            <a:endParaRPr lang="ko-KR" alt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3565" y="2276872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Evaluation Result</a:t>
            </a:r>
            <a:endParaRPr lang="ko-KR" altLang="en-US" b="1" i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0" y="2698224"/>
            <a:ext cx="9144000" cy="802784"/>
            <a:chOff x="0" y="1978144"/>
            <a:chExt cx="9144000" cy="802784"/>
          </a:xfrm>
        </p:grpSpPr>
        <p:sp>
          <p:nvSpPr>
            <p:cNvPr id="8" name="직사각형 7"/>
            <p:cNvSpPr/>
            <p:nvPr/>
          </p:nvSpPr>
          <p:spPr>
            <a:xfrm>
              <a:off x="0" y="1978144"/>
              <a:ext cx="9144000" cy="80278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204" y="1994113"/>
              <a:ext cx="113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smtClean="0"/>
                <a:t>Number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3746" y="2033794"/>
              <a:ext cx="1819729" cy="648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정수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/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실수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endParaRPr lang="en-US" altLang="ko-KR" sz="2800" b="1" dirty="0" smtClean="0">
                <a:solidFill>
                  <a:srgbClr val="FFFF00"/>
                </a:solidFill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ex) 13, -32, 12.392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4577" y="201995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/>
                <a:t>Itself</a:t>
              </a:r>
              <a:endParaRPr lang="ko-KR" altLang="en-US" sz="1600" i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204" y="3654410"/>
            <a:ext cx="86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String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3746" y="3645024"/>
            <a:ext cx="1811906" cy="74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400" b="1" i="1" dirty="0" smtClean="0">
                <a:solidFill>
                  <a:srgbClr val="FFFF00"/>
                </a:solidFill>
              </a:rPr>
              <a:t>“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문자열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en-US" altLang="ko-KR" sz="2400" b="1" i="1" dirty="0" smtClean="0">
                <a:solidFill>
                  <a:srgbClr val="FFFF00"/>
                </a:solidFill>
              </a:rPr>
              <a:t>”</a:t>
            </a:r>
            <a:endParaRPr lang="en-US" altLang="ko-KR" sz="3200" b="1" dirty="0" smtClean="0">
              <a:solidFill>
                <a:srgbClr val="FFFF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ex) “Hello, World!”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4577" y="3645024"/>
            <a:ext cx="285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i="1" dirty="0" smtClean="0"/>
              <a:t>The string embraced with “.</a:t>
            </a:r>
            <a:endParaRPr lang="ko-KR" alt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9266" y="2276872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Value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7167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Extended</a:t>
            </a:r>
            <a:r>
              <a:rPr lang="en-US" altLang="ko-KR" dirty="0" smtClean="0"/>
              <a:t> TSV Format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778" y="155679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Format</a:t>
            </a:r>
            <a:endParaRPr lang="ko-KR" alt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3565" y="1556792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Evaluation Result</a:t>
            </a:r>
            <a:endParaRPr lang="ko-KR" altLang="en-US" b="1" i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0" y="1906136"/>
            <a:ext cx="9144000" cy="874792"/>
            <a:chOff x="0" y="1906136"/>
            <a:chExt cx="9144000" cy="874792"/>
          </a:xfrm>
        </p:grpSpPr>
        <p:sp>
          <p:nvSpPr>
            <p:cNvPr id="8" name="직사각형 7"/>
            <p:cNvSpPr/>
            <p:nvPr/>
          </p:nvSpPr>
          <p:spPr>
            <a:xfrm>
              <a:off x="0" y="1978144"/>
              <a:ext cx="9144000" cy="80278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204" y="1994113"/>
              <a:ext cx="1186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smtClean="0"/>
                <a:t>Function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3746" y="1906136"/>
              <a:ext cx="3658374" cy="80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함수이름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r>
                <a:rPr lang="en-US" altLang="ko-KR" sz="2400" b="1" dirty="0" smtClean="0">
                  <a:solidFill>
                    <a:srgbClr val="FFFF00"/>
                  </a:solidFill>
                </a:rPr>
                <a:t>(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인수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1&gt;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,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인수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2&gt;..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)</a:t>
              </a:r>
            </a:p>
            <a:p>
              <a:pPr>
                <a:spcBef>
                  <a:spcPts val="500"/>
                </a:spcBef>
              </a:pP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ex) ADD(1,2), SUM(A3:A8)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4577" y="2019954"/>
              <a:ext cx="2637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65000"/>
                    </a:schemeClr>
                  </a:solidFill>
                </a:rPr>
                <a:t>(Depends on functions)</a:t>
              </a:r>
              <a:endParaRPr lang="ko-KR" altLang="en-US" sz="1600" i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204" y="2934330"/>
            <a:ext cx="1325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Reference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3746" y="2965108"/>
            <a:ext cx="3118161" cy="648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ko-KR" altLang="en-US" i="1" dirty="0" err="1" smtClean="0">
                <a:solidFill>
                  <a:schemeClr val="tx1">
                    <a:lumMod val="85000"/>
                  </a:schemeClr>
                </a:solidFill>
              </a:rPr>
              <a:t>열번호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A~Z&gt;&lt;</a:t>
            </a:r>
            <a:r>
              <a:rPr lang="ko-KR" altLang="en-US" i="1" dirty="0" err="1" smtClean="0">
                <a:solidFill>
                  <a:schemeClr val="tx1">
                    <a:lumMod val="85000"/>
                  </a:schemeClr>
                </a:solidFill>
              </a:rPr>
              <a:t>행번호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1~&gt;</a:t>
            </a:r>
            <a:endParaRPr lang="en-US" altLang="ko-KR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ex) A8, D15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4577" y="2924944"/>
            <a:ext cx="2881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i="1" dirty="0" smtClean="0"/>
              <a:t>Same as the evaluated result</a:t>
            </a:r>
            <a:br>
              <a:rPr lang="en-US" altLang="ko-KR" sz="1600" i="1" dirty="0" smtClean="0"/>
            </a:br>
            <a:r>
              <a:rPr lang="en-US" altLang="ko-KR" sz="1600" i="1" dirty="0" smtClean="0"/>
              <a:t>of the referencing cell.</a:t>
            </a:r>
            <a:endParaRPr lang="ko-KR" altLang="en-US" sz="1600" i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0" y="3778344"/>
            <a:ext cx="9144000" cy="874792"/>
            <a:chOff x="0" y="3778344"/>
            <a:chExt cx="9144000" cy="874792"/>
          </a:xfrm>
        </p:grpSpPr>
        <p:sp>
          <p:nvSpPr>
            <p:cNvPr id="30" name="직사각형 29"/>
            <p:cNvSpPr/>
            <p:nvPr/>
          </p:nvSpPr>
          <p:spPr>
            <a:xfrm>
              <a:off x="0" y="3850352"/>
              <a:ext cx="9144000" cy="80278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5204" y="3890758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smtClean="0"/>
                <a:t>Range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93746" y="3778344"/>
              <a:ext cx="2773516" cy="80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err="1" smtClean="0">
                  <a:solidFill>
                    <a:schemeClr val="tx1">
                      <a:lumMod val="85000"/>
                    </a:schemeClr>
                  </a:solidFill>
                </a:rPr>
                <a:t>레퍼런스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: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err="1" smtClean="0">
                  <a:solidFill>
                    <a:schemeClr val="tx1">
                      <a:lumMod val="85000"/>
                    </a:schemeClr>
                  </a:solidFill>
                </a:rPr>
                <a:t>레퍼런스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endParaRPr lang="en-US" altLang="ko-KR" b="1" dirty="0" smtClean="0">
                <a:solidFill>
                  <a:schemeClr val="tx1">
                    <a:lumMod val="85000"/>
                  </a:schemeClr>
                </a:solidFill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ex) A8:A15, D1:D10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4577" y="3913649"/>
              <a:ext cx="2334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600" i="1" dirty="0" smtClean="0">
                  <a:solidFill>
                    <a:srgbClr val="FF0000"/>
                  </a:solidFill>
                </a:rPr>
                <a:t>(Cannot be evaluated!)</a:t>
              </a:r>
              <a:endParaRPr lang="ko-KR" altLang="en-US" sz="16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5204" y="4826862"/>
            <a:ext cx="140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3700" y="4744124"/>
            <a:ext cx="2410083" cy="8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800" b="1" i="1" dirty="0" smtClean="0">
                <a:solidFill>
                  <a:srgbClr val="FFFF00"/>
                </a:solidFill>
              </a:rPr>
              <a:t>=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값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endParaRPr lang="en-US" altLang="ko-KR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ex) =“hello”, =ADD(B1,C5)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4577" y="4849753"/>
            <a:ext cx="2881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i="1" dirty="0" smtClean="0"/>
              <a:t>Same as the evaluated result</a:t>
            </a:r>
            <a:br>
              <a:rPr lang="en-US" altLang="ko-KR" sz="1600" i="1" dirty="0" smtClean="0"/>
            </a:br>
            <a:r>
              <a:rPr lang="en-US" altLang="ko-KR" sz="1600" i="1" dirty="0" smtClean="0"/>
              <a:t>of &lt;</a:t>
            </a:r>
            <a:r>
              <a:rPr lang="ko-KR" altLang="en-US" sz="1600" i="1" dirty="0" smtClean="0"/>
              <a:t>값</a:t>
            </a:r>
            <a:r>
              <a:rPr lang="en-US" altLang="ko-KR" sz="1600" i="1" dirty="0" smtClean="0"/>
              <a:t>&gt;</a:t>
            </a:r>
            <a:endParaRPr lang="ko-KR" alt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9266" y="1556792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Value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1475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Extended</a:t>
            </a:r>
            <a:r>
              <a:rPr lang="en-US" altLang="ko-KR" dirty="0" smtClean="0"/>
              <a:t> TSV Format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778" y="155679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Format</a:t>
            </a:r>
            <a:endParaRPr lang="ko-KR" alt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3565" y="1556792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Evaluation Result</a:t>
            </a:r>
            <a:endParaRPr lang="ko-KR" altLang="en-US" b="1" i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0" y="1906136"/>
            <a:ext cx="9144000" cy="874792"/>
            <a:chOff x="0" y="1906136"/>
            <a:chExt cx="9144000" cy="874792"/>
          </a:xfrm>
        </p:grpSpPr>
        <p:sp>
          <p:nvSpPr>
            <p:cNvPr id="8" name="직사각형 7"/>
            <p:cNvSpPr/>
            <p:nvPr/>
          </p:nvSpPr>
          <p:spPr>
            <a:xfrm>
              <a:off x="0" y="1978144"/>
              <a:ext cx="9144000" cy="80278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204" y="1994113"/>
              <a:ext cx="1186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smtClean="0"/>
                <a:t>Function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3746" y="1906136"/>
              <a:ext cx="3658374" cy="80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함수이름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r>
                <a:rPr lang="en-US" altLang="ko-KR" sz="2400" b="1" dirty="0" smtClean="0">
                  <a:solidFill>
                    <a:srgbClr val="FFFF00"/>
                  </a:solidFill>
                </a:rPr>
                <a:t>(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인수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1&gt;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,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smtClean="0">
                  <a:solidFill>
                    <a:schemeClr val="tx1">
                      <a:lumMod val="85000"/>
                    </a:schemeClr>
                  </a:solidFill>
                </a:rPr>
                <a:t>인수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2&gt;..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)</a:t>
              </a:r>
            </a:p>
            <a:p>
              <a:pPr>
                <a:spcBef>
                  <a:spcPts val="500"/>
                </a:spcBef>
              </a:pP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ex) ADD(1,2), SUM(A3:A8)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4577" y="2019954"/>
              <a:ext cx="2637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65000"/>
                    </a:schemeClr>
                  </a:solidFill>
                </a:rPr>
                <a:t>(Depends on functions)</a:t>
              </a:r>
              <a:endParaRPr lang="ko-KR" altLang="en-US" sz="1600" i="1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204" y="2934330"/>
            <a:ext cx="1325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Reference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3746" y="2965108"/>
            <a:ext cx="3118161" cy="648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ko-KR" altLang="en-US" i="1" dirty="0" err="1" smtClean="0">
                <a:solidFill>
                  <a:schemeClr val="tx1">
                    <a:lumMod val="85000"/>
                  </a:schemeClr>
                </a:solidFill>
              </a:rPr>
              <a:t>열번호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A~Z&gt;&lt;</a:t>
            </a:r>
            <a:r>
              <a:rPr lang="ko-KR" altLang="en-US" i="1" dirty="0" err="1" smtClean="0">
                <a:solidFill>
                  <a:schemeClr val="tx1">
                    <a:lumMod val="85000"/>
                  </a:schemeClr>
                </a:solidFill>
              </a:rPr>
              <a:t>행번호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1~&gt;</a:t>
            </a:r>
            <a:endParaRPr lang="en-US" altLang="ko-KR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ex) A8, D15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4577" y="2924944"/>
            <a:ext cx="2881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i="1" dirty="0" smtClean="0"/>
              <a:t>Same as the evaluated result</a:t>
            </a:r>
            <a:br>
              <a:rPr lang="en-US" altLang="ko-KR" sz="1600" i="1" dirty="0" smtClean="0"/>
            </a:br>
            <a:r>
              <a:rPr lang="en-US" altLang="ko-KR" sz="1600" i="1" dirty="0" smtClean="0"/>
              <a:t>of the referencing cell.</a:t>
            </a:r>
            <a:endParaRPr lang="ko-KR" altLang="en-US" sz="1600" i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0" y="3778344"/>
            <a:ext cx="9144000" cy="874792"/>
            <a:chOff x="0" y="3778344"/>
            <a:chExt cx="9144000" cy="874792"/>
          </a:xfrm>
        </p:grpSpPr>
        <p:sp>
          <p:nvSpPr>
            <p:cNvPr id="30" name="직사각형 29"/>
            <p:cNvSpPr/>
            <p:nvPr/>
          </p:nvSpPr>
          <p:spPr>
            <a:xfrm>
              <a:off x="0" y="3850352"/>
              <a:ext cx="9144000" cy="80278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5204" y="3890758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smtClean="0"/>
                <a:t>Range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93746" y="3778344"/>
              <a:ext cx="2773516" cy="80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err="1" smtClean="0">
                  <a:solidFill>
                    <a:schemeClr val="tx1">
                      <a:lumMod val="85000"/>
                    </a:schemeClr>
                  </a:solidFill>
                </a:rPr>
                <a:t>레퍼런스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r>
                <a:rPr lang="en-US" altLang="ko-KR" sz="2800" b="1" dirty="0" smtClean="0">
                  <a:solidFill>
                    <a:srgbClr val="FFFF00"/>
                  </a:solidFill>
                </a:rPr>
                <a:t>: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&lt;</a:t>
              </a:r>
              <a:r>
                <a:rPr lang="ko-KR" altLang="en-US" i="1" dirty="0" err="1" smtClean="0">
                  <a:solidFill>
                    <a:schemeClr val="tx1">
                      <a:lumMod val="85000"/>
                    </a:schemeClr>
                  </a:solidFill>
                </a:rPr>
                <a:t>레퍼런스</a:t>
              </a:r>
              <a:r>
                <a:rPr lang="en-US" altLang="ko-KR" i="1" dirty="0" smtClean="0">
                  <a:solidFill>
                    <a:schemeClr val="tx1">
                      <a:lumMod val="85000"/>
                    </a:schemeClr>
                  </a:solidFill>
                </a:rPr>
                <a:t>&gt;</a:t>
              </a:r>
              <a:endParaRPr lang="en-US" altLang="ko-KR" b="1" dirty="0" smtClean="0">
                <a:solidFill>
                  <a:schemeClr val="tx1">
                    <a:lumMod val="85000"/>
                  </a:schemeClr>
                </a:solidFill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ex) A8:A15, D1:D10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4577" y="3913649"/>
              <a:ext cx="2334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600" i="1" dirty="0" smtClean="0">
                  <a:solidFill>
                    <a:srgbClr val="FF0000"/>
                  </a:solidFill>
                </a:rPr>
                <a:t>(Cannot be evaluated!)</a:t>
              </a:r>
              <a:endParaRPr lang="ko-KR" altLang="en-US" sz="16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5204" y="4826862"/>
            <a:ext cx="140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3700" y="4744124"/>
            <a:ext cx="2410083" cy="8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800" b="1" i="1" dirty="0" smtClean="0">
                <a:solidFill>
                  <a:srgbClr val="FFFF00"/>
                </a:solidFill>
              </a:rPr>
              <a:t>=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ko-KR" altLang="en-US" i="1" dirty="0" smtClean="0">
                <a:solidFill>
                  <a:schemeClr val="tx1">
                    <a:lumMod val="85000"/>
                  </a:schemeClr>
                </a:solidFill>
              </a:rPr>
              <a:t>값</a:t>
            </a:r>
            <a:r>
              <a:rPr lang="en-US" altLang="ko-KR" i="1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endParaRPr lang="en-US" altLang="ko-KR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ex) =“hello”, =ADD(B1,C5)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4577" y="4849753"/>
            <a:ext cx="2881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600" i="1" dirty="0" smtClean="0"/>
              <a:t>Same as the evaluated result</a:t>
            </a:r>
            <a:br>
              <a:rPr lang="en-US" altLang="ko-KR" sz="1600" i="1" dirty="0" smtClean="0"/>
            </a:br>
            <a:r>
              <a:rPr lang="en-US" altLang="ko-KR" sz="1600" i="1" dirty="0" smtClean="0"/>
              <a:t>of &lt;</a:t>
            </a:r>
            <a:r>
              <a:rPr lang="ko-KR" altLang="en-US" sz="1600" i="1" dirty="0" smtClean="0"/>
              <a:t>값</a:t>
            </a:r>
            <a:r>
              <a:rPr lang="en-US" altLang="ko-KR" sz="1600" i="1" dirty="0" smtClean="0"/>
              <a:t>&gt;</a:t>
            </a:r>
            <a:endParaRPr lang="ko-KR" alt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9266" y="1556792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Value</a:t>
            </a:r>
            <a:endParaRPr lang="ko-KR" altLang="en-US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645044" y="1233504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Any words are permitted</a:t>
            </a:r>
            <a:br>
              <a:rPr lang="en-US" altLang="ko-KR" i="1" dirty="0" smtClean="0"/>
            </a:br>
            <a:r>
              <a:rPr lang="en-US" altLang="ko-KR" i="1" dirty="0" smtClean="0"/>
              <a:t>other than ( and ).</a:t>
            </a:r>
            <a:endParaRPr lang="ko-KR" altLang="en-US" i="1" dirty="0"/>
          </a:p>
        </p:txBody>
      </p:sp>
      <p:sp>
        <p:nvSpPr>
          <p:cNvPr id="5" name="원호 4"/>
          <p:cNvSpPr/>
          <p:nvPr/>
        </p:nvSpPr>
        <p:spPr>
          <a:xfrm flipH="1">
            <a:off x="3187670" y="1539549"/>
            <a:ext cx="995645" cy="1048932"/>
          </a:xfrm>
          <a:prstGeom prst="arc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4595" y="4293096"/>
            <a:ext cx="4623317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Either column or row should be the same.</a:t>
            </a:r>
          </a:p>
          <a:p>
            <a:r>
              <a:rPr lang="en-US" altLang="ko-KR" sz="1400" i="1" dirty="0" smtClean="0"/>
              <a:t>(Whether the other case is illegal</a:t>
            </a:r>
            <a:br>
              <a:rPr lang="en-US" altLang="ko-KR" sz="1400" i="1" dirty="0" smtClean="0"/>
            </a:br>
            <a:r>
              <a:rPr lang="en-US" altLang="ko-KR" sz="1400" i="1" dirty="0" smtClean="0"/>
              <a:t> is up to your design choice.)</a:t>
            </a:r>
            <a:endParaRPr lang="ko-KR" altLang="en-US" sz="1400" i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22933" y="4437112"/>
            <a:ext cx="511662" cy="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Extended</a:t>
            </a:r>
            <a:r>
              <a:rPr lang="en-US" altLang="ko-KR" dirty="0" smtClean="0"/>
              <a:t> TSV Format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556792"/>
            <a:ext cx="6401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Every values should be 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evaluated with an expression</a:t>
            </a:r>
            <a:r>
              <a:rPr lang="en-US" altLang="ko-KR" sz="2000" i="1" dirty="0" smtClean="0"/>
              <a:t>!</a:t>
            </a:r>
          </a:p>
          <a:p>
            <a:r>
              <a:rPr lang="en-US" altLang="ko-KR" sz="2000" b="1" i="1" dirty="0" smtClean="0"/>
              <a:t>(Except numbers)</a:t>
            </a:r>
            <a:endParaRPr lang="ko-KR" altLang="en-US" sz="2000" b="1" i="1" dirty="0"/>
          </a:p>
        </p:txBody>
      </p:sp>
      <p:sp>
        <p:nvSpPr>
          <p:cNvPr id="14" name="직사각형 13"/>
          <p:cNvSpPr/>
          <p:nvPr/>
        </p:nvSpPr>
        <p:spPr>
          <a:xfrm>
            <a:off x="1986314" y="2701096"/>
            <a:ext cx="187220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=“Hello”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986314" y="3501008"/>
            <a:ext cx="1872208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074546" y="2701096"/>
            <a:ext cx="2448272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=ADD(10,ADD(30,30))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069788" y="3501008"/>
            <a:ext cx="245303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32240" y="2701096"/>
            <a:ext cx="187220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732240" y="3501008"/>
            <a:ext cx="1872208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85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2598382" y="3185599"/>
            <a:ext cx="648072" cy="258583"/>
          </a:xfrm>
          <a:prstGeom prst="downArrow">
            <a:avLst>
              <a:gd name="adj1" fmla="val 50000"/>
              <a:gd name="adj2" fmla="val 6903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4972267" y="3189969"/>
            <a:ext cx="648072" cy="258583"/>
          </a:xfrm>
          <a:prstGeom prst="downArrow">
            <a:avLst>
              <a:gd name="adj1" fmla="val 50000"/>
              <a:gd name="adj2" fmla="val 6903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>
            <a:off x="7344308" y="3185599"/>
            <a:ext cx="648072" cy="258583"/>
          </a:xfrm>
          <a:prstGeom prst="downArrow">
            <a:avLst>
              <a:gd name="adj1" fmla="val 50000"/>
              <a:gd name="adj2" fmla="val 6903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도넛 17"/>
          <p:cNvSpPr/>
          <p:nvPr/>
        </p:nvSpPr>
        <p:spPr>
          <a:xfrm>
            <a:off x="639920" y="2780928"/>
            <a:ext cx="1152128" cy="1152128"/>
          </a:xfrm>
          <a:prstGeom prst="donut">
            <a:avLst/>
          </a:prstGeom>
          <a:solidFill>
            <a:srgbClr val="0080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86314" y="4663432"/>
            <a:ext cx="1872208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“Hello”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074546" y="4663432"/>
            <a:ext cx="2448272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A8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732240" y="4663432"/>
            <a:ext cx="1872208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ADD(10,20)</a:t>
            </a:r>
            <a:endParaRPr lang="ko-KR" altLang="en-US" dirty="0"/>
          </a:p>
        </p:txBody>
      </p:sp>
      <p:sp>
        <p:nvSpPr>
          <p:cNvPr id="47" name="곱셈 기호 46"/>
          <p:cNvSpPr/>
          <p:nvPr/>
        </p:nvSpPr>
        <p:spPr>
          <a:xfrm>
            <a:off x="423896" y="4087368"/>
            <a:ext cx="1584176" cy="1584176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9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16" grpId="0" animBg="1"/>
      <p:bldP spid="41" grpId="0" animBg="1"/>
      <p:bldP spid="42" grpId="0" animBg="1"/>
      <p:bldP spid="18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Engine structure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OOP 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8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OOP Assignment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9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31640" y="2708920"/>
            <a:ext cx="2730500" cy="1059383"/>
            <a:chOff x="4724400" y="4443931"/>
            <a:chExt cx="2730500" cy="1059383"/>
          </a:xfrm>
        </p:grpSpPr>
        <p:sp>
          <p:nvSpPr>
            <p:cNvPr id="15" name="직사각형 14"/>
            <p:cNvSpPr/>
            <p:nvPr/>
          </p:nvSpPr>
          <p:spPr>
            <a:xfrm>
              <a:off x="4724400" y="4873595"/>
              <a:ext cx="2730500" cy="629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CCell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cells[ROWS][COLUMNS]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numRows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numCols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24400" y="4443931"/>
              <a:ext cx="2730500" cy="429665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CSheet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89240" y="2370264"/>
            <a:ext cx="2730500" cy="2000250"/>
            <a:chOff x="7874000" y="4260850"/>
            <a:chExt cx="2730500" cy="2000250"/>
          </a:xfrm>
        </p:grpSpPr>
        <p:grpSp>
          <p:nvGrpSpPr>
            <p:cNvPr id="18" name="그룹 17"/>
            <p:cNvGrpSpPr/>
            <p:nvPr/>
          </p:nvGrpSpPr>
          <p:grpSpPr>
            <a:xfrm>
              <a:off x="7874000" y="4260850"/>
              <a:ext cx="2730500" cy="1136650"/>
              <a:chOff x="7759700" y="4165600"/>
              <a:chExt cx="2730500" cy="11366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759700" y="4595264"/>
                <a:ext cx="2730500" cy="70698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- </a:t>
                </a:r>
                <a:r>
                  <a:rPr kumimoji="0" lang="en-US" altLang="ko-KR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CSheet</a:t>
                </a:r>
                <a:r>
                  <a:rPr kumimoji="0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*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sheet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- </a:t>
                </a:r>
                <a:r>
                  <a:rPr kumimoji="0" lang="en-US" altLang="ko-K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idxRow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 </a:t>
                </a:r>
                <a:r>
                  <a:rPr kumimoji="0" lang="en-US" altLang="ko-KR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idxCol</a:t>
                </a:r>
                <a:endPara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- </a:t>
                </a:r>
                <a:r>
                  <a:rPr kumimoji="0" lang="en-US" altLang="ko-KR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CValue</a:t>
                </a:r>
                <a:r>
                  <a:rPr kumimoji="0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*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value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759700" y="4165600"/>
                <a:ext cx="2730500" cy="429665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CCell</a:t>
                </a: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7874000" y="5397500"/>
              <a:ext cx="2730500" cy="8636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getNextRowCell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getPrevRowCell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getNextColumnCell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,()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getPrevColumnCell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</a:t>
              </a:r>
            </a:p>
          </p:txBody>
        </p:sp>
      </p:grpSp>
      <p:cxnSp>
        <p:nvCxnSpPr>
          <p:cNvPr id="22" name="꺾인 연결선 21"/>
          <p:cNvCxnSpPr>
            <a:endCxn id="21" idx="1"/>
          </p:cNvCxnSpPr>
          <p:nvPr/>
        </p:nvCxnSpPr>
        <p:spPr>
          <a:xfrm flipV="1">
            <a:off x="3719240" y="2585097"/>
            <a:ext cx="1270000" cy="785292"/>
          </a:xfrm>
          <a:prstGeom prst="bentConnector3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w="lg" len="lg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062140" y="2048108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&lt;Has-a&gt;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Relation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3566" y="1184508"/>
            <a:ext cx="383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 smtClean="0"/>
              <a:t>High chance of recursive inclusion!</a:t>
            </a:r>
            <a:endParaRPr lang="ko-KR" altLang="en-US" i="1" dirty="0"/>
          </a:p>
        </p:txBody>
      </p:sp>
      <p:sp>
        <p:nvSpPr>
          <p:cNvPr id="25" name="타원 24"/>
          <p:cNvSpPr/>
          <p:nvPr/>
        </p:nvSpPr>
        <p:spPr>
          <a:xfrm>
            <a:off x="1403648" y="3200986"/>
            <a:ext cx="648072" cy="30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03354" y="2781696"/>
            <a:ext cx="648072" cy="300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727684" y="1553840"/>
            <a:ext cx="1755341" cy="1612677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32140" y="1556792"/>
            <a:ext cx="0" cy="1092679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35696" y="4644425"/>
            <a:ext cx="554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While </a:t>
            </a:r>
            <a:r>
              <a:rPr lang="en-US" altLang="ko-KR" sz="1600" i="1" dirty="0" err="1" smtClean="0"/>
              <a:t>CCell</a:t>
            </a:r>
            <a:r>
              <a:rPr lang="en-US" altLang="ko-KR" sz="1600" i="1" dirty="0" smtClean="0"/>
              <a:t> might have to know the members of </a:t>
            </a:r>
            <a:r>
              <a:rPr lang="en-US" altLang="ko-KR" sz="1600" i="1" dirty="0" err="1" smtClean="0"/>
              <a:t>CSheet</a:t>
            </a:r>
            <a:r>
              <a:rPr lang="en-US" altLang="ko-KR" sz="1600" i="1" dirty="0" smtClean="0"/>
              <a:t>,</a:t>
            </a:r>
          </a:p>
          <a:p>
            <a:r>
              <a:rPr lang="en-US" altLang="ko-KR" sz="1600" i="1" dirty="0" err="1" smtClean="0"/>
              <a:t>CSheet</a:t>
            </a:r>
            <a:r>
              <a:rPr lang="en-US" altLang="ko-KR" sz="1600" i="1" dirty="0" smtClean="0"/>
              <a:t> only need to know the existence of </a:t>
            </a:r>
            <a:r>
              <a:rPr lang="en-US" altLang="ko-KR" sz="1600" i="1" dirty="0" err="1" smtClean="0"/>
              <a:t>CCell</a:t>
            </a:r>
            <a:r>
              <a:rPr lang="en-US" altLang="ko-KR" sz="1600" i="1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92485" y="4276096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Hint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68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33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1988840"/>
            <a:ext cx="195758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CCell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CSheet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Ccell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원호 2"/>
          <p:cNvSpPr/>
          <p:nvPr/>
        </p:nvSpPr>
        <p:spPr>
          <a:xfrm flipV="1">
            <a:off x="4794947" y="2132856"/>
            <a:ext cx="808036" cy="648072"/>
          </a:xfrm>
          <a:prstGeom prst="arc">
            <a:avLst>
              <a:gd name="adj1" fmla="val 17860181"/>
              <a:gd name="adj2" fmla="val 3701418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09806" y="2134597"/>
            <a:ext cx="267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CSheet</a:t>
            </a:r>
            <a:r>
              <a:rPr lang="en-US" altLang="ko-KR" dirty="0" smtClean="0"/>
              <a:t> knows that</a:t>
            </a:r>
          </a:p>
          <a:p>
            <a:r>
              <a:rPr lang="en-US" altLang="ko-KR" dirty="0" err="1" smtClean="0"/>
              <a:t>CCell</a:t>
            </a:r>
            <a:r>
              <a:rPr lang="en-US" altLang="ko-KR" dirty="0" smtClean="0"/>
              <a:t> exists somewhere.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694" y="3501008"/>
            <a:ext cx="308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CCell</a:t>
            </a:r>
            <a:r>
              <a:rPr lang="en-US" altLang="ko-KR" dirty="0" smtClean="0"/>
              <a:t> knows what members</a:t>
            </a:r>
            <a:br>
              <a:rPr lang="en-US" altLang="ko-KR" dirty="0" smtClean="0"/>
            </a:br>
            <a:r>
              <a:rPr lang="en-US" altLang="ko-KR" dirty="0" smtClean="0"/>
              <a:t>are in the </a:t>
            </a:r>
            <a:r>
              <a:rPr lang="en-US" altLang="ko-KR" dirty="0" err="1" smtClean="0"/>
              <a:t>CSheet</a:t>
            </a:r>
            <a:r>
              <a:rPr lang="en-US" altLang="ko-KR" dirty="0" smtClean="0"/>
              <a:t> class.</a:t>
            </a:r>
            <a:endParaRPr lang="ko-KR" altLang="en-US" dirty="0"/>
          </a:p>
        </p:txBody>
      </p:sp>
      <p:sp>
        <p:nvSpPr>
          <p:cNvPr id="6" name="원호 5"/>
          <p:cNvSpPr/>
          <p:nvPr/>
        </p:nvSpPr>
        <p:spPr>
          <a:xfrm flipH="1" flipV="1">
            <a:off x="3419871" y="2780928"/>
            <a:ext cx="951411" cy="1152128"/>
          </a:xfrm>
          <a:prstGeom prst="arc">
            <a:avLst>
              <a:gd name="adj1" fmla="val 17860181"/>
              <a:gd name="adj2" fmla="val 3701418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4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3827" y="2060848"/>
            <a:ext cx="2764318" cy="962414"/>
            <a:chOff x="4621186" y="4443931"/>
            <a:chExt cx="2936930" cy="1136650"/>
          </a:xfrm>
        </p:grpSpPr>
        <p:sp>
          <p:nvSpPr>
            <p:cNvPr id="63" name="직사각형 62"/>
            <p:cNvSpPr/>
            <p:nvPr/>
          </p:nvSpPr>
          <p:spPr>
            <a:xfrm>
              <a:off x="4621186" y="4873595"/>
              <a:ext cx="2936929" cy="7069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virtual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CValueType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getType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virtual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string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getEvaledString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virtual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string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getRawString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 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21186" y="4443931"/>
              <a:ext cx="2936930" cy="429665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30013" y="737460"/>
            <a:ext cx="2311943" cy="962414"/>
            <a:chOff x="4724400" y="4443931"/>
            <a:chExt cx="2730500" cy="1136650"/>
          </a:xfrm>
        </p:grpSpPr>
        <p:sp>
          <p:nvSpPr>
            <p:cNvPr id="66" name="직사각형 65"/>
            <p:cNvSpPr/>
            <p:nvPr/>
          </p:nvSpPr>
          <p:spPr>
            <a:xfrm>
              <a:off x="4724400" y="4873595"/>
              <a:ext cx="2730500" cy="7069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CVALUE_NUMBER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CVALUE_STRING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CVALUE_NONE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724400" y="4443931"/>
              <a:ext cx="2730500" cy="429665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enum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 </a:t>
              </a: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CValueType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84876" y="3232048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CConstant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884876" y="3839629"/>
            <a:ext cx="1271915" cy="698055"/>
            <a:chOff x="7759700" y="4165600"/>
            <a:chExt cx="2730500" cy="824431"/>
          </a:xfrm>
        </p:grpSpPr>
        <p:sp>
          <p:nvSpPr>
            <p:cNvPr id="70" name="직사각형 69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double 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number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CNumber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4929" y="3839629"/>
            <a:ext cx="1271915" cy="698055"/>
            <a:chOff x="7759700" y="4165600"/>
            <a:chExt cx="2730500" cy="824431"/>
          </a:xfrm>
        </p:grpSpPr>
        <p:sp>
          <p:nvSpPr>
            <p:cNvPr id="73" name="직사각형 72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string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str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CString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3224824" y="3841415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CNull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직선 화살표 연결선 75"/>
          <p:cNvCxnSpPr>
            <a:stCxn id="68" idx="2"/>
            <a:endCxn id="71" idx="0"/>
          </p:cNvCxnSpPr>
          <p:nvPr/>
        </p:nvCxnSpPr>
        <p:spPr>
          <a:xfrm>
            <a:off x="2520834" y="3595850"/>
            <a:ext cx="0" cy="2437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꺾인 연결선 76"/>
          <p:cNvCxnSpPr>
            <a:stCxn id="68" idx="2"/>
            <a:endCxn id="74" idx="0"/>
          </p:cNvCxnSpPr>
          <p:nvPr/>
        </p:nvCxnSpPr>
        <p:spPr>
          <a:xfrm rot="5400000">
            <a:off x="1728970" y="3047765"/>
            <a:ext cx="243779" cy="1339948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꺾인 연결선 77"/>
          <p:cNvCxnSpPr>
            <a:stCxn id="68" idx="2"/>
            <a:endCxn id="75" idx="0"/>
          </p:cNvCxnSpPr>
          <p:nvPr/>
        </p:nvCxnSpPr>
        <p:spPr>
          <a:xfrm rot="16200000" flipH="1">
            <a:off x="3068026" y="3048658"/>
            <a:ext cx="245565" cy="1339948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꺾인 연결선 78"/>
          <p:cNvCxnSpPr>
            <a:stCxn id="63" idx="2"/>
            <a:endCxn id="68" idx="0"/>
          </p:cNvCxnSpPr>
          <p:nvPr/>
        </p:nvCxnSpPr>
        <p:spPr>
          <a:xfrm rot="5400000">
            <a:off x="3399017" y="2145079"/>
            <a:ext cx="208786" cy="1965152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0" name="그룹 79"/>
          <p:cNvGrpSpPr/>
          <p:nvPr/>
        </p:nvGrpSpPr>
        <p:grpSpPr>
          <a:xfrm>
            <a:off x="5062299" y="3232048"/>
            <a:ext cx="2029984" cy="971382"/>
            <a:chOff x="7534337" y="4165600"/>
            <a:chExt cx="3181230" cy="1147242"/>
          </a:xfrm>
        </p:grpSpPr>
        <p:sp>
          <p:nvSpPr>
            <p:cNvPr id="81" name="직사각형 80"/>
            <p:cNvSpPr/>
            <p:nvPr/>
          </p:nvSpPr>
          <p:spPr>
            <a:xfrm>
              <a:off x="7534337" y="4595264"/>
              <a:ext cx="3181228" cy="71757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string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name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CValueType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retty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</a:t>
              </a: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args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[ARGSMAX]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34339" y="4165600"/>
              <a:ext cx="3181228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CFunction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394533" y="4481256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CAdd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70945" y="4481256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CMul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55769" y="4481256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CSum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540592" y="4481256"/>
            <a:ext cx="1271915" cy="36380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CAverage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7" name="꺾인 연결선 86"/>
          <p:cNvCxnSpPr>
            <a:stCxn id="81" idx="2"/>
            <a:endCxn id="83" idx="0"/>
          </p:cNvCxnSpPr>
          <p:nvPr/>
        </p:nvCxnSpPr>
        <p:spPr>
          <a:xfrm rot="5400000">
            <a:off x="4914978" y="3318944"/>
            <a:ext cx="277826" cy="204679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꺾인 연결선 87"/>
          <p:cNvCxnSpPr>
            <a:stCxn id="81" idx="2"/>
            <a:endCxn id="84" idx="0"/>
          </p:cNvCxnSpPr>
          <p:nvPr/>
        </p:nvCxnSpPr>
        <p:spPr>
          <a:xfrm rot="5400000">
            <a:off x="5603184" y="4007150"/>
            <a:ext cx="277826" cy="67038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꺾인 연결선 88"/>
          <p:cNvCxnSpPr>
            <a:stCxn id="81" idx="2"/>
            <a:endCxn id="85" idx="0"/>
          </p:cNvCxnSpPr>
          <p:nvPr/>
        </p:nvCxnSpPr>
        <p:spPr>
          <a:xfrm rot="16200000" flipH="1">
            <a:off x="6295595" y="3985124"/>
            <a:ext cx="277826" cy="7144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꺾인 연결선 89"/>
          <p:cNvCxnSpPr>
            <a:stCxn id="81" idx="2"/>
            <a:endCxn id="86" idx="0"/>
          </p:cNvCxnSpPr>
          <p:nvPr/>
        </p:nvCxnSpPr>
        <p:spPr>
          <a:xfrm rot="16200000" flipH="1">
            <a:off x="6988007" y="3292713"/>
            <a:ext cx="277826" cy="20992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꺾인 연결선 90"/>
          <p:cNvCxnSpPr>
            <a:stCxn id="63" idx="2"/>
            <a:endCxn id="82" idx="0"/>
          </p:cNvCxnSpPr>
          <p:nvPr/>
        </p:nvCxnSpPr>
        <p:spPr>
          <a:xfrm rot="16200000" flipH="1">
            <a:off x="5177245" y="2332003"/>
            <a:ext cx="208786" cy="15913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860032" y="1110726"/>
            <a:ext cx="290008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Evaluated results can only</a:t>
            </a:r>
            <a:br>
              <a:rPr lang="en-US" altLang="ko-KR" i="1" dirty="0" smtClean="0"/>
            </a:br>
            <a:r>
              <a:rPr lang="en-US" altLang="ko-KR" i="1" dirty="0" smtClean="0"/>
              <a:t>have one of these types.</a:t>
            </a:r>
            <a:endParaRPr lang="ko-KR" altLang="en-US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51520" y="2038709"/>
            <a:ext cx="35024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What is the evaluated result’s type?</a:t>
            </a:r>
            <a:endParaRPr lang="ko-KR" altLang="en-US" sz="1600" i="1" dirty="0"/>
          </a:p>
        </p:txBody>
      </p:sp>
      <p:sp>
        <p:nvSpPr>
          <p:cNvPr id="102" name="원호 101"/>
          <p:cNvSpPr/>
          <p:nvPr/>
        </p:nvSpPr>
        <p:spPr>
          <a:xfrm rot="10800000" flipH="1">
            <a:off x="2555777" y="2132856"/>
            <a:ext cx="944198" cy="456143"/>
          </a:xfrm>
          <a:prstGeom prst="arc">
            <a:avLst>
              <a:gd name="adj1" fmla="val 11191823"/>
              <a:gd name="adj2" fmla="val 1708619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79216" y="2011578"/>
            <a:ext cx="289540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What is the evaluated result?</a:t>
            </a:r>
          </a:p>
          <a:p>
            <a:r>
              <a:rPr lang="en-US" altLang="ko-KR" sz="1600" i="1" dirty="0" smtClean="0"/>
              <a:t>(in string)</a:t>
            </a:r>
            <a:endParaRPr lang="ko-KR" altLang="en-US" sz="1600" i="1" dirty="0"/>
          </a:p>
        </p:txBody>
      </p:sp>
      <p:sp>
        <p:nvSpPr>
          <p:cNvPr id="104" name="원호 103"/>
          <p:cNvSpPr/>
          <p:nvPr/>
        </p:nvSpPr>
        <p:spPr>
          <a:xfrm rot="10800000">
            <a:off x="5531353" y="2272296"/>
            <a:ext cx="882728" cy="456143"/>
          </a:xfrm>
          <a:prstGeom prst="arc">
            <a:avLst>
              <a:gd name="adj1" fmla="val 11191823"/>
              <a:gd name="adj2" fmla="val 1708619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67544" y="2708920"/>
            <a:ext cx="23535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What is the raw string?</a:t>
            </a:r>
          </a:p>
        </p:txBody>
      </p:sp>
      <p:cxnSp>
        <p:nvCxnSpPr>
          <p:cNvPr id="108" name="직선 화살표 연결선 107"/>
          <p:cNvCxnSpPr>
            <a:stCxn id="105" idx="3"/>
          </p:cNvCxnSpPr>
          <p:nvPr/>
        </p:nvCxnSpPr>
        <p:spPr>
          <a:xfrm>
            <a:off x="2821073" y="2878197"/>
            <a:ext cx="238759" cy="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96688" y="5129473"/>
            <a:ext cx="40942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CConstant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CValue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Nothing! */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114" name="구부러진 연결선 113"/>
          <p:cNvCxnSpPr>
            <a:stCxn id="112" idx="1"/>
            <a:endCxn id="68" idx="1"/>
          </p:cNvCxnSpPr>
          <p:nvPr/>
        </p:nvCxnSpPr>
        <p:spPr>
          <a:xfrm rot="10800000" flipH="1">
            <a:off x="796688" y="3413949"/>
            <a:ext cx="1088188" cy="2038690"/>
          </a:xfrm>
          <a:prstGeom prst="curvedConnector3">
            <a:avLst>
              <a:gd name="adj1" fmla="val -45516"/>
            </a:avLst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059832" y="2060848"/>
            <a:ext cx="3035300" cy="1136650"/>
            <a:chOff x="4724400" y="4443931"/>
            <a:chExt cx="2730500" cy="1136650"/>
          </a:xfrm>
        </p:grpSpPr>
        <p:sp>
          <p:nvSpPr>
            <p:cNvPr id="22" name="직사각형 21"/>
            <p:cNvSpPr/>
            <p:nvPr/>
          </p:nvSpPr>
          <p:spPr>
            <a:xfrm>
              <a:off x="4724400" y="4873595"/>
              <a:ext cx="2730500" cy="7069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virtual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CValueType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getType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virtual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string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getEvaledString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virtual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string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getRawString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 = 0;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24400" y="4443931"/>
              <a:ext cx="2730500" cy="429665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02896" y="3435079"/>
            <a:ext cx="1822448" cy="824431"/>
            <a:chOff x="7759700" y="4165600"/>
            <a:chExt cx="2730500" cy="824431"/>
          </a:xfrm>
        </p:grpSpPr>
        <p:sp>
          <p:nvSpPr>
            <p:cNvPr id="25" name="직사각형 24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evalee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CExpression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7" name="꺾인 연결선 26"/>
          <p:cNvCxnSpPr>
            <a:stCxn id="22" idx="2"/>
            <a:endCxn id="26" idx="0"/>
          </p:cNvCxnSpPr>
          <p:nvPr/>
        </p:nvCxnSpPr>
        <p:spPr>
          <a:xfrm rot="5400000">
            <a:off x="2977011" y="1834607"/>
            <a:ext cx="237581" cy="2963362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8" name="그룹 27"/>
          <p:cNvGrpSpPr/>
          <p:nvPr/>
        </p:nvGrpSpPr>
        <p:grpSpPr>
          <a:xfrm>
            <a:off x="2651890" y="3435079"/>
            <a:ext cx="1807800" cy="824431"/>
            <a:chOff x="7759700" y="4165600"/>
            <a:chExt cx="2730500" cy="824431"/>
          </a:xfrm>
        </p:grpSpPr>
        <p:sp>
          <p:nvSpPr>
            <p:cNvPr id="29" name="직사각형 28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Ccell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cell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CReference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577482" y="3435079"/>
            <a:ext cx="1999162" cy="824431"/>
            <a:chOff x="7759700" y="4165600"/>
            <a:chExt cx="2730500" cy="824431"/>
          </a:xfrm>
        </p:grpSpPr>
        <p:sp>
          <p:nvSpPr>
            <p:cNvPr id="32" name="직사각형 31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CReference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begin, end 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CRefRange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694436" y="3435079"/>
            <a:ext cx="1807800" cy="824431"/>
            <a:chOff x="7759700" y="4165600"/>
            <a:chExt cx="2730500" cy="824431"/>
          </a:xfrm>
        </p:grpSpPr>
        <p:sp>
          <p:nvSpPr>
            <p:cNvPr id="35" name="직사각형 34"/>
            <p:cNvSpPr/>
            <p:nvPr/>
          </p:nvSpPr>
          <p:spPr>
            <a:xfrm>
              <a:off x="7759700" y="4595264"/>
              <a:ext cx="2730500" cy="3947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string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rawstr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759700" y="4165600"/>
              <a:ext cx="2730500" cy="42966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CError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7" name="꺾인 연결선 36"/>
          <p:cNvCxnSpPr>
            <a:stCxn id="22" idx="2"/>
            <a:endCxn id="30" idx="0"/>
          </p:cNvCxnSpPr>
          <p:nvPr/>
        </p:nvCxnSpPr>
        <p:spPr>
          <a:xfrm rot="5400000">
            <a:off x="3947846" y="2805442"/>
            <a:ext cx="237581" cy="102169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꺾인 연결선 37"/>
          <p:cNvCxnSpPr>
            <a:stCxn id="22" idx="2"/>
            <a:endCxn id="33" idx="0"/>
          </p:cNvCxnSpPr>
          <p:nvPr/>
        </p:nvCxnSpPr>
        <p:spPr>
          <a:xfrm rot="16200000" flipH="1">
            <a:off x="4958482" y="2816497"/>
            <a:ext cx="237581" cy="99958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꺾인 연결선 38"/>
          <p:cNvCxnSpPr>
            <a:stCxn id="22" idx="2"/>
            <a:endCxn id="36" idx="0"/>
          </p:cNvCxnSpPr>
          <p:nvPr/>
        </p:nvCxnSpPr>
        <p:spPr>
          <a:xfrm rot="16200000" flipH="1">
            <a:off x="5969119" y="1805861"/>
            <a:ext cx="237581" cy="302085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960686" y="1123050"/>
            <a:ext cx="55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When the raw string is </a:t>
            </a:r>
            <a:r>
              <a:rPr lang="en-US" altLang="ko-KR" b="1" i="1" dirty="0" smtClean="0"/>
              <a:t>syntactically</a:t>
            </a:r>
            <a:r>
              <a:rPr lang="en-US" altLang="ko-KR" i="1" dirty="0" smtClean="0"/>
              <a:t> incorrect,</a:t>
            </a:r>
            <a:br>
              <a:rPr lang="en-US" altLang="ko-KR" i="1" dirty="0" smtClean="0"/>
            </a:br>
            <a:r>
              <a:rPr lang="en-US" altLang="ko-KR" i="1" dirty="0" smtClean="0"/>
              <a:t>so that your engine cannot even analyze the string.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364825" y="1866662"/>
            <a:ext cx="288032" cy="1330834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7482" y="4439056"/>
            <a:ext cx="4148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ex) ADD{12,34}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No brackets, so not a function.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 No double quotation, no not a string.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 …</a:t>
            </a:r>
          </a:p>
          <a:p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 No matching format. </a:t>
            </a:r>
            <a:r>
              <a:rPr lang="en-US" altLang="ko-K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CError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236296" y="4308609"/>
            <a:ext cx="128529" cy="416535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699792" y="2060848"/>
            <a:ext cx="3491388" cy="2264960"/>
            <a:chOff x="4724400" y="4027343"/>
            <a:chExt cx="2730500" cy="2264960"/>
          </a:xfrm>
        </p:grpSpPr>
        <p:sp>
          <p:nvSpPr>
            <p:cNvPr id="52" name="직사각형 51"/>
            <p:cNvSpPr/>
            <p:nvPr/>
          </p:nvSpPr>
          <p:spPr>
            <a:xfrm>
              <a:off x="4724400" y="5951953"/>
              <a:ext cx="2730500" cy="3403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*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createValueFromString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()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24400" y="4027343"/>
              <a:ext cx="2730500" cy="56780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&lt;namespace&gt;</a:t>
              </a:r>
              <a:br>
                <a:rPr kumimoji="0" lang="en-US" altLang="ko-K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CValueFactory</a:t>
              </a: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699792" y="2628656"/>
            <a:ext cx="3491388" cy="13568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CExpression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createExpressionFromString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CFunction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createFunctionFromString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CString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createStringFromString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CNumber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createNumberFromString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CReference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createReferenceFromString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CRefRange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createRefRangeFromString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CError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createErrorFromString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()</a:t>
            </a:r>
          </a:p>
        </p:txBody>
      </p:sp>
      <p:sp>
        <p:nvSpPr>
          <p:cNvPr id="5" name="원호 4"/>
          <p:cNvSpPr/>
          <p:nvPr/>
        </p:nvSpPr>
        <p:spPr>
          <a:xfrm flipV="1">
            <a:off x="5723128" y="2780928"/>
            <a:ext cx="936104" cy="1374705"/>
          </a:xfrm>
          <a:prstGeom prst="arc">
            <a:avLst>
              <a:gd name="adj1" fmla="val 16200000"/>
              <a:gd name="adj2" fmla="val 510713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72404" y="361612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ym typeface="Wingdings" panose="05000000000000000000" pitchFamily="2" charset="2"/>
              </a:rPr>
              <a:t> </a:t>
            </a:r>
            <a:r>
              <a:rPr lang="en-US" altLang="ko-KR" b="1" i="1" dirty="0" smtClean="0"/>
              <a:t>Mutually </a:t>
            </a:r>
            <a:br>
              <a:rPr lang="en-US" altLang="ko-KR" b="1" i="1" dirty="0" smtClean="0"/>
            </a:br>
            <a:r>
              <a:rPr lang="en-US" altLang="ko-KR" b="1" i="1" dirty="0" smtClean="0"/>
              <a:t>   recursive!</a:t>
            </a:r>
            <a:endParaRPr lang="ko-KR" alt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659232" y="300350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 each other</a:t>
            </a:r>
          </a:p>
          <a:p>
            <a:r>
              <a:rPr lang="en-US" altLang="ko-KR" dirty="0"/>
              <a:t>w</a:t>
            </a:r>
            <a:r>
              <a:rPr lang="en-US" altLang="ko-KR" dirty="0" smtClean="0"/>
              <a:t>hen they need.</a:t>
            </a:r>
            <a:endParaRPr lang="ko-KR" altLang="en-US" dirty="0"/>
          </a:p>
        </p:txBody>
      </p:sp>
      <p:sp>
        <p:nvSpPr>
          <p:cNvPr id="55" name="원호 54"/>
          <p:cNvSpPr/>
          <p:nvPr/>
        </p:nvSpPr>
        <p:spPr>
          <a:xfrm flipH="1">
            <a:off x="2285746" y="2947058"/>
            <a:ext cx="828092" cy="1152128"/>
          </a:xfrm>
          <a:prstGeom prst="arc">
            <a:avLst>
              <a:gd name="adj1" fmla="val 16200000"/>
              <a:gd name="adj2" fmla="val 510713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호 55"/>
          <p:cNvSpPr/>
          <p:nvPr/>
        </p:nvSpPr>
        <p:spPr>
          <a:xfrm flipV="1">
            <a:off x="5860038" y="3532085"/>
            <a:ext cx="640688" cy="208772"/>
          </a:xfrm>
          <a:prstGeom prst="arc">
            <a:avLst>
              <a:gd name="adj1" fmla="val 16200000"/>
              <a:gd name="adj2" fmla="val 510713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/>
          <p:cNvSpPr/>
          <p:nvPr/>
        </p:nvSpPr>
        <p:spPr>
          <a:xfrm flipH="1">
            <a:off x="2300028" y="2789602"/>
            <a:ext cx="828092" cy="157456"/>
          </a:xfrm>
          <a:prstGeom prst="arc">
            <a:avLst>
              <a:gd name="adj1" fmla="val 16200000"/>
              <a:gd name="adj2" fmla="val 510713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55" grpId="0" animBg="1"/>
      <p:bldP spid="56" grpId="0" animBg="1"/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r>
              <a:rPr lang="en-US" altLang="ko-KR" dirty="0" smtClean="0"/>
              <a:t> porting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OOP 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422223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FF00"/>
                </a:solidFill>
              </a:rPr>
              <a:t>20% bonus points!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490" y="2924944"/>
            <a:ext cx="765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I assume you have leant the basics of </a:t>
            </a:r>
            <a:r>
              <a:rPr lang="en-US" altLang="ko-KR" sz="2400" dirty="0" err="1" smtClean="0"/>
              <a:t>Qt</a:t>
            </a:r>
            <a:r>
              <a:rPr lang="en-US" altLang="ko-KR" sz="2400" dirty="0" smtClean="0"/>
              <a:t> Framework</a:t>
            </a:r>
            <a:r>
              <a:rPr lang="en-US" altLang="ko-KR" sz="2400" dirty="0"/>
              <a:t>!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23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19256" cy="56207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4 Things </a:t>
            </a:r>
            <a:r>
              <a:rPr lang="en-US" altLang="ko-KR" dirty="0" smtClean="0"/>
              <a:t>that Might Come in Handy </a:t>
            </a:r>
            <a:br>
              <a:rPr lang="en-US" altLang="ko-KR" dirty="0" smtClean="0"/>
            </a:br>
            <a:r>
              <a:rPr lang="en-US" altLang="ko-KR" dirty="0" smtClean="0"/>
              <a:t>in This Assignment 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237461" y="2636912"/>
            <a:ext cx="4669078" cy="1836204"/>
            <a:chOff x="2195736" y="2780928"/>
            <a:chExt cx="4669078" cy="183620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2780928"/>
              <a:ext cx="2145091" cy="7150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QLabel</a:t>
              </a:r>
              <a:endParaRPr lang="ko-KR" altLang="en-US" sz="2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716016" y="2780928"/>
              <a:ext cx="2145091" cy="71503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QLineEdit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95736" y="3902102"/>
              <a:ext cx="2145091" cy="7150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QTableView</a:t>
              </a:r>
              <a:endParaRPr lang="ko-KR" altLang="en-US" sz="2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19723" y="3902102"/>
              <a:ext cx="2145091" cy="715030"/>
            </a:xfrm>
            <a:prstGeom prst="roundRect">
              <a:avLst/>
            </a:prstGeom>
            <a:solidFill>
              <a:srgbClr val="CC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QMenuBar</a:t>
              </a:r>
              <a:endParaRPr lang="ko-KR" altLang="en-US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63688" y="198884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ColorLabel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71800" y="2357766"/>
            <a:ext cx="216024" cy="279146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4208" y="1971579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TextBox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618603" y="2340505"/>
            <a:ext cx="216024" cy="279146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93582" y="4694594"/>
            <a:ext cx="12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MenuStrip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483185" y="4459246"/>
            <a:ext cx="243430" cy="30987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29321" y="4694594"/>
            <a:ext cx="12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ArrayView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704663" y="4459246"/>
            <a:ext cx="243430" cy="30987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927" y="1484784"/>
            <a:ext cx="7647286" cy="1510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err="1" smtClean="0"/>
              <a:t>QTableView</a:t>
            </a:r>
            <a:endParaRPr lang="en-US" altLang="ko-KR" sz="2000" b="1" i="1" dirty="0" smtClean="0"/>
          </a:p>
          <a:p>
            <a:pPr>
              <a:spcBef>
                <a:spcPts val="50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sz="2000" dirty="0"/>
              <a:t>QT: </a:t>
            </a:r>
            <a:r>
              <a:rPr lang="en-US" altLang="ko-KR" sz="2000" dirty="0" err="1"/>
              <a:t>QTableView</a:t>
            </a:r>
            <a:r>
              <a:rPr lang="en-US" altLang="ko-KR" sz="2000" dirty="0"/>
              <a:t> Example – Short and Quick</a:t>
            </a:r>
          </a:p>
          <a:p>
            <a:r>
              <a:rPr lang="en-US" altLang="ko-KR" sz="1400" i="1" dirty="0" smtClean="0">
                <a:solidFill>
                  <a:schemeClr val="tx1">
                    <a:lumMod val="85000"/>
                  </a:schemeClr>
                </a:solidFill>
              </a:rPr>
              <a:t>http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://www.thedazzlersinc.com/source/2012/06/04/qt-qtableview-example-short-and-quick</a:t>
            </a:r>
            <a:r>
              <a:rPr lang="en-US" altLang="ko-KR" sz="1400" i="1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</a:p>
          <a:p>
            <a:r>
              <a:rPr lang="en-US" altLang="ko-KR" sz="2000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sz="2000" dirty="0" err="1" smtClean="0"/>
              <a:t>QTableView</a:t>
            </a:r>
            <a:r>
              <a:rPr lang="en-US" altLang="ko-KR" sz="2000" dirty="0" smtClean="0"/>
              <a:t> Class - </a:t>
            </a:r>
            <a:r>
              <a:rPr lang="en-US" altLang="ko-KR" sz="2000" dirty="0" err="1" smtClean="0"/>
              <a:t>Qt</a:t>
            </a:r>
            <a:r>
              <a:rPr lang="en-US" altLang="ko-KR" sz="2000" dirty="0" smtClean="0"/>
              <a:t> 5.5 Reference</a:t>
            </a:r>
            <a:endParaRPr lang="en-US" altLang="ko-KR" sz="2000" dirty="0"/>
          </a:p>
          <a:p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http://doc.qt.io/qt-5/qtableview.html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927" y="3324716"/>
            <a:ext cx="4829271" cy="1510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err="1" smtClean="0"/>
              <a:t>QMenuBar</a:t>
            </a:r>
            <a:endParaRPr lang="en-US" altLang="ko-KR" sz="2000" b="1" i="1" dirty="0" smtClean="0"/>
          </a:p>
          <a:p>
            <a:pPr>
              <a:spcBef>
                <a:spcPts val="50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sz="2000" dirty="0" smtClean="0"/>
              <a:t>Adding a menu bar and a status bar</a:t>
            </a:r>
            <a:endParaRPr lang="en-US" altLang="ko-KR" sz="2000" dirty="0"/>
          </a:p>
          <a:p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http://www.dazzle.plus.com/linux/QtCreator/part02.htm</a:t>
            </a:r>
            <a:endParaRPr lang="en-US" altLang="ko-KR" sz="1400" i="1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tx1">
                    <a:lumMod val="85000"/>
                  </a:schemeClr>
                </a:solidFill>
              </a:rPr>
              <a:t>  :: </a:t>
            </a:r>
            <a:r>
              <a:rPr lang="en-US" altLang="ko-KR" sz="2000" dirty="0" smtClean="0"/>
              <a:t>Saving to </a:t>
            </a:r>
            <a:r>
              <a:rPr lang="en-US" altLang="ko-KR" sz="2000" smtClean="0"/>
              <a:t>a file	</a:t>
            </a:r>
            <a:endParaRPr lang="en-US" altLang="ko-KR" sz="2000" dirty="0" smtClean="0"/>
          </a:p>
          <a:p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http://www.dazzle.plus.com/linux/QtCreator/part09.htm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(Header)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7380" y="2204864"/>
            <a:ext cx="4978896" cy="24482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MiniExcel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QMainWindow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Q_OBJECT</a:t>
            </a:r>
            <a:endParaRPr lang="en-US" altLang="ko-KR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QTableView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tblSheetView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QMenu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menuFile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QAction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actNew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80728"/>
            <a:ext cx="6840760" cy="446612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3" y="980728"/>
            <a:ext cx="6832957" cy="44599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644008" y="692696"/>
            <a:ext cx="792088" cy="72008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6096" y="508030"/>
            <a:ext cx="299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Based on a given skeleton,</a:t>
            </a:r>
            <a:endParaRPr lang="ko-KR" altLang="en-US" i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3275856" y="4581911"/>
            <a:ext cx="1080120" cy="1077185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5976" y="5474429"/>
            <a:ext cx="374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Build your own Mini Excel engine.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6154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(Definition)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84" y="2060848"/>
            <a:ext cx="8507288" cy="288032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MiniExcel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MiniExcel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tblSheetView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QTableView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QStandardItemModel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*model =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QStandardItemModel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(8, 8, this);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model-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setHorizontalHeaderItem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QStandardItem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model-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setHorizontalHeaderItem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QStandardItem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model-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setHorizontalHeaderItem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QStandardItem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tblSheetView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setModel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(model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connect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tblSheetView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SIGNAL(clicked 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QModelIndex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&amp;)),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this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SLOT(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onTableClicked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()));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6876255" y="2898232"/>
            <a:ext cx="184715" cy="746792"/>
          </a:xfrm>
          <a:prstGeom prst="rightBrace">
            <a:avLst/>
          </a:prstGeom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868852" y="2411543"/>
            <a:ext cx="162018" cy="23466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5136" y="2060848"/>
            <a:ext cx="25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#Rows and #Columns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7304" y="2411543"/>
            <a:ext cx="162018" cy="23466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9339" y="382039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 Header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16" idx="0"/>
            <a:endCxn id="4" idx="1"/>
          </p:cNvCxnSpPr>
          <p:nvPr/>
        </p:nvCxnSpPr>
        <p:spPr>
          <a:xfrm rot="16200000" flipV="1">
            <a:off x="7228507" y="3104091"/>
            <a:ext cx="548770" cy="883844"/>
          </a:xfrm>
          <a:prstGeom prst="curvedConnector4">
            <a:avLst>
              <a:gd name="adj1" fmla="val 15979"/>
              <a:gd name="adj2" fmla="val 46349"/>
            </a:avLst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(Definition)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21296" y="2060848"/>
            <a:ext cx="6491064" cy="28803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actNew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QAction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("&amp;New", this);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menuFile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menuBar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addMenu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("&amp;File");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menuFile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addAction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actNew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connect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txtCellEdit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SIGNAL(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returnPressed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()),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this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SLOT(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onCellEditEntered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OOP 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Two-stage Implementation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927" y="2241739"/>
            <a:ext cx="4576959" cy="101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Build a Mini Excel engine first.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:: We use the skeleton as our temporary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UI shell</a:t>
            </a:r>
            <a:r>
              <a:rPr lang="en-US" altLang="ko-KR" sz="1600" dirty="0" smtClean="0">
                <a:solidFill>
                  <a:schemeClr val="tx1">
                    <a:lumMod val="85000"/>
                  </a:schemeClr>
                </a:solidFill>
              </a:rPr>
              <a:t>(or, </a:t>
            </a:r>
            <a:r>
              <a:rPr lang="ko-KR" altLang="en-US" sz="1600" dirty="0" smtClean="0">
                <a:solidFill>
                  <a:schemeClr val="tx1">
                    <a:lumMod val="85000"/>
                  </a:schemeClr>
                </a:solidFill>
              </a:rPr>
              <a:t>껍데기</a:t>
            </a:r>
            <a:r>
              <a:rPr lang="en-US" altLang="ko-KR" sz="1600" dirty="0" smtClean="0">
                <a:solidFill>
                  <a:schemeClr val="tx1">
                    <a:lumMod val="85000"/>
                  </a:schemeClr>
                </a:solidFill>
              </a:rPr>
              <a:t>).</a:t>
            </a:r>
            <a:endParaRPr lang="en-US" altLang="ko-KR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353" y="3465875"/>
            <a:ext cx="5153783" cy="101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/>
              <a:t>Then we replace the UI </a:t>
            </a:r>
            <a:r>
              <a:rPr lang="ko-KR" altLang="en-US" sz="2000" i="1" dirty="0" smtClean="0"/>
              <a:t>껍데기 </a:t>
            </a:r>
            <a:r>
              <a:rPr lang="en-US" altLang="ko-KR" sz="2000" i="1" dirty="0" smtClean="0"/>
              <a:t>to Qt.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:: The structure of the skeleton and </a:t>
            </a:r>
            <a:r>
              <a:rPr lang="en-US" altLang="ko-KR" dirty="0" err="1" smtClean="0">
                <a:solidFill>
                  <a:schemeClr val="tx1">
                    <a:lumMod val="85000"/>
                  </a:schemeClr>
                </a:solidFill>
              </a:rPr>
              <a:t>Qt</a:t>
            </a:r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</a:schemeClr>
                </a:solidFill>
              </a:rPr>
              <a:t>껍데기</a:t>
            </a:r>
            <a:endParaRPr lang="en-US" altLang="ko-KR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</a:schemeClr>
                </a:solidFill>
              </a:rPr>
              <a:t>    will almost have 1-to-1 correspondence.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4967" y="4726885"/>
            <a:ext cx="415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FF00"/>
                </a:solidFill>
              </a:rPr>
              <a:t>Think this part as a 20% bonus point!</a:t>
            </a:r>
          </a:p>
          <a:p>
            <a:r>
              <a:rPr lang="en-US" altLang="ko-KR" i="1" dirty="0" smtClean="0">
                <a:solidFill>
                  <a:srgbClr val="FFFF00"/>
                </a:solidFill>
              </a:rPr>
              <a:t>Trust me. It’s really </a:t>
            </a:r>
            <a:r>
              <a:rPr lang="en-US" altLang="ko-KR" b="1" i="1" dirty="0" smtClean="0">
                <a:solidFill>
                  <a:srgbClr val="FFFF00"/>
                </a:solidFill>
              </a:rPr>
              <a:t>nothing</a:t>
            </a:r>
            <a:r>
              <a:rPr lang="en-US" altLang="ko-KR" i="1" dirty="0" smtClean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cxnSp>
        <p:nvCxnSpPr>
          <p:cNvPr id="17" name="구부러진 연결선 16"/>
          <p:cNvCxnSpPr>
            <a:stCxn id="6" idx="1"/>
            <a:endCxn id="5" idx="1"/>
          </p:cNvCxnSpPr>
          <p:nvPr/>
        </p:nvCxnSpPr>
        <p:spPr>
          <a:xfrm rot="10800000">
            <a:off x="642353" y="3974989"/>
            <a:ext cx="392614" cy="1075062"/>
          </a:xfrm>
          <a:prstGeom prst="curvedConnector3">
            <a:avLst>
              <a:gd name="adj1" fmla="val 158225"/>
            </a:avLst>
          </a:prstGeom>
          <a:ln w="38100">
            <a:solidFill>
              <a:srgbClr val="FFFF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44208" y="2848666"/>
            <a:ext cx="1234418" cy="1234418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Mini Excel</a:t>
            </a:r>
          </a:p>
          <a:p>
            <a:pPr algn="ctr"/>
            <a:r>
              <a:rPr lang="en-US" altLang="ko-KR" dirty="0" smtClean="0"/>
              <a:t>Engine</a:t>
            </a:r>
          </a:p>
        </p:txBody>
      </p:sp>
      <p:sp>
        <p:nvSpPr>
          <p:cNvPr id="26" name="타원 25"/>
          <p:cNvSpPr/>
          <p:nvPr/>
        </p:nvSpPr>
        <p:spPr>
          <a:xfrm>
            <a:off x="6444208" y="2848666"/>
            <a:ext cx="1234418" cy="12344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Mini Excel</a:t>
            </a:r>
          </a:p>
          <a:p>
            <a:pPr algn="ctr"/>
            <a:r>
              <a:rPr lang="en-US" altLang="ko-KR" dirty="0" smtClean="0"/>
              <a:t>Engine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837281" y="2241739"/>
            <a:ext cx="2448272" cy="2448272"/>
            <a:chOff x="5610975" y="2056891"/>
            <a:chExt cx="2448272" cy="2448272"/>
          </a:xfrm>
        </p:grpSpPr>
        <p:sp>
          <p:nvSpPr>
            <p:cNvPr id="25" name="도넛 24"/>
            <p:cNvSpPr/>
            <p:nvPr/>
          </p:nvSpPr>
          <p:spPr>
            <a:xfrm>
              <a:off x="5610975" y="2056891"/>
              <a:ext cx="2448272" cy="2448272"/>
            </a:xfrm>
            <a:prstGeom prst="donut">
              <a:avLst>
                <a:gd name="adj" fmla="val 1970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6176" y="4018522"/>
              <a:ext cx="13800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UI Skeleton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37281" y="2241739"/>
            <a:ext cx="2448272" cy="2448272"/>
            <a:chOff x="5610975" y="2056891"/>
            <a:chExt cx="2448272" cy="2448272"/>
          </a:xfrm>
        </p:grpSpPr>
        <p:sp>
          <p:nvSpPr>
            <p:cNvPr id="33" name="도넛 32"/>
            <p:cNvSpPr/>
            <p:nvPr/>
          </p:nvSpPr>
          <p:spPr>
            <a:xfrm>
              <a:off x="5610975" y="2056891"/>
              <a:ext cx="2448272" cy="2448272"/>
            </a:xfrm>
            <a:prstGeom prst="donut">
              <a:avLst>
                <a:gd name="adj" fmla="val 19707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1320" y="4018522"/>
              <a:ext cx="1509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Qt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Framework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9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3" y="980728"/>
            <a:ext cx="5295470" cy="345638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30" y="2852936"/>
            <a:ext cx="3286125" cy="2835910"/>
          </a:xfrm>
          <a:prstGeom prst="rect">
            <a:avLst/>
          </a:prstGeom>
          <a:noFill/>
        </p:spPr>
      </p:pic>
      <p:cxnSp>
        <p:nvCxnSpPr>
          <p:cNvPr id="13" name="구부러진 연결선 12"/>
          <p:cNvCxnSpPr>
            <a:endCxn id="14" idx="0"/>
          </p:cNvCxnSpPr>
          <p:nvPr/>
        </p:nvCxnSpPr>
        <p:spPr>
          <a:xfrm>
            <a:off x="2447764" y="1268760"/>
            <a:ext cx="2880320" cy="1836204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6056" y="310496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4987" y="1340768"/>
            <a:ext cx="1288341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8" idx="2"/>
            <a:endCxn id="22" idx="1"/>
          </p:cNvCxnSpPr>
          <p:nvPr/>
        </p:nvCxnSpPr>
        <p:spPr>
          <a:xfrm rot="16200000" flipH="1">
            <a:off x="2453225" y="992725"/>
            <a:ext cx="1923008" cy="3051142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40300" y="3340100"/>
            <a:ext cx="2430131" cy="279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520101" y="2806328"/>
            <a:ext cx="1152128" cy="11521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6" idx="4"/>
            <a:endCxn id="30" idx="2"/>
          </p:cNvCxnSpPr>
          <p:nvPr/>
        </p:nvCxnSpPr>
        <p:spPr>
          <a:xfrm rot="16200000" flipH="1">
            <a:off x="3367474" y="2687146"/>
            <a:ext cx="528459" cy="3071077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167242" y="3910851"/>
            <a:ext cx="1152128" cy="11521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6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6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skeleton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OOP Assignment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80728"/>
            <a:ext cx="6840760" cy="44661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229468">
            <a:off x="1338012" y="1389468"/>
            <a:ext cx="719733" cy="166496"/>
          </a:xfrm>
          <a:prstGeom prst="rightArrow">
            <a:avLst>
              <a:gd name="adj1" fmla="val 32363"/>
              <a:gd name="adj2" fmla="val 10511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70629">
            <a:off x="1990552" y="1958855"/>
            <a:ext cx="1481598" cy="200507"/>
          </a:xfrm>
          <a:prstGeom prst="rightArrow">
            <a:avLst>
              <a:gd name="adj1" fmla="val 32363"/>
              <a:gd name="adj2" fmla="val 10511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로 구부러진 화살표 11"/>
          <p:cNvSpPr/>
          <p:nvPr/>
        </p:nvSpPr>
        <p:spPr>
          <a:xfrm rot="12936288">
            <a:off x="790203" y="1948735"/>
            <a:ext cx="2247795" cy="593375"/>
          </a:xfrm>
          <a:prstGeom prst="curvedDownArrow">
            <a:avLst>
              <a:gd name="adj1" fmla="val 14984"/>
              <a:gd name="adj2" fmla="val 50000"/>
              <a:gd name="adj3" fmla="val 3619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35228" y="1040668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Tab</a:t>
            </a:r>
            <a:endParaRPr lang="ko-KR" altLang="en-US" b="1" i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28919" y="1678888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Tab</a:t>
            </a:r>
            <a:endParaRPr lang="ko-KR" altLang="en-US" b="1" i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45086" y="2429341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Tab</a:t>
            </a:r>
            <a:endParaRPr lang="ko-KR" alt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97878" y="548680"/>
            <a:ext cx="37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Press ‘Tab’ key to move the focus.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859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80728"/>
            <a:ext cx="6840760" cy="446612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51620" y="1268760"/>
            <a:ext cx="1908212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1" y="1908948"/>
            <a:ext cx="7448550" cy="5048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오른쪽 화살표 17"/>
          <p:cNvSpPr/>
          <p:nvPr/>
        </p:nvSpPr>
        <p:spPr>
          <a:xfrm>
            <a:off x="2699792" y="2060848"/>
            <a:ext cx="720080" cy="28014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1350041" y="2060848"/>
            <a:ext cx="720080" cy="28014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99792" y="2417140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</a:t>
            </a:r>
            <a:endParaRPr lang="ko-KR" altLang="en-US" b="1" i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55232" y="2405889"/>
            <a:ext cx="74136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</a:t>
            </a:r>
            <a:endParaRPr lang="ko-KR" altLang="en-US" b="1" i="1" dirty="0"/>
          </a:p>
        </p:txBody>
      </p:sp>
      <p:sp>
        <p:nvSpPr>
          <p:cNvPr id="4" name="번개 3"/>
          <p:cNvSpPr/>
          <p:nvPr/>
        </p:nvSpPr>
        <p:spPr>
          <a:xfrm>
            <a:off x="1835695" y="1435248"/>
            <a:ext cx="697607" cy="697607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93051" y="1588854"/>
            <a:ext cx="82432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Enter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217377" y="1618739"/>
            <a:ext cx="4548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(</a:t>
            </a:r>
            <a:r>
              <a:rPr lang="en-US" altLang="ko-KR" i="1" dirty="0" smtClean="0"/>
              <a:t>Call ‘</a:t>
            </a:r>
            <a:r>
              <a:rPr lang="en-US" altLang="ko-KR" i="1" dirty="0" err="1" smtClean="0"/>
              <a:t>onSelectedAtMenuStrip</a:t>
            </a:r>
            <a:r>
              <a:rPr lang="en-US" altLang="ko-KR" i="1" dirty="0" smtClean="0"/>
              <a:t> ()’ function)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935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" grpId="0" animBg="1"/>
      <p:bldP spid="2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80728"/>
            <a:ext cx="6840760" cy="4466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5" y="1914349"/>
            <a:ext cx="7943850" cy="5810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5" name="그림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8" r="56438" b="84065"/>
          <a:stretch/>
        </p:blipFill>
        <p:spPr>
          <a:xfrm>
            <a:off x="467544" y="1916831"/>
            <a:ext cx="7946551" cy="5760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259632" y="1484784"/>
            <a:ext cx="2232248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2954833" y="2448655"/>
            <a:ext cx="652013" cy="35609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9792" y="2781742"/>
            <a:ext cx="2094901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a-z, 0-9, !@#$...</a:t>
            </a:r>
            <a:endParaRPr lang="ko-KR" altLang="en-US" b="1" i="1" dirty="0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2560759" y="1993198"/>
            <a:ext cx="720080" cy="280148"/>
          </a:xfrm>
          <a:prstGeom prst="rightArrow">
            <a:avLst>
              <a:gd name="adj1" fmla="val 32363"/>
              <a:gd name="adj2" fmla="val 8257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20798" y="1490806"/>
            <a:ext cx="1422108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Backspace</a:t>
            </a:r>
            <a:endParaRPr lang="ko-KR" altLang="en-US" b="1" i="1" dirty="0"/>
          </a:p>
        </p:txBody>
      </p:sp>
      <p:sp>
        <p:nvSpPr>
          <p:cNvPr id="25" name="번개 24"/>
          <p:cNvSpPr/>
          <p:nvPr/>
        </p:nvSpPr>
        <p:spPr>
          <a:xfrm>
            <a:off x="1714153" y="1380194"/>
            <a:ext cx="697607" cy="697607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27964" y="1966367"/>
            <a:ext cx="824326" cy="432048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ym typeface="Wingdings" panose="05000000000000000000" pitchFamily="2" charset="2"/>
              </a:rPr>
              <a:t>Enter</a:t>
            </a:r>
            <a:endParaRPr lang="ko-KR" alt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1778" y="2420382"/>
            <a:ext cx="27237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(</a:t>
            </a:r>
            <a:r>
              <a:rPr lang="en-US" altLang="ko-KR" i="1" dirty="0" smtClean="0"/>
              <a:t>Call ‘</a:t>
            </a:r>
            <a:r>
              <a:rPr lang="en-US" altLang="ko-KR" i="1" dirty="0" err="1" smtClean="0"/>
              <a:t>onEnterKeyPressed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i="1" dirty="0" err="1" smtClean="0"/>
              <a:t>AtTextBox</a:t>
            </a:r>
            <a:r>
              <a:rPr lang="en-US" altLang="ko-KR" i="1" dirty="0" smtClean="0"/>
              <a:t> ()’ functio</a:t>
            </a:r>
            <a:r>
              <a:rPr lang="en-US" altLang="ko-KR" i="1" dirty="0"/>
              <a:t>n</a:t>
            </a:r>
            <a:r>
              <a:rPr lang="en-US" altLang="ko-KR" i="1" dirty="0" smtClean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694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FF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1107</Words>
  <Application>Microsoft Office PowerPoint</Application>
  <PresentationFormat>화면 슬라이드 쇼(4:3)</PresentationFormat>
  <Paragraphs>292</Paragraphs>
  <Slides>32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 Unicode MS</vt:lpstr>
      <vt:lpstr>DejaVu Sans Light</vt:lpstr>
      <vt:lpstr>맑은 고딕</vt:lpstr>
      <vt:lpstr>Arial</vt:lpstr>
      <vt:lpstr>Consolas</vt:lpstr>
      <vt:lpstr>Wingdings</vt:lpstr>
      <vt:lpstr>Office 테마</vt:lpstr>
      <vt:lpstr>PowerPoint 프레젠테이션</vt:lpstr>
      <vt:lpstr>Assignment summary</vt:lpstr>
      <vt:lpstr>PowerPoint 프레젠테이션</vt:lpstr>
      <vt:lpstr>Two-stage Implementation</vt:lpstr>
      <vt:lpstr>PowerPoint 프레젠테이션</vt:lpstr>
      <vt:lpstr>About skeleton</vt:lpstr>
      <vt:lpstr>PowerPoint 프레젠테이션</vt:lpstr>
      <vt:lpstr>PowerPoint 프레젠테이션</vt:lpstr>
      <vt:lpstr>PowerPoint 프레젠테이션</vt:lpstr>
      <vt:lpstr>PowerPoint 프레젠테이션</vt:lpstr>
      <vt:lpstr>Summary</vt:lpstr>
      <vt:lpstr>What to Implement</vt:lpstr>
      <vt:lpstr>Extended tsv format</vt:lpstr>
      <vt:lpstr>TSV Format</vt:lpstr>
      <vt:lpstr>TSV Format</vt:lpstr>
      <vt:lpstr>Extended TSV Format</vt:lpstr>
      <vt:lpstr>Extended TSV Format</vt:lpstr>
      <vt:lpstr>Extended TSV Format</vt:lpstr>
      <vt:lpstr>Engine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qt porting</vt:lpstr>
      <vt:lpstr>PowerPoint 프레젠테이션</vt:lpstr>
      <vt:lpstr>4 Things that Might Come in Handy  in This Assignment </vt:lpstr>
      <vt:lpstr>References</vt:lpstr>
      <vt:lpstr>Example (Header)</vt:lpstr>
      <vt:lpstr>Example (Definition)</vt:lpstr>
      <vt:lpstr>Example (Definition)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OrangeYellow</dc:creator>
  <cp:lastModifiedBy>gwangmu</cp:lastModifiedBy>
  <cp:revision>279</cp:revision>
  <dcterms:created xsi:type="dcterms:W3CDTF">2013-11-25T09:23:28Z</dcterms:created>
  <dcterms:modified xsi:type="dcterms:W3CDTF">2015-11-13T15:03:19Z</dcterms:modified>
</cp:coreProperties>
</file>