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0" r:id="rId4"/>
    <p:sldId id="261" r:id="rId5"/>
    <p:sldId id="257" r:id="rId6"/>
    <p:sldId id="262" r:id="rId7"/>
    <p:sldId id="258" r:id="rId8"/>
    <p:sldId id="25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57F9-1F21-47B8-A6D4-D5A2F4A22EB4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69ED-C1F1-4268-9C0F-DDCAEF5F9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573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57F9-1F21-47B8-A6D4-D5A2F4A22EB4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69ED-C1F1-4268-9C0F-DDCAEF5F9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77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57F9-1F21-47B8-A6D4-D5A2F4A22EB4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69ED-C1F1-4268-9C0F-DDCAEF5F9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9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57F9-1F21-47B8-A6D4-D5A2F4A22EB4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69ED-C1F1-4268-9C0F-DDCAEF5F9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297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57F9-1F21-47B8-A6D4-D5A2F4A22EB4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69ED-C1F1-4268-9C0F-DDCAEF5F9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79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57F9-1F21-47B8-A6D4-D5A2F4A22EB4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69ED-C1F1-4268-9C0F-DDCAEF5F9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00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57F9-1F21-47B8-A6D4-D5A2F4A22EB4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69ED-C1F1-4268-9C0F-DDCAEF5F9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52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57F9-1F21-47B8-A6D4-D5A2F4A22EB4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69ED-C1F1-4268-9C0F-DDCAEF5F9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21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57F9-1F21-47B8-A6D4-D5A2F4A22EB4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69ED-C1F1-4268-9C0F-DDCAEF5F9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012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57F9-1F21-47B8-A6D4-D5A2F4A22EB4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69ED-C1F1-4268-9C0F-DDCAEF5F9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51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57F9-1F21-47B8-A6D4-D5A2F4A22EB4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69ED-C1F1-4268-9C0F-DDCAEF5F9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58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557F9-1F21-47B8-A6D4-D5A2F4A22EB4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B69ED-C1F1-4268-9C0F-DDCAEF5F9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61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Integration Layer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06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Container </a:t>
            </a:r>
            <a:r>
              <a:rPr lang="ko-KR" altLang="en-US" smtClean="0"/>
              <a:t>기반 </a:t>
            </a:r>
            <a:r>
              <a:rPr lang="en-US" altLang="ko-KR" smtClean="0"/>
              <a:t>Kafka-connect </a:t>
            </a:r>
            <a:r>
              <a:rPr lang="ko-KR" altLang="en-US" smtClean="0"/>
              <a:t>작업 서버 구성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Docker file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898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468"/>
          </a:xfrm>
        </p:spPr>
        <p:txBody>
          <a:bodyPr>
            <a:normAutofit/>
          </a:bodyPr>
          <a:lstStyle/>
          <a:p>
            <a:r>
              <a:rPr lang="en-US" altLang="ko-KR" sz="3200" smtClean="0"/>
              <a:t>Source </a:t>
            </a:r>
            <a:r>
              <a:rPr lang="ko-KR" altLang="en-US" sz="3200" smtClean="0"/>
              <a:t>방식</a:t>
            </a:r>
            <a:endParaRPr lang="ko-KR" altLang="en-US" sz="320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0686499"/>
              </p:ext>
            </p:extLst>
          </p:nvPr>
        </p:nvGraphicFramePr>
        <p:xfrm>
          <a:off x="838200" y="1105594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06981895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7329215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5860409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44027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NiFi JDBC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Kafka Connect JDBC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Kafka Connect OGG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521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수집방식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증분 </a:t>
                      </a:r>
                      <a:r>
                        <a:rPr lang="en-US" altLang="ko-KR" smtClean="0"/>
                        <a:t>Select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증분 </a:t>
                      </a:r>
                      <a:r>
                        <a:rPr lang="en-US" altLang="ko-KR" smtClean="0"/>
                        <a:t>Select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CDC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113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756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0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977662"/>
                  </a:ext>
                </a:extLst>
              </a:tr>
            </a:tbl>
          </a:graphicData>
        </a:graphic>
      </p:graphicFrame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0457622"/>
              </p:ext>
            </p:extLst>
          </p:nvPr>
        </p:nvGraphicFramePr>
        <p:xfrm>
          <a:off x="838200" y="4078374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06981895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7329215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5860409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44027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NiFi JDBC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Kafka Connect JDBC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Kafka Connect OGG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521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방식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113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756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0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977662"/>
                  </a:ext>
                </a:extLst>
              </a:tr>
            </a:tbl>
          </a:graphicData>
        </a:graphic>
      </p:graphicFrame>
      <p:sp>
        <p:nvSpPr>
          <p:cNvPr id="6" name="제목 1"/>
          <p:cNvSpPr txBox="1">
            <a:spLocks/>
          </p:cNvSpPr>
          <p:nvPr/>
        </p:nvSpPr>
        <p:spPr>
          <a:xfrm>
            <a:off x="838200" y="3330028"/>
            <a:ext cx="10515600" cy="740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smtClean="0"/>
              <a:t>Sink </a:t>
            </a:r>
            <a:r>
              <a:rPr lang="ko-KR" altLang="en-US" sz="3200" smtClean="0"/>
              <a:t>방식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3679707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Source – Sink </a:t>
            </a:r>
            <a:r>
              <a:rPr lang="ko-KR" altLang="en-US" smtClean="0"/>
              <a:t>조합</a:t>
            </a:r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417809"/>
              </p:ext>
            </p:extLst>
          </p:nvPr>
        </p:nvGraphicFramePr>
        <p:xfrm>
          <a:off x="838200" y="1825625"/>
          <a:ext cx="10515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8">
                  <a:extLst>
                    <a:ext uri="{9D8B030D-6E8A-4147-A177-3AD203B41FA5}">
                      <a16:colId xmlns:a16="http://schemas.microsoft.com/office/drawing/2014/main" val="2271405166"/>
                    </a:ext>
                  </a:extLst>
                </a:gridCol>
                <a:gridCol w="2128058">
                  <a:extLst>
                    <a:ext uri="{9D8B030D-6E8A-4147-A177-3AD203B41FA5}">
                      <a16:colId xmlns:a16="http://schemas.microsoft.com/office/drawing/2014/main" val="322916108"/>
                    </a:ext>
                  </a:extLst>
                </a:gridCol>
                <a:gridCol w="2078182">
                  <a:extLst>
                    <a:ext uri="{9D8B030D-6E8A-4147-A177-3AD203B41FA5}">
                      <a16:colId xmlns:a16="http://schemas.microsoft.com/office/drawing/2014/main" val="137231634"/>
                    </a:ext>
                  </a:extLst>
                </a:gridCol>
                <a:gridCol w="1022466">
                  <a:extLst>
                    <a:ext uri="{9D8B030D-6E8A-4147-A177-3AD203B41FA5}">
                      <a16:colId xmlns:a16="http://schemas.microsoft.com/office/drawing/2014/main" val="3355149843"/>
                    </a:ext>
                  </a:extLst>
                </a:gridCol>
                <a:gridCol w="4819996">
                  <a:extLst>
                    <a:ext uri="{9D8B030D-6E8A-4147-A177-3AD203B41FA5}">
                      <a16:colId xmlns:a16="http://schemas.microsoft.com/office/drawing/2014/main" val="1805140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Source </a:t>
                      </a:r>
                      <a:r>
                        <a:rPr lang="ko-KR" altLang="en-US" sz="1600" smtClean="0"/>
                        <a:t>방식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Sink </a:t>
                      </a:r>
                      <a:r>
                        <a:rPr lang="ko-KR" altLang="en-US" sz="1600" smtClean="0"/>
                        <a:t>방식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확인대상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051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1</a:t>
                      </a:r>
                      <a:endParaRPr lang="ko-KR" altLang="en-US" sz="160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NiFi JDBC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NiFi JDBC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O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337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2</a:t>
                      </a:r>
                      <a:endParaRPr lang="ko-KR" altLang="en-US" sz="16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Kafka Connect JDBC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X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770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3</a:t>
                      </a:r>
                      <a:endParaRPr lang="ko-KR" altLang="en-US" sz="16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Kafka Connect OGG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X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Json</a:t>
                      </a:r>
                      <a:r>
                        <a:rPr lang="ko-KR" altLang="en-US" sz="1600" baseline="0" smtClean="0"/>
                        <a:t> </a:t>
                      </a:r>
                      <a:r>
                        <a:rPr lang="en-US" altLang="ko-KR" sz="1600" baseline="0" smtClean="0"/>
                        <a:t>data </a:t>
                      </a:r>
                      <a:r>
                        <a:rPr lang="ko-KR" altLang="en-US" sz="1600" baseline="0" smtClean="0"/>
                        <a:t>형식을 </a:t>
                      </a:r>
                      <a:r>
                        <a:rPr lang="en-US" altLang="ko-KR" sz="1600" baseline="0" smtClean="0"/>
                        <a:t>OGG </a:t>
                      </a:r>
                      <a:r>
                        <a:rPr lang="ko-KR" altLang="en-US" sz="1600" baseline="0" smtClean="0"/>
                        <a:t>에서 사용할 수 있을까</a:t>
                      </a:r>
                      <a:r>
                        <a:rPr lang="en-US" altLang="ko-KR" sz="1600" baseline="0" smtClean="0"/>
                        <a:t>?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572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4</a:t>
                      </a:r>
                      <a:endParaRPr lang="ko-KR" altLang="en-US" sz="160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Kafka Connect JDBC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NiFi JDBC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O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Data transform</a:t>
                      </a:r>
                      <a:r>
                        <a:rPr lang="en-US" altLang="ko-KR" sz="1600" baseline="0" smtClean="0"/>
                        <a:t> </a:t>
                      </a:r>
                      <a:r>
                        <a:rPr lang="ko-KR" altLang="en-US" sz="1600" baseline="0" smtClean="0"/>
                        <a:t>요건에 따라 필요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220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5</a:t>
                      </a:r>
                      <a:endParaRPr lang="ko-KR" altLang="en-US" sz="16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Kafka Connect JDBC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O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72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6</a:t>
                      </a:r>
                      <a:endParaRPr lang="ko-KR" altLang="en-US" sz="16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Kafka Connect OGG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X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Json</a:t>
                      </a:r>
                      <a:r>
                        <a:rPr lang="ko-KR" altLang="en-US" sz="1600" baseline="0" smtClean="0"/>
                        <a:t> </a:t>
                      </a:r>
                      <a:r>
                        <a:rPr lang="en-US" altLang="ko-KR" sz="1600" baseline="0" smtClean="0"/>
                        <a:t>data </a:t>
                      </a:r>
                      <a:r>
                        <a:rPr lang="ko-KR" altLang="en-US" sz="1600" baseline="0" smtClean="0"/>
                        <a:t>형식을 </a:t>
                      </a:r>
                      <a:r>
                        <a:rPr lang="en-US" altLang="ko-KR" sz="1600" baseline="0" smtClean="0"/>
                        <a:t>OGG </a:t>
                      </a:r>
                      <a:r>
                        <a:rPr lang="ko-KR" altLang="en-US" sz="1600" baseline="0" smtClean="0"/>
                        <a:t>에서 사용할 수 있을까</a:t>
                      </a:r>
                      <a:r>
                        <a:rPr lang="en-US" altLang="ko-KR" sz="1600" baseline="0" smtClean="0"/>
                        <a:t>?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807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7</a:t>
                      </a:r>
                      <a:endParaRPr lang="ko-KR" altLang="en-US" sz="160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Kafka Connect OGG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NiFi JDBC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??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OGG</a:t>
                      </a:r>
                      <a:r>
                        <a:rPr lang="en-US" altLang="ko-KR" sz="1600" baseline="0" smtClean="0"/>
                        <a:t> data </a:t>
                      </a:r>
                      <a:r>
                        <a:rPr lang="ko-KR" altLang="en-US" sz="1600" baseline="0" smtClean="0"/>
                        <a:t>형식을 </a:t>
                      </a:r>
                      <a:r>
                        <a:rPr lang="en-US" altLang="ko-KR" sz="1600" baseline="0" smtClean="0"/>
                        <a:t>jdbc </a:t>
                      </a:r>
                      <a:r>
                        <a:rPr lang="ko-KR" altLang="en-US" sz="1600" baseline="0" smtClean="0"/>
                        <a:t>에서 사용할 수 있을까</a:t>
                      </a:r>
                      <a:r>
                        <a:rPr lang="en-US" altLang="ko-KR" sz="1600" baseline="0" smtClean="0"/>
                        <a:t>?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959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8</a:t>
                      </a:r>
                      <a:endParaRPr lang="ko-KR" altLang="en-US" sz="16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Kafka Connect JDBC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??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OGG</a:t>
                      </a:r>
                      <a:r>
                        <a:rPr lang="en-US" altLang="ko-KR" sz="1600" baseline="0" smtClean="0"/>
                        <a:t> data </a:t>
                      </a:r>
                      <a:r>
                        <a:rPr lang="ko-KR" altLang="en-US" sz="1600" baseline="0" smtClean="0"/>
                        <a:t>형식을 </a:t>
                      </a:r>
                      <a:r>
                        <a:rPr lang="en-US" altLang="ko-KR" sz="1600" baseline="0" smtClean="0"/>
                        <a:t>jdbc </a:t>
                      </a:r>
                      <a:r>
                        <a:rPr lang="ko-KR" altLang="en-US" sz="1600" baseline="0" smtClean="0"/>
                        <a:t>에서 사용할 수 있을까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549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9</a:t>
                      </a:r>
                      <a:endParaRPr lang="ko-KR" altLang="en-US" sz="16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Kafka Connect OGG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O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937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6201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Nifi </a:t>
            </a:r>
            <a:r>
              <a:rPr lang="ko-KR" altLang="en-US" smtClean="0"/>
              <a:t>사용 </a:t>
            </a:r>
            <a:r>
              <a:rPr lang="en-US" altLang="ko-KR" smtClean="0"/>
              <a:t>Architecture</a:t>
            </a:r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7173403" y="1715104"/>
            <a:ext cx="4353185" cy="4450701"/>
          </a:xfrm>
          <a:prstGeom prst="roundRect">
            <a:avLst/>
          </a:prstGeom>
          <a:solidFill>
            <a:srgbClr val="00B0F0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3076790" y="1715104"/>
            <a:ext cx="2632781" cy="4450701"/>
          </a:xfrm>
          <a:prstGeom prst="roundRect">
            <a:avLst/>
          </a:prstGeom>
          <a:solidFill>
            <a:srgbClr val="FFC000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3511594" y="1939040"/>
            <a:ext cx="7636852" cy="1294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NIFI</a:t>
            </a:r>
          </a:p>
          <a:p>
            <a:pPr algn="ctr"/>
            <a:r>
              <a:rPr lang="en-US" altLang="ko-KR" smtClean="0"/>
              <a:t>( Data flow control )</a:t>
            </a:r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5826346" y="4647120"/>
            <a:ext cx="1230283" cy="1147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KAFKA</a:t>
            </a:r>
            <a:endParaRPr lang="ko-KR" altLang="en-US"/>
          </a:p>
        </p:txBody>
      </p:sp>
      <p:sp>
        <p:nvSpPr>
          <p:cNvPr id="77" name="원통 76"/>
          <p:cNvSpPr/>
          <p:nvPr/>
        </p:nvSpPr>
        <p:spPr>
          <a:xfrm>
            <a:off x="3870652" y="4638808"/>
            <a:ext cx="1313411" cy="11554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SOURCE</a:t>
            </a:r>
            <a:r>
              <a:rPr lang="ko-KR" altLang="en-US" smtClean="0"/>
              <a:t> </a:t>
            </a:r>
            <a:r>
              <a:rPr lang="en-US" altLang="ko-KR" smtClean="0"/>
              <a:t>DB</a:t>
            </a:r>
            <a:endParaRPr lang="ko-KR" altLang="en-US"/>
          </a:p>
        </p:txBody>
      </p:sp>
      <p:sp>
        <p:nvSpPr>
          <p:cNvPr id="78" name="원통 77"/>
          <p:cNvSpPr/>
          <p:nvPr/>
        </p:nvSpPr>
        <p:spPr>
          <a:xfrm>
            <a:off x="7864918" y="4647120"/>
            <a:ext cx="1313411" cy="11554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TARGET</a:t>
            </a:r>
            <a:r>
              <a:rPr lang="ko-KR" altLang="en-US" smtClean="0"/>
              <a:t> </a:t>
            </a:r>
            <a:r>
              <a:rPr lang="en-US" altLang="ko-KR" smtClean="0"/>
              <a:t>DB1</a:t>
            </a:r>
            <a:endParaRPr lang="ko-KR" altLang="en-US"/>
          </a:p>
        </p:txBody>
      </p:sp>
      <p:sp>
        <p:nvSpPr>
          <p:cNvPr id="79" name="원통 78"/>
          <p:cNvSpPr/>
          <p:nvPr/>
        </p:nvSpPr>
        <p:spPr>
          <a:xfrm>
            <a:off x="9835035" y="4647120"/>
            <a:ext cx="1313411" cy="11554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TARGET</a:t>
            </a:r>
            <a:r>
              <a:rPr lang="ko-KR" altLang="en-US" smtClean="0"/>
              <a:t> </a:t>
            </a:r>
            <a:r>
              <a:rPr lang="en-US" altLang="ko-KR" smtClean="0"/>
              <a:t>DB2</a:t>
            </a:r>
            <a:endParaRPr lang="ko-KR" altLang="en-US"/>
          </a:p>
        </p:txBody>
      </p:sp>
      <p:sp>
        <p:nvSpPr>
          <p:cNvPr id="80" name="육각형 79"/>
          <p:cNvSpPr/>
          <p:nvPr/>
        </p:nvSpPr>
        <p:spPr>
          <a:xfrm>
            <a:off x="607907" y="2248900"/>
            <a:ext cx="2161309" cy="110559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Application</a:t>
            </a:r>
            <a:endParaRPr lang="ko-KR" altLang="en-US"/>
          </a:p>
        </p:txBody>
      </p:sp>
      <p:cxnSp>
        <p:nvCxnSpPr>
          <p:cNvPr id="81" name="꺾인 연결선 80"/>
          <p:cNvCxnSpPr>
            <a:stCxn id="80" idx="0"/>
            <a:endCxn id="77" idx="2"/>
          </p:cNvCxnSpPr>
          <p:nvPr/>
        </p:nvCxnSpPr>
        <p:spPr>
          <a:xfrm>
            <a:off x="2769216" y="2801697"/>
            <a:ext cx="1101436" cy="2414846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>
            <a:stCxn id="77" idx="1"/>
            <a:endCxn id="87" idx="2"/>
          </p:cNvCxnSpPr>
          <p:nvPr/>
        </p:nvCxnSpPr>
        <p:spPr>
          <a:xfrm rot="16200000" flipV="1">
            <a:off x="3663168" y="3774617"/>
            <a:ext cx="1400028" cy="328353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88" idx="2"/>
          </p:cNvCxnSpPr>
          <p:nvPr/>
        </p:nvCxnSpPr>
        <p:spPr>
          <a:xfrm rot="16200000" flipH="1">
            <a:off x="5021990" y="3473781"/>
            <a:ext cx="1413166" cy="933512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83"/>
          <p:cNvCxnSpPr>
            <a:endCxn id="89" idx="2"/>
          </p:cNvCxnSpPr>
          <p:nvPr/>
        </p:nvCxnSpPr>
        <p:spPr>
          <a:xfrm rot="5400000" flipH="1" flipV="1">
            <a:off x="6445258" y="3440138"/>
            <a:ext cx="1413174" cy="100079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90" idx="2"/>
            <a:endCxn id="78" idx="1"/>
          </p:cNvCxnSpPr>
          <p:nvPr/>
        </p:nvCxnSpPr>
        <p:spPr>
          <a:xfrm rot="5400000">
            <a:off x="8054885" y="3700693"/>
            <a:ext cx="1413166" cy="479688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91" idx="2"/>
            <a:endCxn id="79" idx="1"/>
          </p:cNvCxnSpPr>
          <p:nvPr/>
        </p:nvCxnSpPr>
        <p:spPr>
          <a:xfrm rot="16200000" flipH="1">
            <a:off x="9594811" y="3750190"/>
            <a:ext cx="1413166" cy="380693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모서리가 둥근 직사각형 86"/>
          <p:cNvSpPr/>
          <p:nvPr/>
        </p:nvSpPr>
        <p:spPr>
          <a:xfrm>
            <a:off x="3776941" y="2932906"/>
            <a:ext cx="844127" cy="30587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/>
              <a:t>controller</a:t>
            </a:r>
            <a:endParaRPr lang="ko-KR" altLang="en-US" sz="1100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4839753" y="2928080"/>
            <a:ext cx="844127" cy="30587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/>
              <a:t>controller</a:t>
            </a:r>
            <a:endParaRPr lang="ko-KR" altLang="en-US" sz="1100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7230176" y="2928072"/>
            <a:ext cx="844127" cy="30587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/>
              <a:t>controller</a:t>
            </a:r>
            <a:endParaRPr lang="ko-KR" altLang="en-US" sz="1100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8579248" y="2928080"/>
            <a:ext cx="844127" cy="30587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/>
              <a:t>controller</a:t>
            </a:r>
            <a:endParaRPr lang="ko-KR" altLang="en-US" sz="1100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9688984" y="2928080"/>
            <a:ext cx="844127" cy="30587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/>
              <a:t>controller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05703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NiFi </a:t>
            </a:r>
            <a:r>
              <a:rPr lang="en-US" altLang="ko-KR" smtClean="0"/>
              <a:t>Architecture</a:t>
            </a:r>
            <a:endParaRPr lang="ko-KR" altLang="en-US"/>
          </a:p>
        </p:txBody>
      </p:sp>
      <p:pic>
        <p:nvPicPr>
          <p:cNvPr id="1026" name="Picture 2" descr="NiFi Architecture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508789"/>
            <a:ext cx="9239250" cy="485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638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Nifi-template</a:t>
            </a:r>
            <a:endParaRPr lang="ko-KR" altLang="en-US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838200" y="1800225"/>
            <a:ext cx="10515600" cy="467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02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테스트 환경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smtClean="0"/>
              <a:t>Source</a:t>
            </a:r>
          </a:p>
          <a:p>
            <a:pPr lvl="1"/>
            <a:r>
              <a:rPr lang="en-US" altLang="ko-KR" smtClean="0"/>
              <a:t>DB : Mysql</a:t>
            </a:r>
          </a:p>
          <a:p>
            <a:pPr lvl="1"/>
            <a:r>
              <a:rPr lang="en-US" altLang="ko-KR" smtClean="0"/>
              <a:t>Flow</a:t>
            </a:r>
          </a:p>
          <a:p>
            <a:pPr lvl="2"/>
            <a:r>
              <a:rPr lang="en-US" altLang="ko-KR" smtClean="0"/>
              <a:t>Jdbc(select) polling -&gt; kafka</a:t>
            </a:r>
          </a:p>
          <a:p>
            <a:r>
              <a:rPr lang="en-US" altLang="ko-KR" smtClean="0"/>
              <a:t>Target</a:t>
            </a:r>
          </a:p>
          <a:p>
            <a:pPr lvl="1"/>
            <a:r>
              <a:rPr lang="en-US" altLang="ko-KR" smtClean="0"/>
              <a:t>A type</a:t>
            </a:r>
          </a:p>
          <a:p>
            <a:pPr lvl="2"/>
            <a:r>
              <a:rPr lang="ko-KR" altLang="en-US" smtClean="0"/>
              <a:t>설명 </a:t>
            </a:r>
            <a:r>
              <a:rPr lang="en-US" altLang="ko-KR" smtClean="0"/>
              <a:t>: Table Layout </a:t>
            </a:r>
            <a:r>
              <a:rPr lang="ko-KR" altLang="en-US" smtClean="0"/>
              <a:t>동일한 경우</a:t>
            </a:r>
            <a:endParaRPr lang="en-US" altLang="ko-KR" smtClean="0"/>
          </a:p>
          <a:p>
            <a:pPr lvl="2"/>
            <a:r>
              <a:rPr lang="en-US" altLang="ko-KR" smtClean="0"/>
              <a:t>DB : Mysql</a:t>
            </a:r>
          </a:p>
          <a:p>
            <a:pPr lvl="2"/>
            <a:r>
              <a:rPr lang="en-US" altLang="ko-KR" smtClean="0"/>
              <a:t>Flow</a:t>
            </a:r>
          </a:p>
          <a:p>
            <a:pPr lvl="3"/>
            <a:r>
              <a:rPr lang="en-US" altLang="ko-KR" smtClean="0"/>
              <a:t>Kafka -&gt; AvroToJson -&gt; JsonToSql -&gt; Jdbc Insert</a:t>
            </a:r>
          </a:p>
          <a:p>
            <a:pPr lvl="1"/>
            <a:r>
              <a:rPr lang="en-US" altLang="ko-KR" smtClean="0"/>
              <a:t>B type</a:t>
            </a:r>
          </a:p>
          <a:p>
            <a:pPr lvl="2"/>
            <a:r>
              <a:rPr lang="ko-KR" altLang="en-US"/>
              <a:t>설명 </a:t>
            </a:r>
            <a:r>
              <a:rPr lang="en-US" altLang="ko-KR"/>
              <a:t>: Table Layout </a:t>
            </a:r>
            <a:r>
              <a:rPr lang="en-US" altLang="ko-KR" smtClean="0"/>
              <a:t>subset</a:t>
            </a:r>
            <a:r>
              <a:rPr lang="ko-KR" altLang="en-US" smtClean="0"/>
              <a:t> 경우</a:t>
            </a:r>
            <a:endParaRPr lang="en-US" altLang="ko-KR" smtClean="0"/>
          </a:p>
          <a:p>
            <a:pPr lvl="2"/>
            <a:r>
              <a:rPr lang="en-US" altLang="ko-KR"/>
              <a:t>DB : Mysql</a:t>
            </a:r>
          </a:p>
          <a:p>
            <a:pPr lvl="2"/>
            <a:r>
              <a:rPr lang="en-US" altLang="ko-KR"/>
              <a:t>Flow</a:t>
            </a:r>
          </a:p>
          <a:p>
            <a:pPr lvl="3"/>
            <a:r>
              <a:rPr lang="en-US" altLang="ko-KR"/>
              <a:t>Kafka -&gt; AvroToJson -&gt; JsonToSql -&gt; Jdbc Insert</a:t>
            </a:r>
          </a:p>
          <a:p>
            <a:pPr lvl="1"/>
            <a:r>
              <a:rPr lang="en-US" altLang="ko-KR" smtClean="0"/>
              <a:t>C type</a:t>
            </a:r>
          </a:p>
          <a:p>
            <a:pPr lvl="2"/>
            <a:r>
              <a:rPr lang="ko-KR" altLang="en-US" smtClean="0"/>
              <a:t>ㄹㅇㅁㄴ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947474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</TotalTime>
  <Words>217</Words>
  <Application>Microsoft Office PowerPoint</Application>
  <PresentationFormat>와이드스크린</PresentationFormat>
  <Paragraphs>88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Integration Layer</vt:lpstr>
      <vt:lpstr>Container 기반 Kafka-connect 작업 서버 구성</vt:lpstr>
      <vt:lpstr>Source 방식</vt:lpstr>
      <vt:lpstr>Source – Sink 조합</vt:lpstr>
      <vt:lpstr>Nifi 사용 Architecture</vt:lpstr>
      <vt:lpstr>NiFi Architecture</vt:lpstr>
      <vt:lpstr>Nifi-template</vt:lpstr>
      <vt:lpstr>테스트 환경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 광수</dc:creator>
  <cp:lastModifiedBy>장 광수</cp:lastModifiedBy>
  <cp:revision>44</cp:revision>
  <dcterms:created xsi:type="dcterms:W3CDTF">2020-02-25T08:42:45Z</dcterms:created>
  <dcterms:modified xsi:type="dcterms:W3CDTF">2020-03-04T02:21:57Z</dcterms:modified>
</cp:coreProperties>
</file>