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65" r:id="rId5"/>
    <p:sldId id="258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57F9-1F21-47B8-A6D4-D5A2F4A22EB4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69ED-C1F1-4268-9C0F-DDCAEF5F9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573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57F9-1F21-47B8-A6D4-D5A2F4A22EB4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69ED-C1F1-4268-9C0F-DDCAEF5F9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77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57F9-1F21-47B8-A6D4-D5A2F4A22EB4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69ED-C1F1-4268-9C0F-DDCAEF5F9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96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57F9-1F21-47B8-A6D4-D5A2F4A22EB4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69ED-C1F1-4268-9C0F-DDCAEF5F9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297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57F9-1F21-47B8-A6D4-D5A2F4A22EB4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69ED-C1F1-4268-9C0F-DDCAEF5F9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79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57F9-1F21-47B8-A6D4-D5A2F4A22EB4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69ED-C1F1-4268-9C0F-DDCAEF5F9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00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57F9-1F21-47B8-A6D4-D5A2F4A22EB4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69ED-C1F1-4268-9C0F-DDCAEF5F9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52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57F9-1F21-47B8-A6D4-D5A2F4A22EB4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69ED-C1F1-4268-9C0F-DDCAEF5F9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21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57F9-1F21-47B8-A6D4-D5A2F4A22EB4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69ED-C1F1-4268-9C0F-DDCAEF5F9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012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57F9-1F21-47B8-A6D4-D5A2F4A22EB4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69ED-C1F1-4268-9C0F-DDCAEF5F9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51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57F9-1F21-47B8-A6D4-D5A2F4A22EB4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69ED-C1F1-4268-9C0F-DDCAEF5F9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586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557F9-1F21-47B8-A6D4-D5A2F4A22EB4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B69ED-C1F1-4268-9C0F-DDCAEF5F9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611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wangsoo/Nifi-Or-Kafka-Connect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wmf"/><Relationship Id="rId3" Type="http://schemas.openxmlformats.org/officeDocument/2006/relationships/hyperlink" Target="https://www.confluent.io/hub/confluentinc/kafka-connect-jdbc" TargetMode="External"/><Relationship Id="rId7" Type="http://schemas.openxmlformats.org/officeDocument/2006/relationships/hyperlink" Target="https://docs.confluent.io/current/connect/transforms/index.html" TargetMode="External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hyperlink" Target="https://docs.confluent.io/5.4.0/connect/kafka-connect-jdbc/sink-connector/sink_config_options.html" TargetMode="External"/><Relationship Id="rId11" Type="http://schemas.openxmlformats.org/officeDocument/2006/relationships/image" Target="../media/image5.wmf"/><Relationship Id="rId5" Type="http://schemas.openxmlformats.org/officeDocument/2006/relationships/hyperlink" Target="https://docs.confluent.io/5.4.0/connect/kafka-connect-jdbc/source-connector/source_config_options.html" TargetMode="External"/><Relationship Id="rId10" Type="http://schemas.openxmlformats.org/officeDocument/2006/relationships/oleObject" Target="../embeddings/oleObject4.bin"/><Relationship Id="rId4" Type="http://schemas.openxmlformats.org/officeDocument/2006/relationships/hyperlink" Target="https://docs.confluent.io/current/connect/kafka-connect-jdbc/index.html" TargetMode="External"/><Relationship Id="rId9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Integration </a:t>
            </a:r>
            <a:r>
              <a:rPr lang="en-US" altLang="ko-KR" smtClean="0"/>
              <a:t>Layer </a:t>
            </a:r>
            <a:r>
              <a:rPr lang="ko-KR" altLang="en-US" smtClean="0"/>
              <a:t>검토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- NiFi </a:t>
            </a:r>
            <a:r>
              <a:rPr lang="ko-KR" altLang="en-US" smtClean="0"/>
              <a:t>와 </a:t>
            </a:r>
            <a:r>
              <a:rPr lang="en-US" altLang="ko-KR" smtClean="0"/>
              <a:t>Kafka Connect </a:t>
            </a:r>
            <a:r>
              <a:rPr lang="ko-KR" altLang="en-US" smtClean="0"/>
              <a:t>비교</a:t>
            </a:r>
            <a:r>
              <a:rPr lang="ko-KR" altLang="en-US" smtClean="0"/>
              <a:t> </a:t>
            </a:r>
            <a:r>
              <a:rPr lang="en-US" altLang="ko-KR" smtClean="0"/>
              <a:t>-</a:t>
            </a:r>
          </a:p>
          <a:p>
            <a:r>
              <a:rPr lang="en-US" altLang="ko-KR" smtClean="0"/>
              <a:t>2020-03-05</a:t>
            </a:r>
          </a:p>
          <a:p>
            <a:r>
              <a:rPr lang="ko-KR" altLang="en-US" smtClean="0"/>
              <a:t>장광수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06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개요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mtClean="0"/>
              <a:t>Kafka</a:t>
            </a:r>
            <a:r>
              <a:rPr lang="ko-KR" altLang="en-US" smtClean="0"/>
              <a:t>를 사용하는 </a:t>
            </a:r>
            <a:r>
              <a:rPr lang="en-US" altLang="ko-KR" smtClean="0"/>
              <a:t>Integration Layer </a:t>
            </a:r>
            <a:r>
              <a:rPr lang="ko-KR" altLang="en-US" smtClean="0"/>
              <a:t>의 구성 방안을 검토한다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다음의 기술방안에</a:t>
            </a:r>
            <a:r>
              <a:rPr lang="en-US" altLang="ko-KR" smtClean="0"/>
              <a:t> </a:t>
            </a:r>
            <a:r>
              <a:rPr lang="ko-KR" altLang="en-US" smtClean="0"/>
              <a:t>대하여 검토한다</a:t>
            </a:r>
            <a:r>
              <a:rPr lang="en-US" altLang="ko-KR" smtClean="0"/>
              <a:t>.</a:t>
            </a:r>
          </a:p>
          <a:p>
            <a:pPr lvl="1"/>
            <a:r>
              <a:rPr lang="en-US" altLang="ko-KR" smtClean="0"/>
              <a:t>Nifi</a:t>
            </a:r>
          </a:p>
          <a:p>
            <a:pPr lvl="1"/>
            <a:r>
              <a:rPr lang="en-US" altLang="ko-KR" smtClean="0"/>
              <a:t>Kafka connect</a:t>
            </a:r>
          </a:p>
          <a:p>
            <a:pPr lvl="1"/>
            <a:endParaRPr lang="en-US" altLang="ko-KR" smtClean="0"/>
          </a:p>
          <a:p>
            <a:r>
              <a:rPr lang="ko-KR" altLang="en-US" smtClean="0"/>
              <a:t>검토 항목</a:t>
            </a:r>
            <a:endParaRPr lang="en-US" altLang="ko-KR" smtClean="0"/>
          </a:p>
          <a:p>
            <a:pPr lvl="1"/>
            <a:r>
              <a:rPr lang="ko-KR" altLang="en-US" smtClean="0"/>
              <a:t>성능</a:t>
            </a:r>
            <a:endParaRPr lang="en-US" altLang="ko-KR" smtClean="0"/>
          </a:p>
          <a:p>
            <a:pPr lvl="1"/>
            <a:r>
              <a:rPr lang="ko-KR" altLang="en-US" smtClean="0"/>
              <a:t>변환</a:t>
            </a:r>
            <a:endParaRPr lang="en-US" altLang="ko-KR"/>
          </a:p>
          <a:p>
            <a:pPr lvl="1"/>
            <a:r>
              <a:rPr lang="ko-KR" altLang="en-US" smtClean="0"/>
              <a:t>순서보장여부</a:t>
            </a:r>
            <a:endParaRPr lang="en-US" altLang="ko-KR" smtClean="0"/>
          </a:p>
          <a:p>
            <a:pPr lvl="1"/>
            <a:r>
              <a:rPr lang="en-US" altLang="ko-KR" smtClean="0"/>
              <a:t>License</a:t>
            </a:r>
            <a:endParaRPr lang="en-US" altLang="ko-KR"/>
          </a:p>
          <a:p>
            <a:pPr lvl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214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검증 환경 구성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smtClean="0"/>
              <a:t>Kafka Clusger</a:t>
            </a:r>
          </a:p>
          <a:p>
            <a:pPr lvl="1"/>
            <a:r>
              <a:rPr lang="en-US" altLang="ko-KR" smtClean="0"/>
              <a:t>3</a:t>
            </a:r>
            <a:r>
              <a:rPr lang="ko-KR" altLang="en-US" smtClean="0"/>
              <a:t>개의 </a:t>
            </a:r>
            <a:r>
              <a:rPr lang="en-US" altLang="ko-KR" smtClean="0"/>
              <a:t>Broker </a:t>
            </a:r>
            <a:r>
              <a:rPr lang="ko-KR" altLang="en-US" smtClean="0"/>
              <a:t>를 </a:t>
            </a:r>
            <a:r>
              <a:rPr lang="en-US" altLang="ko-KR" smtClean="0"/>
              <a:t>Cluster </a:t>
            </a:r>
            <a:r>
              <a:rPr lang="ko-KR" altLang="en-US" smtClean="0"/>
              <a:t>로 구성</a:t>
            </a:r>
            <a:endParaRPr lang="en-US" altLang="ko-KR" smtClean="0"/>
          </a:p>
          <a:p>
            <a:pPr lvl="1"/>
            <a:r>
              <a:rPr lang="en-US" altLang="ko-KR" smtClean="0"/>
              <a:t>Topic </a:t>
            </a:r>
            <a:r>
              <a:rPr lang="ko-KR" altLang="en-US" smtClean="0"/>
              <a:t>설정 </a:t>
            </a:r>
            <a:r>
              <a:rPr lang="en-US" altLang="ko-KR" smtClean="0"/>
              <a:t>:</a:t>
            </a:r>
            <a:r>
              <a:rPr lang="ko-KR" altLang="en-US" smtClean="0"/>
              <a:t> </a:t>
            </a:r>
            <a:r>
              <a:rPr lang="en-US" altLang="ko-KR" smtClean="0"/>
              <a:t>partition=1, replicationfactor=1</a:t>
            </a:r>
            <a:br>
              <a:rPr lang="en-US" altLang="ko-KR" smtClean="0"/>
            </a:br>
            <a:endParaRPr lang="en-US" altLang="ko-KR" smtClean="0"/>
          </a:p>
          <a:p>
            <a:r>
              <a:rPr lang="en-US" altLang="ko-KR" smtClean="0"/>
              <a:t>Database</a:t>
            </a:r>
          </a:p>
          <a:p>
            <a:pPr lvl="1"/>
            <a:r>
              <a:rPr lang="en-US" altLang="ko-KR" smtClean="0"/>
              <a:t>Source DB : mysql 5.xx</a:t>
            </a:r>
          </a:p>
          <a:p>
            <a:pPr lvl="1"/>
            <a:r>
              <a:rPr lang="en-US" altLang="ko-KR" smtClean="0"/>
              <a:t>Target </a:t>
            </a:r>
            <a:r>
              <a:rPr lang="en-US" altLang="ko-KR"/>
              <a:t>DB 1 </a:t>
            </a:r>
            <a:r>
              <a:rPr lang="en-US" altLang="ko-KR"/>
              <a:t>: </a:t>
            </a:r>
            <a:r>
              <a:rPr lang="en-US" altLang="ko-KR"/>
              <a:t>m</a:t>
            </a:r>
            <a:r>
              <a:rPr lang="en-US" altLang="ko-KR" smtClean="0"/>
              <a:t>ysql 5.xx</a:t>
            </a:r>
          </a:p>
          <a:p>
            <a:pPr lvl="1"/>
            <a:r>
              <a:rPr lang="en-US" altLang="ko-KR" smtClean="0"/>
              <a:t>Target </a:t>
            </a:r>
            <a:r>
              <a:rPr lang="en-US" altLang="ko-KR"/>
              <a:t>DB </a:t>
            </a:r>
            <a:r>
              <a:rPr lang="en-US" altLang="ko-KR" smtClean="0"/>
              <a:t>2 </a:t>
            </a:r>
            <a:r>
              <a:rPr lang="en-US" altLang="ko-KR"/>
              <a:t>: m</a:t>
            </a:r>
            <a:r>
              <a:rPr lang="en-US" altLang="ko-KR" smtClean="0"/>
              <a:t>ysql 5.xx</a:t>
            </a:r>
            <a:br>
              <a:rPr lang="en-US" altLang="ko-KR" smtClean="0"/>
            </a:br>
            <a:endParaRPr lang="en-US" altLang="ko-KR"/>
          </a:p>
          <a:p>
            <a:pPr marL="228600" lvl="1">
              <a:spcBef>
                <a:spcPts val="1000"/>
              </a:spcBef>
            </a:pPr>
            <a:r>
              <a:rPr lang="en-US" altLang="ko-KR" sz="2800"/>
              <a:t>NiFi </a:t>
            </a:r>
            <a:r>
              <a:rPr lang="ko-KR" altLang="en-US" sz="2800" smtClean="0"/>
              <a:t>서버</a:t>
            </a:r>
            <a:r>
              <a:rPr lang="en-US" altLang="ko-KR" sz="2800" smtClean="0"/>
              <a:t/>
            </a:r>
            <a:br>
              <a:rPr lang="en-US" altLang="ko-KR" sz="2800" smtClean="0"/>
            </a:br>
            <a:endParaRPr lang="en-US" altLang="ko-KR" sz="2800"/>
          </a:p>
          <a:p>
            <a:pPr marL="228600" lvl="1">
              <a:spcBef>
                <a:spcPts val="1000"/>
              </a:spcBef>
            </a:pPr>
            <a:r>
              <a:rPr lang="en-US" altLang="ko-KR" sz="2800"/>
              <a:t>Kafka connect </a:t>
            </a:r>
            <a:r>
              <a:rPr lang="ko-KR" altLang="en-US" sz="2800"/>
              <a:t>작업 </a:t>
            </a:r>
            <a:r>
              <a:rPr lang="ko-KR" altLang="en-US" sz="2800" smtClean="0"/>
              <a:t>서버</a:t>
            </a:r>
            <a:endParaRPr lang="en-US" altLang="ko-KR" sz="2800" smtClean="0"/>
          </a:p>
          <a:p>
            <a:pPr marL="0" lvl="1" indent="0">
              <a:spcBef>
                <a:spcPts val="1000"/>
              </a:spcBef>
              <a:buNone/>
            </a:pPr>
            <a:endParaRPr lang="en-US" altLang="ko-KR" sz="2800"/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ko-KR" sz="2800" smtClean="0"/>
              <a:t># </a:t>
            </a:r>
            <a:r>
              <a:rPr lang="ko-KR" altLang="en-US" sz="2800" smtClean="0"/>
              <a:t>상기 내용은 모두 </a:t>
            </a:r>
            <a:r>
              <a:rPr lang="en-US" altLang="ko-KR" sz="2800" smtClean="0"/>
              <a:t>container </a:t>
            </a:r>
            <a:r>
              <a:rPr lang="ko-KR" altLang="en-US" sz="2800" smtClean="0"/>
              <a:t>기반에서 구성됨</a:t>
            </a:r>
            <a:endParaRPr lang="en-US" altLang="ko-KR" sz="2800" smtClean="0"/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ko-KR" sz="2800" smtClean="0"/>
              <a:t># </a:t>
            </a:r>
            <a:r>
              <a:rPr lang="ko-KR" altLang="en-US" sz="2800" smtClean="0"/>
              <a:t>자세한 환경 구성은 첨부한 </a:t>
            </a:r>
            <a:r>
              <a:rPr lang="en-US" altLang="ko-KR" sz="2800" smtClean="0"/>
              <a:t>docker-compose.yml </a:t>
            </a:r>
            <a:r>
              <a:rPr lang="ko-KR" altLang="en-US" sz="2800" smtClean="0"/>
              <a:t>참고</a:t>
            </a:r>
            <a:endParaRPr lang="en-US" altLang="ko-KR" sz="2800" smtClean="0"/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ko-KR" sz="2800" smtClean="0"/>
              <a:t># </a:t>
            </a:r>
            <a:r>
              <a:rPr lang="en-US" altLang="ko-KR" sz="2800">
                <a:hlinkClick r:id="rId3"/>
              </a:rPr>
              <a:t>https://github.com/gwangsoo/Nifi-Or-Kafka-Connect</a:t>
            </a:r>
            <a:endParaRPr lang="en-US" altLang="ko-KR" sz="280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4407095"/>
              </p:ext>
            </p:extLst>
          </p:nvPr>
        </p:nvGraphicFramePr>
        <p:xfrm>
          <a:off x="6785250" y="5449089"/>
          <a:ext cx="1345276" cy="512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" name="포장기 셸 개체" showAsIcon="1" r:id="rId4" imgW="915840" imgH="349200" progId="Package">
                  <p:embed/>
                </p:oleObj>
              </mc:Choice>
              <mc:Fallback>
                <p:oleObj name="포장기 셸 개체" showAsIcon="1" r:id="rId4" imgW="915840" imgH="34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85250" y="5449089"/>
                        <a:ext cx="1345276" cy="512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5898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아키텍쳐 구성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4148508" y="3024408"/>
            <a:ext cx="1954416" cy="2427316"/>
          </a:xfrm>
          <a:prstGeom prst="roundRect">
            <a:avLst>
              <a:gd name="adj" fmla="val 670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4228062" y="3468158"/>
            <a:ext cx="1745673" cy="48727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Broker 1</a:t>
            </a:r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228062" y="4090370"/>
            <a:ext cx="1745673" cy="48727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Broker 2</a:t>
            </a:r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228062" y="4700458"/>
            <a:ext cx="1745673" cy="48727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Broker 3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348941" y="3045599"/>
            <a:ext cx="14956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mtClean="0"/>
              <a:t>kafka cluster</a:t>
            </a:r>
            <a:endParaRPr lang="ko-KR" altLang="en-US"/>
          </a:p>
        </p:txBody>
      </p:sp>
      <p:sp>
        <p:nvSpPr>
          <p:cNvPr id="11" name="순서도: 자기 디스크 10"/>
          <p:cNvSpPr/>
          <p:nvPr/>
        </p:nvSpPr>
        <p:spPr>
          <a:xfrm>
            <a:off x="713506" y="3269073"/>
            <a:ext cx="964275" cy="93120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Source DB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순서도: 자기 디스크 12"/>
          <p:cNvSpPr/>
          <p:nvPr/>
        </p:nvSpPr>
        <p:spPr>
          <a:xfrm>
            <a:off x="8110448" y="3269073"/>
            <a:ext cx="964275" cy="93120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Target1 DB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순서도: 자기 디스크 13"/>
          <p:cNvSpPr/>
          <p:nvPr/>
        </p:nvSpPr>
        <p:spPr>
          <a:xfrm>
            <a:off x="9929551" y="3269073"/>
            <a:ext cx="964275" cy="93120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Target2 DB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066006" y="1852787"/>
            <a:ext cx="4039986" cy="79305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NiFi server</a:t>
            </a:r>
          </a:p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677781" y="5388556"/>
            <a:ext cx="1820488" cy="6905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Kafka source connector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585061" y="4577645"/>
            <a:ext cx="1820488" cy="6905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Kafka sink connector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205593" y="2300555"/>
            <a:ext cx="1248638" cy="3241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controller</a:t>
            </a:r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5736474" y="2300555"/>
            <a:ext cx="1248638" cy="3241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controller</a:t>
            </a:r>
            <a:endParaRPr lang="ko-KR" altLang="en-US"/>
          </a:p>
        </p:txBody>
      </p:sp>
      <p:cxnSp>
        <p:nvCxnSpPr>
          <p:cNvPr id="43" name="꺾인 연결선 42"/>
          <p:cNvCxnSpPr>
            <a:stCxn id="37" idx="2"/>
            <a:endCxn id="4" idx="1"/>
          </p:cNvCxnSpPr>
          <p:nvPr/>
        </p:nvCxnSpPr>
        <p:spPr>
          <a:xfrm rot="16200000" flipH="1">
            <a:off x="3182553" y="3272110"/>
            <a:ext cx="1613315" cy="31859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11" idx="1"/>
            <a:endCxn id="37" idx="1"/>
          </p:cNvCxnSpPr>
          <p:nvPr/>
        </p:nvCxnSpPr>
        <p:spPr>
          <a:xfrm rot="5400000" flipH="1" flipV="1">
            <a:off x="1797408" y="1860889"/>
            <a:ext cx="806420" cy="2009949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그룹 116"/>
          <p:cNvGrpSpPr/>
          <p:nvPr/>
        </p:nvGrpSpPr>
        <p:grpSpPr>
          <a:xfrm>
            <a:off x="9420397" y="1566308"/>
            <a:ext cx="2068485" cy="543531"/>
            <a:chOff x="669863" y="1573836"/>
            <a:chExt cx="2068485" cy="543531"/>
          </a:xfrm>
        </p:grpSpPr>
        <p:sp>
          <p:nvSpPr>
            <p:cNvPr id="65" name="직사각형 64"/>
            <p:cNvSpPr/>
            <p:nvPr/>
          </p:nvSpPr>
          <p:spPr>
            <a:xfrm>
              <a:off x="669863" y="1573836"/>
              <a:ext cx="2068485" cy="54353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2" name="직선 화살표 연결선 61"/>
            <p:cNvCxnSpPr/>
            <p:nvPr/>
          </p:nvCxnSpPr>
          <p:spPr>
            <a:xfrm flipH="1">
              <a:off x="877817" y="1842009"/>
              <a:ext cx="47382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483125" y="1657343"/>
              <a:ext cx="1213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Data </a:t>
              </a:r>
              <a:r>
                <a:rPr lang="ko-KR" altLang="en-US" smtClean="0"/>
                <a:t>흐름</a:t>
              </a:r>
              <a:endParaRPr lang="ko-KR" altLang="en-US"/>
            </a:p>
          </p:txBody>
        </p:sp>
      </p:grpSp>
      <p:cxnSp>
        <p:nvCxnSpPr>
          <p:cNvPr id="66" name="꺾인 연결선 65"/>
          <p:cNvCxnSpPr>
            <a:stCxn id="4" idx="3"/>
            <a:endCxn id="38" idx="2"/>
          </p:cNvCxnSpPr>
          <p:nvPr/>
        </p:nvCxnSpPr>
        <p:spPr>
          <a:xfrm flipV="1">
            <a:off x="6102924" y="2624751"/>
            <a:ext cx="257869" cy="1613315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38" idx="3"/>
            <a:endCxn id="13" idx="1"/>
          </p:cNvCxnSpPr>
          <p:nvPr/>
        </p:nvCxnSpPr>
        <p:spPr>
          <a:xfrm>
            <a:off x="6985112" y="2462653"/>
            <a:ext cx="1607474" cy="806420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38" idx="3"/>
            <a:endCxn id="14" idx="1"/>
          </p:cNvCxnSpPr>
          <p:nvPr/>
        </p:nvCxnSpPr>
        <p:spPr>
          <a:xfrm>
            <a:off x="6985112" y="2462653"/>
            <a:ext cx="3426577" cy="806420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11" idx="3"/>
            <a:endCxn id="16" idx="1"/>
          </p:cNvCxnSpPr>
          <p:nvPr/>
        </p:nvCxnSpPr>
        <p:spPr>
          <a:xfrm rot="16200000" flipH="1">
            <a:off x="669927" y="4725989"/>
            <a:ext cx="1533570" cy="482137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>
            <a:stCxn id="16" idx="3"/>
            <a:endCxn id="4" idx="1"/>
          </p:cNvCxnSpPr>
          <p:nvPr/>
        </p:nvCxnSpPr>
        <p:spPr>
          <a:xfrm flipV="1">
            <a:off x="3498269" y="4238066"/>
            <a:ext cx="650239" cy="1495777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>
            <a:stCxn id="4" idx="3"/>
            <a:endCxn id="17" idx="1"/>
          </p:cNvCxnSpPr>
          <p:nvPr/>
        </p:nvCxnSpPr>
        <p:spPr>
          <a:xfrm>
            <a:off x="6102924" y="4238066"/>
            <a:ext cx="482137" cy="68486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stCxn id="17" idx="3"/>
            <a:endCxn id="13" idx="3"/>
          </p:cNvCxnSpPr>
          <p:nvPr/>
        </p:nvCxnSpPr>
        <p:spPr>
          <a:xfrm flipV="1">
            <a:off x="8405549" y="4200273"/>
            <a:ext cx="187037" cy="722659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모서리가 둥근 직사각형 98"/>
          <p:cNvSpPr/>
          <p:nvPr/>
        </p:nvSpPr>
        <p:spPr>
          <a:xfrm>
            <a:off x="7105992" y="5388556"/>
            <a:ext cx="1820488" cy="6905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Kafka sink connector</a:t>
            </a:r>
          </a:p>
        </p:txBody>
      </p:sp>
      <p:cxnSp>
        <p:nvCxnSpPr>
          <p:cNvPr id="100" name="꺾인 연결선 99"/>
          <p:cNvCxnSpPr>
            <a:stCxn id="4" idx="3"/>
            <a:endCxn id="99" idx="1"/>
          </p:cNvCxnSpPr>
          <p:nvPr/>
        </p:nvCxnSpPr>
        <p:spPr>
          <a:xfrm>
            <a:off x="6102924" y="4238066"/>
            <a:ext cx="1003068" cy="1495777"/>
          </a:xfrm>
          <a:prstGeom prst="bentConnector3">
            <a:avLst>
              <a:gd name="adj1" fmla="val 2430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99" idx="3"/>
            <a:endCxn id="14" idx="3"/>
          </p:cNvCxnSpPr>
          <p:nvPr/>
        </p:nvCxnSpPr>
        <p:spPr>
          <a:xfrm flipV="1">
            <a:off x="8926480" y="4200273"/>
            <a:ext cx="1485209" cy="1533570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1" name="표 1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873240"/>
              </p:ext>
            </p:extLst>
          </p:nvPr>
        </p:nvGraphicFramePr>
        <p:xfrm>
          <a:off x="1270435" y="4067708"/>
          <a:ext cx="2082800" cy="731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286833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60263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914342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249875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4877566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489756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015347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265092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858582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483888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612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1812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7282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2135972"/>
                  </a:ext>
                </a:extLst>
              </a:tr>
            </a:tbl>
          </a:graphicData>
        </a:graphic>
      </p:graphicFrame>
      <p:graphicFrame>
        <p:nvGraphicFramePr>
          <p:cNvPr id="142" name="표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432997"/>
              </p:ext>
            </p:extLst>
          </p:nvPr>
        </p:nvGraphicFramePr>
        <p:xfrm>
          <a:off x="8660934" y="4075493"/>
          <a:ext cx="1041400" cy="731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286833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60263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914342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249875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487756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612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1812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7282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2135972"/>
                  </a:ext>
                </a:extLst>
              </a:tr>
            </a:tbl>
          </a:graphicData>
        </a:graphic>
      </p:graphicFrame>
      <p:graphicFrame>
        <p:nvGraphicFramePr>
          <p:cNvPr id="143" name="표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73189"/>
              </p:ext>
            </p:extLst>
          </p:nvPr>
        </p:nvGraphicFramePr>
        <p:xfrm>
          <a:off x="10480037" y="4066026"/>
          <a:ext cx="1249680" cy="731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286833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489756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015347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265092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858582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483888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612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1812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7282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2135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034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NiFi </a:t>
            </a:r>
            <a:r>
              <a:rPr lang="ko-KR" altLang="en-US" smtClean="0"/>
              <a:t>환경 구성</a:t>
            </a:r>
            <a:endParaRPr lang="ko-KR" altLang="en-US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838200" y="1800225"/>
            <a:ext cx="10515600" cy="4672013"/>
          </a:xfrm>
          <a:prstGeom prst="rect">
            <a:avLst/>
          </a:prstGeom>
        </p:spPr>
      </p:pic>
      <p:sp>
        <p:nvSpPr>
          <p:cNvPr id="3" name="TextBox 2"/>
          <p:cNvSpPr txBox="1">
            <a:spLocks/>
          </p:cNvSpPr>
          <p:nvPr/>
        </p:nvSpPr>
        <p:spPr>
          <a:xfrm>
            <a:off x="3024137" y="1906386"/>
            <a:ext cx="1072001" cy="33394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noFill/>
          </a:ln>
        </p:spPr>
        <p:txBody>
          <a:bodyPr wrap="square" rtlCol="0" anchor="ctr">
            <a:normAutofit fontScale="85000" lnSpcReduction="10000"/>
          </a:bodyPr>
          <a:lstStyle>
            <a:defPPr>
              <a:defRPr lang="ko-KR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Data </a:t>
            </a:r>
            <a:r>
              <a:rPr lang="ko-KR" altLang="en-US"/>
              <a:t>수집</a:t>
            </a: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6933664" y="1880355"/>
            <a:ext cx="1072001" cy="33394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noFill/>
          </a:ln>
        </p:spPr>
        <p:txBody>
          <a:bodyPr wrap="square" rtlCol="0" anchor="ctr">
            <a:normAutofit fontScale="77500" lnSpcReduction="20000"/>
          </a:bodyPr>
          <a:lstStyle>
            <a:defPPr>
              <a:defRPr lang="ko-KR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Kafka </a:t>
            </a:r>
            <a:r>
              <a:rPr lang="ko-KR" altLang="en-US"/>
              <a:t>구독</a:t>
            </a: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3024137" y="2932753"/>
            <a:ext cx="1072001" cy="33394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noFill/>
          </a:ln>
        </p:spPr>
        <p:txBody>
          <a:bodyPr wrap="square" rtlCol="0" anchor="ctr">
            <a:normAutofit fontScale="85000" lnSpcReduction="10000"/>
          </a:bodyPr>
          <a:lstStyle>
            <a:defPPr>
              <a:defRPr lang="ko-KR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Data </a:t>
            </a:r>
            <a:r>
              <a:rPr lang="ko-KR" altLang="en-US" smtClean="0"/>
              <a:t>발행</a:t>
            </a:r>
            <a:endParaRPr lang="ko-KR" altLang="en-US"/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6933664" y="3000028"/>
            <a:ext cx="1072001" cy="33394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noFill/>
          </a:ln>
        </p:spPr>
        <p:txBody>
          <a:bodyPr wrap="square" rtlCol="0" anchor="ctr">
            <a:normAutofit fontScale="85000" lnSpcReduction="10000"/>
          </a:bodyPr>
          <a:lstStyle/>
          <a:p>
            <a:pPr algn="ctr"/>
            <a:r>
              <a:rPr lang="en-US" altLang="ko-KR" smtClean="0">
                <a:solidFill>
                  <a:schemeClr val="bg1"/>
                </a:solidFill>
              </a:rPr>
              <a:t>Data </a:t>
            </a:r>
            <a:r>
              <a:rPr lang="ko-KR" altLang="en-US" smtClean="0">
                <a:solidFill>
                  <a:schemeClr val="bg1"/>
                </a:solidFill>
              </a:rPr>
              <a:t>변환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>
            <a:off x="8557190" y="5453979"/>
            <a:ext cx="1072001" cy="33394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noFill/>
          </a:ln>
        </p:spPr>
        <p:txBody>
          <a:bodyPr wrap="square" rtlCol="0" anchor="ctr">
            <a:normAutofit fontScale="85000" lnSpcReduction="10000"/>
          </a:bodyPr>
          <a:lstStyle/>
          <a:p>
            <a:pPr algn="ctr"/>
            <a:r>
              <a:rPr lang="en-US" altLang="ko-KR" smtClean="0">
                <a:solidFill>
                  <a:schemeClr val="bg1"/>
                </a:solidFill>
              </a:rPr>
              <a:t>Data </a:t>
            </a:r>
            <a:r>
              <a:rPr lang="ko-KR" altLang="en-US" smtClean="0">
                <a:solidFill>
                  <a:schemeClr val="bg1"/>
                </a:solidFill>
              </a:rPr>
              <a:t>저장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>
            <a:off x="5226161" y="5449550"/>
            <a:ext cx="1072001" cy="33394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noFill/>
          </a:ln>
        </p:spPr>
        <p:txBody>
          <a:bodyPr wrap="square" rtlCol="0" anchor="ctr">
            <a:normAutofit fontScale="85000" lnSpcReduction="10000"/>
          </a:bodyPr>
          <a:lstStyle/>
          <a:p>
            <a:pPr algn="ctr"/>
            <a:r>
              <a:rPr lang="en-US" altLang="ko-KR" smtClean="0">
                <a:solidFill>
                  <a:schemeClr val="bg1"/>
                </a:solidFill>
              </a:rPr>
              <a:t>Data </a:t>
            </a:r>
            <a:r>
              <a:rPr lang="ko-KR" altLang="en-US" smtClean="0">
                <a:solidFill>
                  <a:schemeClr val="bg1"/>
                </a:solidFill>
              </a:rPr>
              <a:t>저장</a:t>
            </a:r>
            <a:endParaRPr lang="ko-KR" altLang="en-US">
              <a:solidFill>
                <a:schemeClr val="bg1"/>
              </a:solidFill>
            </a:endParaRP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1587409"/>
              </p:ext>
            </p:extLst>
          </p:nvPr>
        </p:nvGraphicFramePr>
        <p:xfrm>
          <a:off x="9427420" y="1218992"/>
          <a:ext cx="1926380" cy="526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" name="포장기 셸 개체" showAsIcon="1" r:id="rId4" imgW="1277280" imgH="349200" progId="Package">
                  <p:embed/>
                </p:oleObj>
              </mc:Choice>
              <mc:Fallback>
                <p:oleObj name="포장기 셸 개체" showAsIcon="1" r:id="rId4" imgW="1277280" imgH="34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427420" y="1218992"/>
                        <a:ext cx="1926380" cy="5264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38200" y="1376125"/>
            <a:ext cx="7910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첨부한 </a:t>
            </a:r>
            <a:r>
              <a:rPr lang="en-US" altLang="ko-KR" smtClean="0"/>
              <a:t>NiFi Template </a:t>
            </a:r>
            <a:r>
              <a:rPr lang="ko-KR" altLang="en-US" smtClean="0"/>
              <a:t>파일을 </a:t>
            </a:r>
            <a:r>
              <a:rPr lang="en-US" altLang="ko-KR" smtClean="0"/>
              <a:t>NiFi </a:t>
            </a:r>
            <a:r>
              <a:rPr lang="ko-KR" altLang="en-US" smtClean="0"/>
              <a:t>에 로드하면 아래와 같은 구성이 가능함</a:t>
            </a:r>
            <a:r>
              <a:rPr lang="en-US" altLang="ko-KR" smtClean="0"/>
              <a:t>.</a:t>
            </a:r>
            <a:r>
              <a:rPr lang="ko-KR" altLang="en-US" smtClean="0"/>
              <a:t> </a:t>
            </a:r>
            <a:endParaRPr lang="ko-KR" altLang="en-US"/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10134064" y="3541203"/>
            <a:ext cx="1072001" cy="33394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noFill/>
          </a:ln>
        </p:spPr>
        <p:txBody>
          <a:bodyPr wrap="square" rtlCol="0" anchor="ctr">
            <a:normAutofit fontScale="85000" lnSpcReduction="10000"/>
          </a:bodyPr>
          <a:lstStyle/>
          <a:p>
            <a:pPr algn="ctr"/>
            <a:r>
              <a:rPr lang="en-US" altLang="ko-KR" smtClean="0">
                <a:solidFill>
                  <a:schemeClr val="bg1"/>
                </a:solidFill>
              </a:rPr>
              <a:t>Error </a:t>
            </a:r>
            <a:r>
              <a:rPr lang="ko-KR" altLang="en-US" smtClean="0">
                <a:solidFill>
                  <a:schemeClr val="bg1"/>
                </a:solidFill>
              </a:rPr>
              <a:t>처리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02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Kafka Connect </a:t>
            </a:r>
            <a:r>
              <a:rPr lang="ko-KR" altLang="en-US" smtClean="0"/>
              <a:t>환경 구성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smtClean="0"/>
              <a:t>공통</a:t>
            </a:r>
            <a:endParaRPr lang="en-US" altLang="ko-KR" smtClean="0"/>
          </a:p>
          <a:p>
            <a:pPr lvl="1"/>
            <a:r>
              <a:rPr lang="en-US" altLang="ko-KR" smtClean="0"/>
              <a:t>Jdbc connector download</a:t>
            </a:r>
          </a:p>
          <a:p>
            <a:pPr lvl="1"/>
            <a:r>
              <a:rPr lang="en-US" altLang="ko-KR">
                <a:hlinkClick r:id="rId3"/>
              </a:rPr>
              <a:t>https://www.confluent.io/hub/confluentinc/kafka-connect-jdbc</a:t>
            </a:r>
            <a:endParaRPr lang="en-US" altLang="ko-KR" smtClean="0"/>
          </a:p>
          <a:p>
            <a:pPr lvl="1"/>
            <a:r>
              <a:rPr lang="en-US" altLang="ko-KR" smtClean="0">
                <a:hlinkClick r:id="rId4"/>
              </a:rPr>
              <a:t>https</a:t>
            </a:r>
            <a:r>
              <a:rPr lang="en-US" altLang="ko-KR">
                <a:hlinkClick r:id="rId4"/>
              </a:rPr>
              <a:t>://</a:t>
            </a:r>
            <a:r>
              <a:rPr lang="en-US" altLang="ko-KR" smtClean="0">
                <a:hlinkClick r:id="rId4"/>
              </a:rPr>
              <a:t>docs.confluent.io/current/connect/kafka-connect-jdbc/index.html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en-US" altLang="ko-KR" smtClean="0"/>
          </a:p>
          <a:p>
            <a:r>
              <a:rPr lang="en-US" altLang="ko-KR" smtClean="0"/>
              <a:t>Source Connect</a:t>
            </a:r>
          </a:p>
          <a:p>
            <a:pPr lvl="1"/>
            <a:r>
              <a:rPr lang="en-US" altLang="ko-KR">
                <a:hlinkClick r:id="rId5"/>
              </a:rPr>
              <a:t>https</a:t>
            </a:r>
            <a:r>
              <a:rPr lang="en-US" altLang="ko-KR">
                <a:hlinkClick r:id="rId5"/>
              </a:rPr>
              <a:t>://</a:t>
            </a:r>
            <a:r>
              <a:rPr lang="en-US" altLang="ko-KR" smtClean="0">
                <a:hlinkClick r:id="rId5"/>
              </a:rPr>
              <a:t>docs.confluent.io/5.4.0/connect/kafka-connect-jdbc/source-connector/source_config_options.html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en-US" altLang="ko-KR" smtClean="0"/>
          </a:p>
          <a:p>
            <a:r>
              <a:rPr lang="en-US" altLang="ko-KR" smtClean="0"/>
              <a:t>Sink Connect</a:t>
            </a:r>
          </a:p>
          <a:p>
            <a:pPr lvl="1"/>
            <a:r>
              <a:rPr lang="en-US" altLang="ko-KR">
                <a:hlinkClick r:id="rId6"/>
              </a:rPr>
              <a:t>https</a:t>
            </a:r>
            <a:r>
              <a:rPr lang="en-US" altLang="ko-KR">
                <a:hlinkClick r:id="rId6"/>
              </a:rPr>
              <a:t>://</a:t>
            </a:r>
            <a:r>
              <a:rPr lang="en-US" altLang="ko-KR" smtClean="0">
                <a:hlinkClick r:id="rId6"/>
              </a:rPr>
              <a:t>docs.confluent.io/5.4.0/connect/kafka-connect-jdbc/sink-connector/sink_config_options.html</a:t>
            </a:r>
            <a:endParaRPr lang="en-US" altLang="ko-KR" smtClean="0"/>
          </a:p>
          <a:p>
            <a:pPr lvl="1"/>
            <a:r>
              <a:rPr lang="ko-KR" altLang="en-US" smtClean="0"/>
              <a:t>변환 </a:t>
            </a:r>
            <a:r>
              <a:rPr lang="en-US" altLang="ko-KR" smtClean="0"/>
              <a:t>: </a:t>
            </a:r>
            <a:r>
              <a:rPr lang="en-US" altLang="ko-KR" smtClean="0">
                <a:hlinkClick r:id="rId7"/>
              </a:rPr>
              <a:t>https</a:t>
            </a:r>
            <a:r>
              <a:rPr lang="en-US" altLang="ko-KR">
                <a:hlinkClick r:id="rId7"/>
              </a:rPr>
              <a:t>://</a:t>
            </a:r>
            <a:r>
              <a:rPr lang="en-US" altLang="ko-KR" smtClean="0">
                <a:hlinkClick r:id="rId7"/>
              </a:rPr>
              <a:t>docs.confluent.io/current/connect/transforms/index.html</a:t>
            </a:r>
            <a:endParaRPr lang="en-US" altLang="ko-KR" smtClean="0"/>
          </a:p>
          <a:p>
            <a:pPr lvl="1"/>
            <a:endParaRPr lang="en-US" altLang="ko-KR"/>
          </a:p>
          <a:p>
            <a:pPr marL="0" indent="0">
              <a:buNone/>
            </a:pPr>
            <a:r>
              <a:rPr lang="en-US" altLang="ko-KR" smtClean="0"/>
              <a:t># </a:t>
            </a:r>
            <a:r>
              <a:rPr lang="ko-KR" altLang="en-US" smtClean="0"/>
              <a:t>환경구성 파일 참고</a:t>
            </a:r>
            <a:endParaRPr lang="en-US" altLang="ko-KR" smtClean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6088976"/>
              </p:ext>
            </p:extLst>
          </p:nvPr>
        </p:nvGraphicFramePr>
        <p:xfrm>
          <a:off x="4030307" y="5747755"/>
          <a:ext cx="1309688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5" name="포장기 셸 개체" showAsIcon="1" r:id="rId8" imgW="1309320" imgH="349200" progId="Package">
                  <p:embed/>
                </p:oleObj>
              </mc:Choice>
              <mc:Fallback>
                <p:oleObj name="포장기 셸 개체" showAsIcon="1" r:id="rId8" imgW="1309320" imgH="34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030307" y="5747755"/>
                        <a:ext cx="1309688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334086"/>
              </p:ext>
            </p:extLst>
          </p:nvPr>
        </p:nvGraphicFramePr>
        <p:xfrm>
          <a:off x="6655837" y="5747755"/>
          <a:ext cx="922338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" name="포장기 셸 개체" showAsIcon="1" r:id="rId10" imgW="922320" imgH="349200" progId="Package">
                  <p:embed/>
                </p:oleObj>
              </mc:Choice>
              <mc:Fallback>
                <p:oleObj name="포장기 셸 개체" showAsIcon="1" r:id="rId10" imgW="922320" imgH="34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655837" y="5747755"/>
                        <a:ext cx="922338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3564771"/>
              </p:ext>
            </p:extLst>
          </p:nvPr>
        </p:nvGraphicFramePr>
        <p:xfrm>
          <a:off x="5418106" y="5747755"/>
          <a:ext cx="10382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" name="포장기 셸 개체" showAsIcon="1" r:id="rId12" imgW="1038600" imgH="349200" progId="Package">
                  <p:embed/>
                </p:oleObj>
              </mc:Choice>
              <mc:Fallback>
                <p:oleObj name="포장기 셸 개체" showAsIcon="1" r:id="rId12" imgW="1038600" imgH="34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418106" y="5747755"/>
                        <a:ext cx="1038225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2703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비교</a:t>
            </a:r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4353771"/>
              </p:ext>
            </p:extLst>
          </p:nvPr>
        </p:nvGraphicFramePr>
        <p:xfrm>
          <a:off x="838200" y="1825628"/>
          <a:ext cx="10515600" cy="4800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97090">
                  <a:extLst>
                    <a:ext uri="{9D8B030D-6E8A-4147-A177-3AD203B41FA5}">
                      <a16:colId xmlns:a16="http://schemas.microsoft.com/office/drawing/2014/main" val="159075305"/>
                    </a:ext>
                  </a:extLst>
                </a:gridCol>
                <a:gridCol w="2304661">
                  <a:extLst>
                    <a:ext uri="{9D8B030D-6E8A-4147-A177-3AD203B41FA5}">
                      <a16:colId xmlns:a16="http://schemas.microsoft.com/office/drawing/2014/main" val="1202398688"/>
                    </a:ext>
                  </a:extLst>
                </a:gridCol>
                <a:gridCol w="2332653">
                  <a:extLst>
                    <a:ext uri="{9D8B030D-6E8A-4147-A177-3AD203B41FA5}">
                      <a16:colId xmlns:a16="http://schemas.microsoft.com/office/drawing/2014/main" val="172003537"/>
                    </a:ext>
                  </a:extLst>
                </a:gridCol>
                <a:gridCol w="4281196">
                  <a:extLst>
                    <a:ext uri="{9D8B030D-6E8A-4147-A177-3AD203B41FA5}">
                      <a16:colId xmlns:a16="http://schemas.microsoft.com/office/drawing/2014/main" val="3713625956"/>
                    </a:ext>
                  </a:extLst>
                </a:gridCol>
              </a:tblGrid>
              <a:tr h="1681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/>
                        <a:t>항목</a:t>
                      </a:r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/>
                        <a:t>Nifi</a:t>
                      </a:r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/>
                        <a:t>JDBC Kafka Connect</a:t>
                      </a:r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/>
                        <a:t>비고</a:t>
                      </a:r>
                      <a:endParaRPr lang="ko-KR" altLang="en-US" sz="1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031070"/>
                  </a:ext>
                </a:extLst>
              </a:tr>
              <a:tr h="2882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/>
                        <a:t>성능 </a:t>
                      </a:r>
                      <a:r>
                        <a:rPr lang="en-US" altLang="ko-KR" sz="1500" smtClean="0"/>
                        <a:t>(TPS)</a:t>
                      </a:r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/>
                        <a:t>150 ~ 200 tps</a:t>
                      </a:r>
                      <a:br>
                        <a:rPr lang="en-US" altLang="ko-KR" sz="1500" smtClean="0"/>
                      </a:br>
                      <a:r>
                        <a:rPr lang="en-US" altLang="ko-KR" sz="1200" smtClean="0"/>
                        <a:t>(Controller</a:t>
                      </a:r>
                      <a:r>
                        <a:rPr lang="en-US" altLang="ko-KR" sz="1200" baseline="0" smtClean="0"/>
                        <a:t> </a:t>
                      </a:r>
                      <a:r>
                        <a:rPr lang="ko-KR" altLang="en-US" sz="1200" baseline="0" smtClean="0"/>
                        <a:t>당 </a:t>
                      </a:r>
                      <a:r>
                        <a:rPr lang="en-US" altLang="ko-KR" sz="1200" baseline="0" smtClean="0"/>
                        <a:t>Thread </a:t>
                      </a:r>
                      <a:r>
                        <a:rPr lang="ko-KR" altLang="en-US" sz="1200" baseline="0" smtClean="0"/>
                        <a:t>수 </a:t>
                      </a:r>
                      <a:r>
                        <a:rPr lang="en-US" altLang="ko-KR" sz="1200" baseline="0" smtClean="0"/>
                        <a:t>= 1)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/>
                        <a:t>20,000 tps</a:t>
                      </a:r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smtClean="0"/>
                        <a:t>NiFi</a:t>
                      </a:r>
                      <a:r>
                        <a:rPr lang="en-US" altLang="ko-KR" sz="1500" baseline="0" smtClean="0"/>
                        <a:t> </a:t>
                      </a:r>
                      <a:r>
                        <a:rPr lang="ko-KR" altLang="en-US" sz="1500" baseline="0" smtClean="0"/>
                        <a:t>는 성능 향상의 방안으로 </a:t>
                      </a:r>
                      <a:r>
                        <a:rPr lang="en-US" altLang="ko-KR" sz="1500" baseline="0" smtClean="0"/>
                        <a:t>Controller </a:t>
                      </a:r>
                      <a:r>
                        <a:rPr lang="ko-KR" altLang="en-US" sz="1500" baseline="0" smtClean="0"/>
                        <a:t>마다 </a:t>
                      </a:r>
                      <a:r>
                        <a:rPr lang="en-US" altLang="ko-KR" sz="1500" baseline="0" smtClean="0"/>
                        <a:t>Thread </a:t>
                      </a:r>
                      <a:r>
                        <a:rPr lang="ko-KR" altLang="en-US" sz="1500" baseline="0" smtClean="0"/>
                        <a:t>수를 조정 가능 함</a:t>
                      </a:r>
                      <a:r>
                        <a:rPr lang="en-US" altLang="ko-KR" sz="1500" baseline="0" smtClean="0"/>
                        <a:t>.</a:t>
                      </a:r>
                      <a:endParaRPr lang="ko-KR" altLang="en-US" sz="1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637338"/>
                  </a:ext>
                </a:extLst>
              </a:tr>
              <a:tr h="2882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/>
                        <a:t>순서보장여부</a:t>
                      </a:r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/>
                        <a:t>O</a:t>
                      </a:r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/>
                        <a:t>O</a:t>
                      </a:r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smtClean="0"/>
                        <a:t>Kafka</a:t>
                      </a:r>
                      <a:r>
                        <a:rPr lang="ko-KR" altLang="en-US" sz="1500" smtClean="0"/>
                        <a:t> </a:t>
                      </a:r>
                      <a:r>
                        <a:rPr lang="en-US" altLang="ko-KR" sz="1500" smtClean="0"/>
                        <a:t>topic</a:t>
                      </a:r>
                      <a:r>
                        <a:rPr lang="ko-KR" altLang="en-US" sz="1500" smtClean="0"/>
                        <a:t>의 </a:t>
                      </a:r>
                      <a:r>
                        <a:rPr lang="en-US" altLang="ko-KR" sz="1500" smtClean="0"/>
                        <a:t>partition</a:t>
                      </a:r>
                      <a:r>
                        <a:rPr lang="en-US" altLang="ko-KR" sz="1500" baseline="0" smtClean="0"/>
                        <a:t> </a:t>
                      </a:r>
                      <a:r>
                        <a:rPr lang="ko-KR" altLang="en-US" sz="1500" baseline="0" smtClean="0"/>
                        <a:t>은 </a:t>
                      </a:r>
                      <a:r>
                        <a:rPr lang="en-US" altLang="ko-KR" sz="1500" baseline="0" smtClean="0"/>
                        <a:t>1</a:t>
                      </a:r>
                      <a:r>
                        <a:rPr lang="ko-KR" altLang="en-US" sz="1500" baseline="0" smtClean="0"/>
                        <a:t>로 설정</a:t>
                      </a:r>
                      <a:r>
                        <a:rPr lang="en-US" altLang="ko-KR" sz="1500" baseline="0" smtClean="0"/>
                        <a:t>.</a:t>
                      </a:r>
                    </a:p>
                    <a:p>
                      <a:pPr latinLnBrk="1"/>
                      <a:r>
                        <a:rPr lang="en-US" altLang="ko-KR" sz="1500" baseline="0" smtClean="0"/>
                        <a:t>NiFi </a:t>
                      </a:r>
                      <a:r>
                        <a:rPr lang="ko-KR" altLang="en-US" sz="1500" baseline="0" smtClean="0"/>
                        <a:t>는 </a:t>
                      </a:r>
                      <a:r>
                        <a:rPr lang="en-US" altLang="ko-KR" sz="1500" baseline="0" smtClean="0"/>
                        <a:t>Thread </a:t>
                      </a:r>
                      <a:r>
                        <a:rPr lang="ko-KR" altLang="en-US" sz="1500" baseline="0" smtClean="0"/>
                        <a:t>수를 </a:t>
                      </a:r>
                      <a:r>
                        <a:rPr lang="en-US" altLang="ko-KR" sz="1500" baseline="0" smtClean="0"/>
                        <a:t>1</a:t>
                      </a:r>
                      <a:r>
                        <a:rPr lang="ko-KR" altLang="en-US" sz="1500" baseline="0" smtClean="0"/>
                        <a:t>로 해야 함</a:t>
                      </a:r>
                      <a:r>
                        <a:rPr lang="en-US" altLang="ko-KR" sz="1500" baseline="0" smtClean="0"/>
                        <a:t>.</a:t>
                      </a:r>
                      <a:endParaRPr lang="ko-KR" altLang="en-US" sz="1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693798"/>
                  </a:ext>
                </a:extLst>
              </a:tr>
              <a:tr h="1681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/>
                        <a:t>변환 </a:t>
                      </a:r>
                      <a:r>
                        <a:rPr lang="en-US" altLang="ko-KR" sz="1500" smtClean="0"/>
                        <a:t>(T-&gt;T)</a:t>
                      </a:r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/>
                        <a:t>O</a:t>
                      </a:r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/>
                        <a:t>O</a:t>
                      </a:r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smtClean="0"/>
                        <a:t>테이블 복제</a:t>
                      </a:r>
                      <a:endParaRPr lang="ko-KR" altLang="en-US" sz="1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350068"/>
                  </a:ext>
                </a:extLst>
              </a:tr>
              <a:tr h="1681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/>
                        <a:t>변환</a:t>
                      </a:r>
                      <a:r>
                        <a:rPr lang="en-US" altLang="ko-KR" sz="1500" baseline="0" smtClean="0"/>
                        <a:t> (T-&gt;t)</a:t>
                      </a:r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/>
                        <a:t>O</a:t>
                      </a:r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/>
                        <a:t>O</a:t>
                      </a:r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smtClean="0"/>
                        <a:t>일부 테이블 복제</a:t>
                      </a:r>
                      <a:endParaRPr lang="en-US" altLang="ko-KR" sz="150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950544"/>
                  </a:ext>
                </a:extLst>
              </a:tr>
              <a:tr h="1681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/>
                        <a:t>변환 </a:t>
                      </a:r>
                      <a:r>
                        <a:rPr lang="en-US" altLang="ko-KR" sz="1500" smtClean="0"/>
                        <a:t>(T-&gt;T’)</a:t>
                      </a:r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/>
                        <a:t>O</a:t>
                      </a:r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/>
                        <a:t>O</a:t>
                      </a:r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smtClean="0"/>
                        <a:t>테이블 컬럼 추가</a:t>
                      </a:r>
                      <a:endParaRPr lang="en-US" altLang="ko-KR" sz="150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100188"/>
                  </a:ext>
                </a:extLst>
              </a:tr>
              <a:tr h="1681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/>
                        <a:t>변환 </a:t>
                      </a:r>
                      <a:r>
                        <a:rPr lang="en-US" altLang="ko-KR" sz="1500" smtClean="0"/>
                        <a:t>(T-</a:t>
                      </a:r>
                      <a:r>
                        <a:rPr lang="en-US" altLang="ko-KR" sz="1500" smtClean="0"/>
                        <a:t>&gt;X)</a:t>
                      </a:r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/>
                        <a:t>O</a:t>
                      </a:r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/>
                        <a:t>O</a:t>
                      </a:r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smtClean="0"/>
                        <a:t>테이블</a:t>
                      </a:r>
                      <a:r>
                        <a:rPr lang="ko-KR" altLang="en-US" sz="1500" baseline="0" smtClean="0"/>
                        <a:t> 치환</a:t>
                      </a:r>
                      <a:endParaRPr lang="en-US" altLang="ko-KR" sz="150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211121"/>
                  </a:ext>
                </a:extLst>
              </a:tr>
              <a:tr h="4083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/>
                        <a:t>변환 </a:t>
                      </a:r>
                      <a:r>
                        <a:rPr lang="en-US" altLang="ko-KR" sz="1500" smtClean="0"/>
                        <a:t>(T-</a:t>
                      </a:r>
                      <a:r>
                        <a:rPr lang="en-US" altLang="ko-KR" sz="1500" smtClean="0"/>
                        <a:t>&gt;T,t…)</a:t>
                      </a:r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/>
                        <a:t>O</a:t>
                      </a:r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/>
                        <a:t>△</a:t>
                      </a:r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smtClean="0"/>
                        <a:t>Kafka Connect </a:t>
                      </a:r>
                      <a:r>
                        <a:rPr lang="ko-KR" altLang="en-US" sz="1500" smtClean="0"/>
                        <a:t>는 </a:t>
                      </a:r>
                      <a:r>
                        <a:rPr lang="en-US" altLang="ko-KR" sz="1500" baseline="0" smtClean="0"/>
                        <a:t>process </a:t>
                      </a:r>
                      <a:r>
                        <a:rPr lang="ko-KR" altLang="en-US" sz="1500" baseline="0" smtClean="0"/>
                        <a:t>당 하나의 </a:t>
                      </a:r>
                      <a:r>
                        <a:rPr lang="en-US" altLang="ko-KR" sz="1500" baseline="0" smtClean="0"/>
                        <a:t>DB</a:t>
                      </a:r>
                      <a:r>
                        <a:rPr lang="ko-KR" altLang="en-US" sz="1500" baseline="0" smtClean="0"/>
                        <a:t> </a:t>
                      </a:r>
                      <a:r>
                        <a:rPr lang="ko-KR" altLang="en-US" sz="1500" smtClean="0"/>
                        <a:t>설정</a:t>
                      </a:r>
                      <a:r>
                        <a:rPr lang="en-US" altLang="ko-KR" sz="1500" smtClean="0"/>
                        <a:t>. (</a:t>
                      </a:r>
                      <a:r>
                        <a:rPr lang="ko-KR" altLang="en-US" sz="1500" smtClean="0"/>
                        <a:t>여러 </a:t>
                      </a:r>
                      <a:r>
                        <a:rPr lang="en-US" altLang="ko-KR" sz="1500" smtClean="0"/>
                        <a:t>process</a:t>
                      </a:r>
                      <a:r>
                        <a:rPr lang="en-US" altLang="ko-KR" sz="1500" baseline="0" smtClean="0"/>
                        <a:t> </a:t>
                      </a:r>
                      <a:r>
                        <a:rPr lang="ko-KR" altLang="en-US" sz="1500" baseline="0" smtClean="0"/>
                        <a:t>를 실행하면 가능</a:t>
                      </a:r>
                      <a:r>
                        <a:rPr lang="en-US" altLang="ko-KR" sz="1500" baseline="0" smtClean="0"/>
                        <a:t>)</a:t>
                      </a:r>
                      <a:endParaRPr lang="en-US" altLang="ko-KR" sz="1500" smtClean="0"/>
                    </a:p>
                    <a:p>
                      <a:pPr latinLnBrk="1"/>
                      <a:r>
                        <a:rPr lang="en-US" altLang="ko-KR" sz="1500" smtClean="0"/>
                        <a:t>NiFi </a:t>
                      </a:r>
                      <a:r>
                        <a:rPr lang="ko-KR" altLang="en-US" sz="1500" smtClean="0"/>
                        <a:t>는</a:t>
                      </a:r>
                      <a:r>
                        <a:rPr lang="ko-KR" altLang="en-US" sz="1500" baseline="0" smtClean="0"/>
                        <a:t> </a:t>
                      </a:r>
                      <a:r>
                        <a:rPr lang="en-US" altLang="ko-KR" sz="1500" baseline="0" smtClean="0"/>
                        <a:t>Controller </a:t>
                      </a:r>
                      <a:r>
                        <a:rPr lang="ko-KR" altLang="en-US" sz="1500" baseline="0" smtClean="0"/>
                        <a:t>마다 </a:t>
                      </a:r>
                      <a:r>
                        <a:rPr lang="en-US" altLang="ko-KR" sz="1500" baseline="0" smtClean="0"/>
                        <a:t>DB</a:t>
                      </a:r>
                      <a:r>
                        <a:rPr lang="ko-KR" altLang="en-US" sz="1500" baseline="0" smtClean="0"/>
                        <a:t>를 설정</a:t>
                      </a:r>
                      <a:r>
                        <a:rPr lang="en-US" altLang="ko-KR" sz="1500" baseline="0" smtClean="0"/>
                        <a:t>.</a:t>
                      </a:r>
                      <a:endParaRPr lang="en-US" altLang="ko-KR" sz="150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134059"/>
                  </a:ext>
                </a:extLst>
              </a:tr>
              <a:tr h="2882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/>
                        <a:t>License</a:t>
                      </a:r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smtClean="0"/>
                        <a:t>APACHE LICENSE V2.0</a:t>
                      </a:r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smtClean="0"/>
                        <a:t>Confluent Community License</a:t>
                      </a:r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237374"/>
                  </a:ext>
                </a:extLst>
              </a:tr>
              <a:tr h="4083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/>
                        <a:t>특징</a:t>
                      </a:r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smtClean="0"/>
                        <a:t>GUI </a:t>
                      </a:r>
                      <a:r>
                        <a:rPr lang="ko-KR" altLang="en-US" sz="1500" smtClean="0"/>
                        <a:t>환경</a:t>
                      </a:r>
                      <a:endParaRPr lang="en-US" altLang="ko-KR" sz="1500" smtClean="0"/>
                    </a:p>
                    <a:p>
                      <a:pPr latinLnBrk="1"/>
                      <a:r>
                        <a:rPr lang="ko-KR" altLang="en-US" sz="1500" smtClean="0"/>
                        <a:t>데이터 흐름 확인</a:t>
                      </a:r>
                      <a:r>
                        <a:rPr lang="en-US" altLang="ko-KR" sz="1500" smtClean="0"/>
                        <a:t>.</a:t>
                      </a:r>
                    </a:p>
                    <a:p>
                      <a:pPr latinLnBrk="1"/>
                      <a:r>
                        <a:rPr lang="ko-KR" altLang="en-US" sz="1500" smtClean="0"/>
                        <a:t>장애 처리 가능</a:t>
                      </a:r>
                      <a:r>
                        <a:rPr lang="en-US" altLang="ko-KR" sz="1500" smtClean="0"/>
                        <a:t>.</a:t>
                      </a:r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smtClean="0"/>
                        <a:t>Shell </a:t>
                      </a:r>
                      <a:r>
                        <a:rPr lang="ko-KR" altLang="en-US" sz="1500" smtClean="0"/>
                        <a:t>을 통한 데몬실행</a:t>
                      </a:r>
                      <a:r>
                        <a:rPr lang="en-US" altLang="ko-KR" sz="1500" smtClean="0"/>
                        <a:t>.</a:t>
                      </a:r>
                    </a:p>
                    <a:p>
                      <a:pPr latinLnBrk="1"/>
                      <a:r>
                        <a:rPr lang="ko-KR" altLang="en-US" sz="1500" smtClean="0"/>
                        <a:t>탁월한 성능</a:t>
                      </a:r>
                      <a:r>
                        <a:rPr lang="en-US" altLang="ko-KR" sz="1500" smtClean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091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9184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결론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NiFi </a:t>
            </a:r>
            <a:r>
              <a:rPr lang="ko-KR" altLang="en-US" smtClean="0"/>
              <a:t>와 </a:t>
            </a:r>
            <a:r>
              <a:rPr lang="en-US" altLang="ko-KR" smtClean="0"/>
              <a:t>Kafka Connect </a:t>
            </a:r>
            <a:r>
              <a:rPr lang="ko-KR" altLang="en-US" smtClean="0"/>
              <a:t>는 </a:t>
            </a:r>
            <a:r>
              <a:rPr lang="en-US" altLang="ko-KR" smtClean="0"/>
              <a:t>ETL</a:t>
            </a:r>
            <a:r>
              <a:rPr lang="ko-KR" altLang="en-US" smtClean="0"/>
              <a:t>관점에서 기능은 큰 차이가 없으나 성능 및 사용성의 관점에서 특징이 뚜렸하므로 요건의 우선순위에 따라 방식을 고려해야함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성능을 우선하는 경우</a:t>
            </a:r>
            <a:endParaRPr lang="en-US" altLang="ko-KR" smtClean="0"/>
          </a:p>
          <a:p>
            <a:pPr lvl="1"/>
            <a:r>
              <a:rPr lang="en-US" altLang="ko-KR" smtClean="0"/>
              <a:t>Kafka Connect </a:t>
            </a:r>
            <a:r>
              <a:rPr lang="ko-KR" altLang="en-US" smtClean="0"/>
              <a:t>선택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관리 등 데이터 흐름제어를 우선하는 경우</a:t>
            </a:r>
            <a:endParaRPr lang="en-US" altLang="ko-KR" smtClean="0"/>
          </a:p>
          <a:p>
            <a:pPr lvl="1"/>
            <a:r>
              <a:rPr lang="en-US" altLang="ko-KR" smtClean="0"/>
              <a:t>NiFi </a:t>
            </a:r>
            <a:r>
              <a:rPr lang="ko-KR" altLang="en-US" smtClean="0"/>
              <a:t>선택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095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1476</TotalTime>
  <Words>402</Words>
  <Application>Microsoft Office PowerPoint</Application>
  <PresentationFormat>와이드스크린</PresentationFormat>
  <Paragraphs>202</Paragraphs>
  <Slides>8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Office 테마</vt:lpstr>
      <vt:lpstr>패키지</vt:lpstr>
      <vt:lpstr>Integration Layer 검토</vt:lpstr>
      <vt:lpstr>개요</vt:lpstr>
      <vt:lpstr>검증 환경 구성</vt:lpstr>
      <vt:lpstr>아키텍쳐 구성</vt:lpstr>
      <vt:lpstr>NiFi 환경 구성</vt:lpstr>
      <vt:lpstr>Kafka Connect 환경 구성</vt:lpstr>
      <vt:lpstr>비교</vt:lpstr>
      <vt:lpstr>결론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 광수</dc:creator>
  <cp:lastModifiedBy>장 광수</cp:lastModifiedBy>
  <cp:revision>152</cp:revision>
  <dcterms:created xsi:type="dcterms:W3CDTF">2020-02-25T08:42:45Z</dcterms:created>
  <dcterms:modified xsi:type="dcterms:W3CDTF">2020-03-05T11:20:07Z</dcterms:modified>
</cp:coreProperties>
</file>