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2.png" ContentType="image/png"/>
  <Override PartName="/ppt/media/image3.png" ContentType="image/png"/>
  <Override PartName="/ppt/media/image9.png" ContentType="image/png"/>
  <Override PartName="/ppt/media/image16.jpeg" ContentType="image/jpeg"/>
  <Override PartName="/ppt/media/image14.png" ContentType="image/png"/>
  <Override PartName="/ppt/media/image5.png" ContentType="image/png"/>
  <Override PartName="/ppt/media/image8.jpeg" ContentType="image/jpeg"/>
  <Override PartName="/ppt/media/image13.jpeg" ContentType="image/jpeg"/>
  <Override PartName="/ppt/media/image4.png" ContentType="image/pn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5A10E45B-249D-43D2-89FC-13DFE3C7093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6B90C4B3-4D5D-4F26-8289-663F9DAF631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0F4AEE78-5B9E-4637-9F97-55B244D1D70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776D16C5-B87D-4E52-AF59-90A546FA5E9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46C98216-3A0E-4BE3-96BC-2D2B5618722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7240" cy="311508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7304D1D0-E0F9-41D0-BACD-EF2FF2A729F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EFD96B46-A96A-4D31-9786-22D6844657B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785850DE-FE50-4292-B83B-206D0390E4D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724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7240" cy="31150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609C7AFC-6B03-4CBF-B2CA-661D3106CF4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68760" cy="496260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148B18D-4A69-4B67-845A-CF5CDFBA48EE}"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5E6F94D-7BE8-4CBD-9106-A47B8C145566}"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1853AE4-515E-4CD5-93BE-D74A9B0BC77B}"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C426FE1-57AB-47CD-A999-CD17542E1213}"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Pulse para </a:t>
            </a:r>
            <a:r>
              <a:rPr b="0" lang="es-ES" sz="1800" spc="-1" strike="noStrike">
                <a:solidFill>
                  <a:srgbClr val="ffffff"/>
                </a:solidFill>
                <a:latin typeface="Arial"/>
              </a:rPr>
              <a:t>editar el </a:t>
            </a:r>
            <a:r>
              <a:rPr b="0" lang="es-ES" sz="1800" spc="-1" strike="noStrike">
                <a:solidFill>
                  <a:srgbClr val="ffffff"/>
                </a:solidFill>
                <a:latin typeface="Arial"/>
              </a:rPr>
              <a:t>formato de </a:t>
            </a:r>
            <a:r>
              <a:rPr b="0" lang="es-ES" sz="1800" spc="-1" strike="noStrike">
                <a:solidFill>
                  <a:srgbClr val="ffffff"/>
                </a:solidFill>
                <a:latin typeface="Arial"/>
              </a:rPr>
              <a:t>texto del </a:t>
            </a:r>
            <a:r>
              <a:rPr b="0" lang="es-ES" sz="1800" spc="-1" strike="noStrike">
                <a:solidFill>
                  <a:srgbClr val="ffffff"/>
                </a:solidFill>
                <a:latin typeface="Arial"/>
              </a:rPr>
              <a:t>esquema</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Segundo </a:t>
            </a:r>
            <a:r>
              <a:rPr b="0" lang="es-ES" sz="1800" spc="-1" strike="noStrike">
                <a:solidFill>
                  <a:srgbClr val="ffffff"/>
                </a:solidFill>
                <a:latin typeface="Arial"/>
              </a:rPr>
              <a:t>nivel del </a:t>
            </a:r>
            <a:r>
              <a:rPr b="0" lang="es-ES" sz="1800" spc="-1" strike="noStrike">
                <a:solidFill>
                  <a:srgbClr val="ffffff"/>
                </a:solidFill>
                <a:latin typeface="Arial"/>
              </a:rPr>
              <a:t>esquem</a:t>
            </a:r>
            <a:r>
              <a:rPr b="0" lang="es-ES" sz="1800" spc="-1" strike="noStrike">
                <a:solidFill>
                  <a:srgbClr val="ffffff"/>
                </a:solidFill>
                <a:latin typeface="Arial"/>
              </a:rPr>
              <a:t>a</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Terc</a:t>
            </a:r>
            <a:r>
              <a:rPr b="0" lang="es-ES" sz="1800" spc="-1" strike="noStrike">
                <a:solidFill>
                  <a:srgbClr val="ffffff"/>
                </a:solidFill>
                <a:latin typeface="Arial"/>
              </a:rPr>
              <a:t>er </a:t>
            </a:r>
            <a:r>
              <a:rPr b="0" lang="es-ES" sz="1800" spc="-1" strike="noStrike">
                <a:solidFill>
                  <a:srgbClr val="ffffff"/>
                </a:solidFill>
                <a:latin typeface="Arial"/>
              </a:rPr>
              <a:t>nivel </a:t>
            </a:r>
            <a:r>
              <a:rPr b="0" lang="es-ES" sz="1800" spc="-1" strike="noStrike">
                <a:solidFill>
                  <a:srgbClr val="ffffff"/>
                </a:solidFill>
                <a:latin typeface="Arial"/>
              </a:rPr>
              <a:t>del </a:t>
            </a:r>
            <a:r>
              <a:rPr b="0" lang="es-ES" sz="1800" spc="-1" strike="noStrike">
                <a:solidFill>
                  <a:srgbClr val="ffffff"/>
                </a:solidFill>
                <a:latin typeface="Arial"/>
              </a:rPr>
              <a:t>esqu</a:t>
            </a:r>
            <a:r>
              <a:rPr b="0" lang="es-ES" sz="1800" spc="-1" strike="noStrike">
                <a:solidFill>
                  <a:srgbClr val="ffffff"/>
                </a:solidFill>
                <a:latin typeface="Arial"/>
              </a:rPr>
              <a:t>ema</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C</a:t>
            </a:r>
            <a:r>
              <a:rPr b="0" lang="es-ES" sz="1800" spc="-1" strike="noStrike">
                <a:solidFill>
                  <a:srgbClr val="ffffff"/>
                </a:solidFill>
                <a:latin typeface="Arial"/>
              </a:rPr>
              <a:t>u</a:t>
            </a:r>
            <a:r>
              <a:rPr b="0" lang="es-ES" sz="1800" spc="-1" strike="noStrike">
                <a:solidFill>
                  <a:srgbClr val="ffffff"/>
                </a:solidFill>
                <a:latin typeface="Arial"/>
              </a:rPr>
              <a:t>a</a:t>
            </a:r>
            <a:r>
              <a:rPr b="0" lang="es-ES" sz="1800" spc="-1" strike="noStrike">
                <a:solidFill>
                  <a:srgbClr val="ffffff"/>
                </a:solidFill>
                <a:latin typeface="Arial"/>
              </a:rPr>
              <a:t>r</a:t>
            </a:r>
            <a:r>
              <a:rPr b="0" lang="es-ES" sz="1800" spc="-1" strike="noStrike">
                <a:solidFill>
                  <a:srgbClr val="ffffff"/>
                </a:solidFill>
                <a:latin typeface="Arial"/>
              </a:rPr>
              <a:t>t</a:t>
            </a:r>
            <a:r>
              <a:rPr b="0" lang="es-ES" sz="1800" spc="-1" strike="noStrike">
                <a:solidFill>
                  <a:srgbClr val="ffffff"/>
                </a:solidFill>
                <a:latin typeface="Arial"/>
              </a:rPr>
              <a:t>o</a:t>
            </a:r>
            <a:r>
              <a:rPr b="0" lang="es-ES" sz="1800" spc="-1" strike="noStrike">
                <a:solidFill>
                  <a:srgbClr val="ffffff"/>
                </a:solidFill>
                <a:latin typeface="Arial"/>
              </a:rPr>
              <a:t> </a:t>
            </a:r>
            <a:r>
              <a:rPr b="0" lang="es-ES" sz="1800" spc="-1" strike="noStrike">
                <a:solidFill>
                  <a:srgbClr val="ffffff"/>
                </a:solidFill>
                <a:latin typeface="Arial"/>
              </a:rPr>
              <a:t>n</a:t>
            </a:r>
            <a:r>
              <a:rPr b="0" lang="es-ES" sz="1800" spc="-1" strike="noStrike">
                <a:solidFill>
                  <a:srgbClr val="ffffff"/>
                </a:solidFill>
                <a:latin typeface="Arial"/>
              </a:rPr>
              <a:t>i</a:t>
            </a:r>
            <a:r>
              <a:rPr b="0" lang="es-ES" sz="1800" spc="-1" strike="noStrike">
                <a:solidFill>
                  <a:srgbClr val="ffffff"/>
                </a:solidFill>
                <a:latin typeface="Arial"/>
              </a:rPr>
              <a:t>v</a:t>
            </a:r>
            <a:r>
              <a:rPr b="0" lang="es-ES" sz="1800" spc="-1" strike="noStrike">
                <a:solidFill>
                  <a:srgbClr val="ffffff"/>
                </a:solidFill>
                <a:latin typeface="Arial"/>
              </a:rPr>
              <a:t>e</a:t>
            </a:r>
            <a:r>
              <a:rPr b="0" lang="es-ES" sz="1800" spc="-1" strike="noStrike">
                <a:solidFill>
                  <a:srgbClr val="ffffff"/>
                </a:solidFill>
                <a:latin typeface="Arial"/>
              </a:rPr>
              <a:t>l </a:t>
            </a:r>
            <a:r>
              <a:rPr b="0" lang="es-ES" sz="1800" spc="-1" strike="noStrike">
                <a:solidFill>
                  <a:srgbClr val="ffffff"/>
                </a:solidFill>
                <a:latin typeface="Arial"/>
              </a:rPr>
              <a:t>d</a:t>
            </a:r>
            <a:r>
              <a:rPr b="0" lang="es-ES" sz="1800" spc="-1" strike="noStrike">
                <a:solidFill>
                  <a:srgbClr val="ffffff"/>
                </a:solidFill>
                <a:latin typeface="Arial"/>
              </a:rPr>
              <a:t>e</a:t>
            </a:r>
            <a:r>
              <a:rPr b="0" lang="es-ES" sz="1800" spc="-1" strike="noStrike">
                <a:solidFill>
                  <a:srgbClr val="ffffff"/>
                </a:solidFill>
                <a:latin typeface="Arial"/>
              </a:rPr>
              <a:t>l </a:t>
            </a:r>
            <a:r>
              <a:rPr b="0" lang="es-ES" sz="1800" spc="-1" strike="noStrike">
                <a:solidFill>
                  <a:srgbClr val="ffffff"/>
                </a:solidFill>
                <a:latin typeface="Arial"/>
              </a:rPr>
              <a:t>e</a:t>
            </a:r>
            <a:r>
              <a:rPr b="0" lang="es-ES" sz="1800" spc="-1" strike="noStrike">
                <a:solidFill>
                  <a:srgbClr val="ffffff"/>
                </a:solidFill>
                <a:latin typeface="Arial"/>
              </a:rPr>
              <a:t>s</a:t>
            </a:r>
            <a:r>
              <a:rPr b="0" lang="es-ES" sz="1800" spc="-1" strike="noStrike">
                <a:solidFill>
                  <a:srgbClr val="ffffff"/>
                </a:solidFill>
                <a:latin typeface="Arial"/>
              </a:rPr>
              <a:t>q</a:t>
            </a:r>
            <a:r>
              <a:rPr b="0" lang="es-ES" sz="1800" spc="-1" strike="noStrike">
                <a:solidFill>
                  <a:srgbClr val="ffffff"/>
                </a:solidFill>
                <a:latin typeface="Arial"/>
              </a:rPr>
              <a:t>u</a:t>
            </a:r>
            <a:r>
              <a:rPr b="0" lang="es-ES" sz="1800" spc="-1" strike="noStrike">
                <a:solidFill>
                  <a:srgbClr val="ffffff"/>
                </a:solidFill>
                <a:latin typeface="Arial"/>
              </a:rPr>
              <a:t>e</a:t>
            </a:r>
            <a:r>
              <a:rPr b="0" lang="es-ES" sz="1800" spc="-1" strike="noStrike">
                <a:solidFill>
                  <a:srgbClr val="ffffff"/>
                </a:solidFill>
                <a:latin typeface="Arial"/>
              </a:rPr>
              <a:t>m</a:t>
            </a:r>
            <a:r>
              <a:rPr b="0" lang="es-ES" sz="1800" spc="-1" strike="noStrike">
                <a:solidFill>
                  <a:srgbClr val="ffffff"/>
                </a:solidFill>
                <a:latin typeface="Arial"/>
              </a:rPr>
              <a:t>a</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Q</a:t>
            </a:r>
            <a:r>
              <a:rPr b="0" lang="es-ES" sz="1800" spc="-1" strike="noStrike">
                <a:solidFill>
                  <a:srgbClr val="ffffff"/>
                </a:solidFill>
                <a:latin typeface="Arial"/>
              </a:rPr>
              <a:t>u</a:t>
            </a:r>
            <a:r>
              <a:rPr b="0" lang="es-ES" sz="1800" spc="-1" strike="noStrike">
                <a:solidFill>
                  <a:srgbClr val="ffffff"/>
                </a:solidFill>
                <a:latin typeface="Arial"/>
              </a:rPr>
              <a:t>i</a:t>
            </a:r>
            <a:r>
              <a:rPr b="0" lang="es-ES" sz="1800" spc="-1" strike="noStrike">
                <a:solidFill>
                  <a:srgbClr val="ffffff"/>
                </a:solidFill>
                <a:latin typeface="Arial"/>
              </a:rPr>
              <a:t>n</a:t>
            </a:r>
            <a:r>
              <a:rPr b="0" lang="es-ES" sz="1800" spc="-1" strike="noStrike">
                <a:solidFill>
                  <a:srgbClr val="ffffff"/>
                </a:solidFill>
                <a:latin typeface="Arial"/>
              </a:rPr>
              <a:t>t</a:t>
            </a:r>
            <a:r>
              <a:rPr b="0" lang="es-ES" sz="1800" spc="-1" strike="noStrike">
                <a:solidFill>
                  <a:srgbClr val="ffffff"/>
                </a:solidFill>
                <a:latin typeface="Arial"/>
              </a:rPr>
              <a:t>o</a:t>
            </a:r>
            <a:r>
              <a:rPr b="0" lang="es-ES" sz="1800" spc="-1" strike="noStrike">
                <a:solidFill>
                  <a:srgbClr val="ffffff"/>
                </a:solidFill>
                <a:latin typeface="Arial"/>
              </a:rPr>
              <a:t> </a:t>
            </a:r>
            <a:r>
              <a:rPr b="0" lang="es-ES" sz="1800" spc="-1" strike="noStrike">
                <a:solidFill>
                  <a:srgbClr val="ffffff"/>
                </a:solidFill>
                <a:latin typeface="Arial"/>
              </a:rPr>
              <a:t>n</a:t>
            </a:r>
            <a:r>
              <a:rPr b="0" lang="es-ES" sz="1800" spc="-1" strike="noStrike">
                <a:solidFill>
                  <a:srgbClr val="ffffff"/>
                </a:solidFill>
                <a:latin typeface="Arial"/>
              </a:rPr>
              <a:t>i</a:t>
            </a:r>
            <a:r>
              <a:rPr b="0" lang="es-ES" sz="1800" spc="-1" strike="noStrike">
                <a:solidFill>
                  <a:srgbClr val="ffffff"/>
                </a:solidFill>
                <a:latin typeface="Arial"/>
              </a:rPr>
              <a:t>v</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d</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e</a:t>
            </a:r>
            <a:r>
              <a:rPr b="0" lang="es-ES" sz="1800" spc="-1" strike="noStrike">
                <a:solidFill>
                  <a:srgbClr val="ffffff"/>
                </a:solidFill>
                <a:latin typeface="Arial"/>
              </a:rPr>
              <a:t>s</a:t>
            </a:r>
            <a:r>
              <a:rPr b="0" lang="es-ES" sz="1800" spc="-1" strike="noStrike">
                <a:solidFill>
                  <a:srgbClr val="ffffff"/>
                </a:solidFill>
                <a:latin typeface="Arial"/>
              </a:rPr>
              <a:t>q</a:t>
            </a:r>
            <a:r>
              <a:rPr b="0" lang="es-ES" sz="1800" spc="-1" strike="noStrike">
                <a:solidFill>
                  <a:srgbClr val="ffffff"/>
                </a:solidFill>
                <a:latin typeface="Arial"/>
              </a:rPr>
              <a:t>u</a:t>
            </a:r>
            <a:r>
              <a:rPr b="0" lang="es-ES" sz="1800" spc="-1" strike="noStrike">
                <a:solidFill>
                  <a:srgbClr val="ffffff"/>
                </a:solidFill>
                <a:latin typeface="Arial"/>
              </a:rPr>
              <a:t>e</a:t>
            </a:r>
            <a:r>
              <a:rPr b="0" lang="es-ES" sz="1800" spc="-1" strike="noStrike">
                <a:solidFill>
                  <a:srgbClr val="ffffff"/>
                </a:solidFill>
                <a:latin typeface="Arial"/>
              </a:rPr>
              <a:t>m</a:t>
            </a:r>
            <a:r>
              <a:rPr b="0" lang="es-ES" sz="1800" spc="-1" strike="noStrike">
                <a:solidFill>
                  <a:srgbClr val="ffffff"/>
                </a:solidFill>
                <a:latin typeface="Arial"/>
              </a:rPr>
              <a:t>a</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a:t>
            </a:r>
            <a:r>
              <a:rPr b="0" lang="es-ES" sz="1800" spc="-1" strike="noStrike">
                <a:solidFill>
                  <a:srgbClr val="ffffff"/>
                </a:solidFill>
                <a:latin typeface="Arial"/>
              </a:rPr>
              <a:t>e</a:t>
            </a:r>
            <a:r>
              <a:rPr b="0" lang="es-ES" sz="1800" spc="-1" strike="noStrike">
                <a:solidFill>
                  <a:srgbClr val="ffffff"/>
                </a:solidFill>
                <a:latin typeface="Arial"/>
              </a:rPr>
              <a:t>x</a:t>
            </a:r>
            <a:r>
              <a:rPr b="0" lang="es-ES" sz="1800" spc="-1" strike="noStrike">
                <a:solidFill>
                  <a:srgbClr val="ffffff"/>
                </a:solidFill>
                <a:latin typeface="Arial"/>
              </a:rPr>
              <a:t>t</a:t>
            </a:r>
            <a:r>
              <a:rPr b="0" lang="es-ES" sz="1800" spc="-1" strike="noStrike">
                <a:solidFill>
                  <a:srgbClr val="ffffff"/>
                </a:solidFill>
                <a:latin typeface="Arial"/>
              </a:rPr>
              <a:t>o</a:t>
            </a:r>
            <a:r>
              <a:rPr b="0" lang="es-ES" sz="1800" spc="-1" strike="noStrike">
                <a:solidFill>
                  <a:srgbClr val="ffffff"/>
                </a:solidFill>
                <a:latin typeface="Arial"/>
              </a:rPr>
              <a:t> </a:t>
            </a:r>
            <a:r>
              <a:rPr b="0" lang="es-ES" sz="1800" spc="-1" strike="noStrike">
                <a:solidFill>
                  <a:srgbClr val="ffffff"/>
                </a:solidFill>
                <a:latin typeface="Arial"/>
              </a:rPr>
              <a:t>n</a:t>
            </a:r>
            <a:r>
              <a:rPr b="0" lang="es-ES" sz="1800" spc="-1" strike="noStrike">
                <a:solidFill>
                  <a:srgbClr val="ffffff"/>
                </a:solidFill>
                <a:latin typeface="Arial"/>
              </a:rPr>
              <a:t>i</a:t>
            </a:r>
            <a:r>
              <a:rPr b="0" lang="es-ES" sz="1800" spc="-1" strike="noStrike">
                <a:solidFill>
                  <a:srgbClr val="ffffff"/>
                </a:solidFill>
                <a:latin typeface="Arial"/>
              </a:rPr>
              <a:t>v</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d</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e</a:t>
            </a:r>
            <a:r>
              <a:rPr b="0" lang="es-ES" sz="1800" spc="-1" strike="noStrike">
                <a:solidFill>
                  <a:srgbClr val="ffffff"/>
                </a:solidFill>
                <a:latin typeface="Arial"/>
              </a:rPr>
              <a:t>s</a:t>
            </a:r>
            <a:r>
              <a:rPr b="0" lang="es-ES" sz="1800" spc="-1" strike="noStrike">
                <a:solidFill>
                  <a:srgbClr val="ffffff"/>
                </a:solidFill>
                <a:latin typeface="Arial"/>
              </a:rPr>
              <a:t>q</a:t>
            </a:r>
            <a:r>
              <a:rPr b="0" lang="es-ES" sz="1800" spc="-1" strike="noStrike">
                <a:solidFill>
                  <a:srgbClr val="ffffff"/>
                </a:solidFill>
                <a:latin typeface="Arial"/>
              </a:rPr>
              <a:t>u</a:t>
            </a:r>
            <a:r>
              <a:rPr b="0" lang="es-ES" sz="1800" spc="-1" strike="noStrike">
                <a:solidFill>
                  <a:srgbClr val="ffffff"/>
                </a:solidFill>
                <a:latin typeface="Arial"/>
              </a:rPr>
              <a:t>e</a:t>
            </a:r>
            <a:r>
              <a:rPr b="0" lang="es-ES" sz="1800" spc="-1" strike="noStrike">
                <a:solidFill>
                  <a:srgbClr val="ffffff"/>
                </a:solidFill>
                <a:latin typeface="Arial"/>
              </a:rPr>
              <a:t>m</a:t>
            </a:r>
            <a:r>
              <a:rPr b="0" lang="es-ES" sz="1800" spc="-1" strike="noStrike">
                <a:solidFill>
                  <a:srgbClr val="ffffff"/>
                </a:solidFill>
                <a:latin typeface="Arial"/>
              </a:rPr>
              <a:t>a</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a:t>
            </a:r>
            <a:r>
              <a:rPr b="0" lang="es-ES" sz="1800" spc="-1" strike="noStrike">
                <a:solidFill>
                  <a:srgbClr val="ffffff"/>
                </a:solidFill>
                <a:latin typeface="Arial"/>
              </a:rPr>
              <a:t>é</a:t>
            </a:r>
            <a:r>
              <a:rPr b="0" lang="es-ES" sz="1800" spc="-1" strike="noStrike">
                <a:solidFill>
                  <a:srgbClr val="ffffff"/>
                </a:solidFill>
                <a:latin typeface="Arial"/>
              </a:rPr>
              <a:t>p</a:t>
            </a:r>
            <a:r>
              <a:rPr b="0" lang="es-ES" sz="1800" spc="-1" strike="noStrike">
                <a:solidFill>
                  <a:srgbClr val="ffffff"/>
                </a:solidFill>
                <a:latin typeface="Arial"/>
              </a:rPr>
              <a:t>t</a:t>
            </a:r>
            <a:r>
              <a:rPr b="0" lang="es-ES" sz="1800" spc="-1" strike="noStrike">
                <a:solidFill>
                  <a:srgbClr val="ffffff"/>
                </a:solidFill>
                <a:latin typeface="Arial"/>
              </a:rPr>
              <a:t>i</a:t>
            </a:r>
            <a:r>
              <a:rPr b="0" lang="es-ES" sz="1800" spc="-1" strike="noStrike">
                <a:solidFill>
                  <a:srgbClr val="ffffff"/>
                </a:solidFill>
                <a:latin typeface="Arial"/>
              </a:rPr>
              <a:t>m</a:t>
            </a:r>
            <a:r>
              <a:rPr b="0" lang="es-ES" sz="1800" spc="-1" strike="noStrike">
                <a:solidFill>
                  <a:srgbClr val="ffffff"/>
                </a:solidFill>
                <a:latin typeface="Arial"/>
              </a:rPr>
              <a:t>o</a:t>
            </a:r>
            <a:r>
              <a:rPr b="0" lang="es-ES" sz="1800" spc="-1" strike="noStrike">
                <a:solidFill>
                  <a:srgbClr val="ffffff"/>
                </a:solidFill>
                <a:latin typeface="Arial"/>
              </a:rPr>
              <a:t> </a:t>
            </a:r>
            <a:r>
              <a:rPr b="0" lang="es-ES" sz="1800" spc="-1" strike="noStrike">
                <a:solidFill>
                  <a:srgbClr val="ffffff"/>
                </a:solidFill>
                <a:latin typeface="Arial"/>
              </a:rPr>
              <a:t>n</a:t>
            </a:r>
            <a:r>
              <a:rPr b="0" lang="es-ES" sz="1800" spc="-1" strike="noStrike">
                <a:solidFill>
                  <a:srgbClr val="ffffff"/>
                </a:solidFill>
                <a:latin typeface="Arial"/>
              </a:rPr>
              <a:t>i</a:t>
            </a:r>
            <a:r>
              <a:rPr b="0" lang="es-ES" sz="1800" spc="-1" strike="noStrike">
                <a:solidFill>
                  <a:srgbClr val="ffffff"/>
                </a:solidFill>
                <a:latin typeface="Arial"/>
              </a:rPr>
              <a:t>v</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d</a:t>
            </a:r>
            <a:r>
              <a:rPr b="0" lang="es-ES" sz="1800" spc="-1" strike="noStrike">
                <a:solidFill>
                  <a:srgbClr val="ffffff"/>
                </a:solidFill>
                <a:latin typeface="Arial"/>
              </a:rPr>
              <a:t>e</a:t>
            </a:r>
            <a:r>
              <a:rPr b="0" lang="es-ES" sz="1800" spc="-1" strike="noStrike">
                <a:solidFill>
                  <a:srgbClr val="ffffff"/>
                </a:solidFill>
                <a:latin typeface="Arial"/>
              </a:rPr>
              <a:t>l</a:t>
            </a:r>
            <a:r>
              <a:rPr b="0" lang="es-ES" sz="1800" spc="-1" strike="noStrike">
                <a:solidFill>
                  <a:srgbClr val="ffffff"/>
                </a:solidFill>
                <a:latin typeface="Arial"/>
              </a:rPr>
              <a:t> </a:t>
            </a:r>
            <a:r>
              <a:rPr b="0" lang="es-ES" sz="1800" spc="-1" strike="noStrike">
                <a:solidFill>
                  <a:srgbClr val="ffffff"/>
                </a:solidFill>
                <a:latin typeface="Arial"/>
              </a:rPr>
              <a:t>e</a:t>
            </a:r>
            <a:r>
              <a:rPr b="0" lang="es-ES" sz="1800" spc="-1" strike="noStrike">
                <a:solidFill>
                  <a:srgbClr val="ffffff"/>
                </a:solidFill>
                <a:latin typeface="Arial"/>
              </a:rPr>
              <a:t>s</a:t>
            </a:r>
            <a:r>
              <a:rPr b="0" lang="es-ES" sz="1800" spc="-1" strike="noStrike">
                <a:solidFill>
                  <a:srgbClr val="ffffff"/>
                </a:solidFill>
                <a:latin typeface="Arial"/>
              </a:rPr>
              <a:t>q</a:t>
            </a:r>
            <a:r>
              <a:rPr b="0" lang="es-ES" sz="1800" spc="-1" strike="noStrike">
                <a:solidFill>
                  <a:srgbClr val="ffffff"/>
                </a:solidFill>
                <a:latin typeface="Arial"/>
              </a:rPr>
              <a:t>u</a:t>
            </a:r>
            <a:r>
              <a:rPr b="0" lang="es-ES" sz="1800" spc="-1" strike="noStrike">
                <a:solidFill>
                  <a:srgbClr val="ffffff"/>
                </a:solidFill>
                <a:latin typeface="Arial"/>
              </a:rPr>
              <a:t>e</a:t>
            </a:r>
            <a:r>
              <a:rPr b="0" lang="es-ES" sz="1800" spc="-1" strike="noStrike">
                <a:solidFill>
                  <a:srgbClr val="ffffff"/>
                </a:solidFill>
                <a:latin typeface="Arial"/>
              </a:rPr>
              <a:t>m</a:t>
            </a:r>
            <a:r>
              <a:rPr b="0" lang="es-ES" sz="1800" spc="-1" strike="noStrike">
                <a:solidFill>
                  <a:srgbClr val="ffffff"/>
                </a:solidFill>
                <a:latin typeface="Arial"/>
              </a:rPr>
              <a:t>a</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A855BE6-02DE-4E6D-996B-1E6F2D09C588}"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08A8E58-E6DC-4BBC-804D-EACA3FBAEC9B}"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a:t>
            </a:r>
            <a:r>
              <a:rPr b="0" lang="es-ES" sz="3200" spc="-1" strike="noStrike">
                <a:solidFill>
                  <a:srgbClr val="ffffff"/>
                </a:solidFill>
                <a:latin typeface="Arial"/>
              </a:rPr>
              <a:t>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18BE3E7-649A-40FA-B20D-C504D895A222}"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D1A9C76C-B907-4381-8B8F-2FBFA13FF94E}"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724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7240" cy="311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F383726-1D47-4F87-9D0F-0FB38A707F77}"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5.pn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hyperlink" Target="https://bsky.app/profile/gwannon.com" TargetMode="External"/><Relationship Id="rId2" Type="http://schemas.openxmlformats.org/officeDocument/2006/relationships/hyperlink" Target="https://github.com/gwannon" TargetMode="External"/><Relationship Id="rId3" Type="http://schemas.openxmlformats.org/officeDocument/2006/relationships/hyperlink" Target="https://codepen.io/gwannon" TargetMode="External"/><Relationship Id="rId4" Type="http://schemas.openxmlformats.org/officeDocument/2006/relationships/hyperlink" Target="https://www.linkedin.com/in/jorgemonclus/" TargetMode="External"/><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hyperlink" Target="https://github.com/gwannon/WordCampBilbao2025" TargetMode="External"/><Relationship Id="rId2" Type="http://schemas.openxmlformats.org/officeDocument/2006/relationships/hyperlink" Target="https://es.wordpress.org/plugins/formscrm/" TargetMode="External"/><Relationship Id="rId3" Type="http://schemas.openxmlformats.org/officeDocument/2006/relationships/hyperlink" Target="https://www.activecampaign.com/apps/gravity-forms-integration" TargetMode="External"/><Relationship Id="rId4" Type="http://schemas.openxmlformats.org/officeDocument/2006/relationships/hyperlink" Target="https://github.com/gwannon/PHPClientifyAPI" TargetMode="External"/><Relationship Id="rId5" Type="http://schemas.openxmlformats.org/officeDocument/2006/relationships/hyperlink" Target="https://github.com/gwannon/PHPActiveCampaignAPI" TargetMode="External"/><Relationship Id="rId6"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30040" cy="156924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81" name="PlaceHolder 2"/>
          <p:cNvSpPr>
            <a:spLocks noGrp="1"/>
          </p:cNvSpPr>
          <p:nvPr>
            <p:ph/>
          </p:nvPr>
        </p:nvSpPr>
        <p:spPr>
          <a:xfrm>
            <a:off x="311760" y="1461600"/>
            <a:ext cx="8517240" cy="311508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Como siempre en temas de WordPress, siempre ha habido alguien antes con tu mismo problema y que ha creado un plugin para solucionarlo, así que plugin conectores de CRM hay unos cuantos. Son más o menos amplios y permiten más o menos opciones. Pero todos hacen más o menos las mismas funciones, meter los datos de la usuaria como clienta o empresa en tu CRM.</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0" lang="es-ES" sz="1800" spc="-1" strike="noStrike">
                <a:solidFill>
                  <a:srgbClr val="000000"/>
                </a:solidFill>
                <a:latin typeface="Arial"/>
              </a:rPr>
              <a:t>Luego los habrá que dan elementos condicionales, lanzar automatizaciones, etc. pero la esencia es la misma.</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1" lang="es-ES" sz="1800" spc="-1" strike="noStrike">
                <a:solidFill>
                  <a:srgbClr val="000000"/>
                </a:solidFill>
                <a:latin typeface="Arial"/>
              </a:rPr>
              <a:t>Ventajas: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El tiempo de desarrollo y configuración es muy bajo</a:t>
            </a:r>
            <a:r>
              <a:rPr b="0" lang="es-ES" sz="1800" spc="-1" strike="noStrike">
                <a:solidFill>
                  <a:srgbClr val="000000"/>
                </a:solidFill>
                <a:latin typeface="Arial"/>
              </a:rPr>
              <a:t>, por no decir mínimo. Instalar, activar y pocos minutos tenemos un formulario conectado a nuestro CRM.</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Precio asequible.</a:t>
            </a:r>
            <a:endParaRPr b="0" lang="es-ES" sz="1800" spc="-1" strike="noStrike">
              <a:solidFill>
                <a:srgbClr val="000000"/>
              </a:solidFill>
              <a:latin typeface="Arial"/>
            </a:endParaRPr>
          </a:p>
          <a:p>
            <a:pPr indent="0">
              <a:lnSpc>
                <a:spcPct val="100000"/>
              </a:lnSpc>
              <a:spcBef>
                <a:spcPts val="907"/>
              </a:spcBef>
              <a:spcAft>
                <a:spcPts val="709"/>
              </a:spcAft>
              <a:buNone/>
              <a:tabLst>
                <a:tab algn="l" pos="0"/>
              </a:tabLst>
            </a:pPr>
            <a:r>
              <a:rPr b="1" lang="es-ES" sz="1800" spc="-1" strike="noStrike">
                <a:solidFill>
                  <a:srgbClr val="000000"/>
                </a:solidFill>
                <a:latin typeface="Arial"/>
              </a:rPr>
              <a:t>Desventajas: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800" spc="-1" strike="noStrike">
                <a:solidFill>
                  <a:srgbClr val="000000"/>
                </a:solidFill>
                <a:latin typeface="Arial"/>
              </a:rPr>
              <a:t>Puedes hacer lo que te deje el plugin</a:t>
            </a:r>
            <a:r>
              <a:rPr b="0" lang="es-ES" sz="1800" spc="-1" strike="noStrike">
                <a:solidFill>
                  <a:srgbClr val="000000"/>
                </a:solidFill>
                <a:latin typeface="Arial"/>
              </a:rPr>
              <a:t>. ni más ni menos. Al principio sirven, pero según usas más tu CRM se suelen quedar cortos.</a:t>
            </a:r>
            <a:endParaRPr b="0" lang="es-ES" sz="1800" spc="-1" strike="noStrike">
              <a:solidFill>
                <a:srgbClr val="000000"/>
              </a:solidFill>
              <a:latin typeface="Arial"/>
            </a:endParaRPr>
          </a:p>
        </p:txBody>
      </p:sp>
      <p:sp>
        <p:nvSpPr>
          <p:cNvPr id="82" name="PlaceHolder 3"/>
          <p:cNvSpPr>
            <a:spLocks noGrp="1"/>
          </p:cNvSpPr>
          <p:nvPr>
            <p:ph type="title"/>
          </p:nvPr>
        </p:nvSpPr>
        <p:spPr>
          <a:xfrm>
            <a:off x="2329200" y="29448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4" name="PlaceHolder 2"/>
          <p:cNvSpPr>
            <a:spLocks noGrp="1"/>
          </p:cNvSpPr>
          <p:nvPr>
            <p:ph/>
          </p:nvPr>
        </p:nvSpPr>
        <p:spPr>
          <a:xfrm>
            <a:off x="311760" y="1461600"/>
            <a:ext cx="8517240" cy="3115080"/>
          </a:xfrm>
          <a:prstGeom prst="rect">
            <a:avLst/>
          </a:prstGeom>
          <a:noFill/>
          <a:ln w="0">
            <a:noFill/>
          </a:ln>
        </p:spPr>
        <p:txBody>
          <a:bodyPr lIns="91440" rIns="91440" tIns="91440" bIns="91440" anchor="t">
            <a:normAutofit fontScale="87222" lnSpcReduction="20000"/>
          </a:bodyPr>
          <a:p>
            <a:pPr indent="0">
              <a:lnSpc>
                <a:spcPct val="100000"/>
              </a:lnSpc>
              <a:spcBef>
                <a:spcPts val="624"/>
              </a:spcBef>
              <a:spcAft>
                <a:spcPts val="425"/>
              </a:spcAft>
              <a:buNone/>
              <a:tabLst>
                <a:tab algn="l" pos="0"/>
              </a:tabLst>
            </a:pPr>
            <a:r>
              <a:rPr b="0" lang="es-ES" sz="1400" spc="-1" strike="noStrike">
                <a:solidFill>
                  <a:srgbClr val="000000"/>
                </a:solidFill>
                <a:latin typeface="Arial"/>
              </a:rPr>
              <a:t>La opción de desarrollar nuestro propio sistema es una buena decisión, pero no está al alcance de todos.</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Si los formularios están desarrollados con algún plugin como Gravity Forms o Contact Form 7, aseguraros que el </a:t>
            </a:r>
            <a:r>
              <a:rPr b="0" lang="es-ES" sz="1400" spc="-1" strike="noStrike">
                <a:solidFill>
                  <a:srgbClr val="000000"/>
                </a:solidFill>
                <a:latin typeface="Arial"/>
              </a:rPr>
              <a:t>plugin de formularios que estéis usando tenga «hooks» que os permitan meter fácilmente vuestro desarrollo dentro </a:t>
            </a:r>
            <a:r>
              <a:rPr b="0" lang="es-ES" sz="1400" spc="-1" strike="noStrike">
                <a:solidFill>
                  <a:srgbClr val="000000"/>
                </a:solidFill>
                <a:latin typeface="Arial"/>
              </a:rPr>
              <a:t>del plugin de formulario.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Por ejemplo, Contact Form 7 tiene un «hook» llamado «mail_sent» que permite meter tu código tras terminar todo el </a:t>
            </a:r>
            <a:r>
              <a:rPr b="0" lang="es-ES" sz="1400" spc="-1" strike="noStrike">
                <a:solidFill>
                  <a:srgbClr val="000000"/>
                </a:solidFill>
                <a:latin typeface="Arial"/>
              </a:rPr>
              <a:t>proceso.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Podemos meter toda la personalización que queramos</a:t>
            </a:r>
            <a:r>
              <a:rPr b="0" lang="es-ES" sz="1400" spc="-1" strike="noStrike">
                <a:solidFill>
                  <a:srgbClr val="000000"/>
                </a:solidFill>
                <a:latin typeface="Arial"/>
              </a:rPr>
              <a:t> y hacer que interactúen muchos plugins de tu </a:t>
            </a:r>
            <a:r>
              <a:rPr b="0" lang="es-ES" sz="1400" spc="-1" strike="noStrike">
                <a:solidFill>
                  <a:srgbClr val="000000"/>
                </a:solidFill>
                <a:latin typeface="Arial"/>
              </a:rPr>
              <a:t>WordPress. Nos permiten depurar mucho mejor los datos del formulario.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También </a:t>
            </a:r>
            <a:r>
              <a:rPr b="1" lang="es-ES" sz="1400" spc="-1" strike="noStrike">
                <a:solidFill>
                  <a:srgbClr val="000000"/>
                </a:solidFill>
                <a:latin typeface="Arial"/>
              </a:rPr>
              <a:t>permite interactuar varios Plugins</a:t>
            </a:r>
            <a:r>
              <a:rPr b="0" lang="es-ES" sz="1400" spc="-1" strike="noStrike">
                <a:solidFill>
                  <a:srgbClr val="000000"/>
                </a:solidFill>
                <a:latin typeface="Arial"/>
              </a:rPr>
              <a:t>. Hay plugins que conectan CF7 con varios CRM y otros plugins </a:t>
            </a:r>
            <a:r>
              <a:rPr b="0" lang="es-ES" sz="1400" spc="-1" strike="noStrike">
                <a:solidFill>
                  <a:srgbClr val="000000"/>
                </a:solidFill>
                <a:latin typeface="Arial"/>
              </a:rPr>
              <a:t>que conectan WooCommerce con tu CRM, pero si queremos que nos envíen el contenido del carrito de </a:t>
            </a:r>
            <a:r>
              <a:rPr b="0" lang="es-ES" sz="1400" spc="-1" strike="noStrike">
                <a:solidFill>
                  <a:srgbClr val="000000"/>
                </a:solidFill>
                <a:latin typeface="Arial"/>
              </a:rPr>
              <a:t>compra de WooCommerce cuando rellena el formulario de consulta creado con CF7 no hay plugin que lo </a:t>
            </a:r>
            <a:r>
              <a:rPr b="0" lang="es-ES" sz="1400" spc="-1" strike="noStrike">
                <a:solidFill>
                  <a:srgbClr val="000000"/>
                </a:solidFill>
                <a:latin typeface="Arial"/>
              </a:rPr>
              <a:t>conecte todo.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Permite montar varias conexiones.</a:t>
            </a:r>
            <a:r>
              <a:rPr b="0" lang="es-ES" sz="1400" spc="-1" strike="noStrike">
                <a:solidFill>
                  <a:srgbClr val="000000"/>
                </a:solidFill>
                <a:latin typeface="Arial"/>
              </a:rPr>
              <a:t> No es común, pero puede darse algunas veces que tengas que hacer </a:t>
            </a:r>
            <a:r>
              <a:rPr b="0" lang="es-ES" sz="1400" spc="-1" strike="noStrike">
                <a:solidFill>
                  <a:srgbClr val="000000"/>
                </a:solidFill>
                <a:latin typeface="Arial"/>
              </a:rPr>
              <a:t>varias conexiones a diferentes CRM y puede haber colisiones entre diferentes plugins, cada uno de que tira </a:t>
            </a:r>
            <a:r>
              <a:rPr b="0" lang="es-ES" sz="1400" spc="-1" strike="noStrike">
                <a:solidFill>
                  <a:srgbClr val="000000"/>
                </a:solidFill>
                <a:latin typeface="Arial"/>
              </a:rPr>
              <a:t>contra un CRM distinto.</a:t>
            </a:r>
            <a:endParaRPr b="0" lang="es-ES" sz="1400" spc="-1" strike="noStrike">
              <a:solidFill>
                <a:srgbClr val="000000"/>
              </a:solidFill>
              <a:latin typeface="Arial"/>
            </a:endParaRPr>
          </a:p>
        </p:txBody>
      </p:sp>
      <p:sp>
        <p:nvSpPr>
          <p:cNvPr id="85" name="PlaceHolder 3"/>
          <p:cNvSpPr>
            <a:spLocks noGrp="1"/>
          </p:cNvSpPr>
          <p:nvPr>
            <p:ph type="title"/>
          </p:nvPr>
        </p:nvSpPr>
        <p:spPr>
          <a:xfrm>
            <a:off x="2329200" y="29448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7" name="PlaceHolder 2"/>
          <p:cNvSpPr>
            <a:spLocks noGrp="1"/>
          </p:cNvSpPr>
          <p:nvPr>
            <p:ph/>
          </p:nvPr>
        </p:nvSpPr>
        <p:spPr>
          <a:xfrm>
            <a:off x="311760" y="1461600"/>
            <a:ext cx="8517240" cy="3115080"/>
          </a:xfrm>
          <a:prstGeom prst="rect">
            <a:avLst/>
          </a:prstGeom>
          <a:noFill/>
          <a:ln w="0">
            <a:noFill/>
          </a:ln>
        </p:spPr>
        <p:txBody>
          <a:bodyPr lIns="91440" rIns="91440" tIns="91440" bIns="91440" anchor="t">
            <a:normAutofit fontScale="96666" lnSpcReduction="10000"/>
          </a:bodyPr>
          <a:p>
            <a:pPr indent="0">
              <a:lnSpc>
                <a:spcPct val="100000"/>
              </a:lnSpc>
              <a:spcBef>
                <a:spcPts val="624"/>
              </a:spcBef>
              <a:spcAft>
                <a:spcPts val="425"/>
              </a:spcAft>
              <a:buNone/>
              <a:tabLst>
                <a:tab algn="l" pos="0"/>
              </a:tabLst>
            </a:pPr>
            <a:r>
              <a:rPr b="1" lang="es-ES" sz="1400" spc="-1" strike="noStrike">
                <a:solidFill>
                  <a:srgbClr val="000000"/>
                </a:solidFill>
                <a:latin typeface="Arial"/>
              </a:rPr>
              <a:t>Desventajas: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Supone un mayor coste y tiempo de implementación.</a:t>
            </a:r>
            <a:r>
              <a:rPr b="0" lang="es-ES" sz="1400" spc="-1" strike="noStrike">
                <a:solidFill>
                  <a:srgbClr val="000000"/>
                </a:solidFill>
                <a:latin typeface="Arial"/>
              </a:rPr>
              <a:t> Aunque los costes son cada vez más baratos debido a que puedes aprovechar el código ya creado.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Consejos: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No tenemos que partir de cero, podemos trabajar sobre plugins ya existentes que hacen la conexión y sobre ellos hacer nuestro desarrollo propio.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Los CRM no suelen funcionar al momento, acumulan tareas y una cola las procesa de forma que puede haber un desfase de minutos entre un disparador y que se ejecute las acciones asociadas.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Si los formularios tienen que enviar algún email al momento con algún dato o confirmación debe hacerlo vuestro desarrollo y el plugin que uséis. Si no es importante que el envío sea inmediato puede hacerlo a través del CRM de forma que se registre aperturas, clics, etc. y puedas montar flujos y embudos.</a:t>
            </a:r>
            <a:endParaRPr b="0" lang="es-ES" sz="1400" spc="-1" strike="noStrike">
              <a:solidFill>
                <a:srgbClr val="000000"/>
              </a:solidFill>
              <a:latin typeface="Arial"/>
            </a:endParaRPr>
          </a:p>
        </p:txBody>
      </p:sp>
      <p:sp>
        <p:nvSpPr>
          <p:cNvPr id="88" name="PlaceHolder 3"/>
          <p:cNvSpPr>
            <a:spLocks noGrp="1"/>
          </p:cNvSpPr>
          <p:nvPr>
            <p:ph type="title"/>
          </p:nvPr>
        </p:nvSpPr>
        <p:spPr>
          <a:xfrm>
            <a:off x="2329200" y="29448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p:nvPr>
        </p:nvSpPr>
        <p:spPr>
          <a:xfrm>
            <a:off x="360000" y="3240000"/>
            <a:ext cx="8517240" cy="125820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generar algún tipo de «hash» temporal que se envíe al correo, así la gestión de seguridad la hace el correo.</a:t>
            </a:r>
            <a:endParaRPr b="0" lang="es-ES" sz="1300" spc="-1" strike="noStrike">
              <a:solidFill>
                <a:srgbClr val="000000"/>
              </a:solidFill>
              <a:latin typeface="Arial"/>
            </a:endParaRPr>
          </a:p>
        </p:txBody>
      </p:sp>
      <p:sp>
        <p:nvSpPr>
          <p:cNvPr id="90" name="PlaceHolder 2"/>
          <p:cNvSpPr>
            <a:spLocks noGrp="1"/>
          </p:cNvSpPr>
          <p:nvPr>
            <p:ph type="title"/>
          </p:nvPr>
        </p:nvSpPr>
        <p:spPr>
          <a:xfrm>
            <a:off x="2329560" y="29484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1" name="PlaceHolder 10"/>
          <p:cNvSpPr/>
          <p:nvPr/>
        </p:nvSpPr>
        <p:spPr>
          <a:xfrm>
            <a:off x="360000" y="900000"/>
            <a:ext cx="8638200" cy="1798560"/>
          </a:xfrm>
          <a:prstGeom prst="rect">
            <a:avLst/>
          </a:prstGeom>
          <a:noFill/>
          <a:ln w="0">
            <a:noFill/>
          </a:ln>
        </p:spPr>
        <p:style>
          <a:lnRef idx="0"/>
          <a:fillRef idx="0"/>
          <a:effectRef idx="0"/>
          <a:fontRef idx="minor"/>
        </p:style>
        <p:txBody>
          <a:bodyPr lIns="90000" rIns="90000" tIns="91440" bIns="91440" anchor="t">
            <a:normAutofit/>
          </a:bodyPr>
          <a:p>
            <a:pPr>
              <a:lnSpc>
                <a:spcPct val="100000"/>
              </a:lnSpc>
              <a:spcBef>
                <a:spcPts val="850"/>
              </a:spcBef>
              <a:spcAft>
                <a:spcPts val="850"/>
              </a:spcAft>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ndParaRPr>
          </a:p>
          <a:p>
            <a:pPr>
              <a:lnSpc>
                <a:spcPct val="100000"/>
              </a:lnSpc>
              <a:spcBef>
                <a:spcPts val="850"/>
              </a:spcBef>
              <a:spcAft>
                <a:spcPts val="850"/>
              </a:spcAft>
            </a:pPr>
            <a:r>
              <a:rPr b="0" lang="es-ES" sz="1300" spc="-1" strike="noStrike">
                <a:solidFill>
                  <a:srgbClr val="000000"/>
                </a:solidFill>
                <a:latin typeface="Arial"/>
                <a:ea typeface="Noto Sans CJK SC"/>
              </a:rPr>
              <a:t>Algunos ejemplos:</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ndParaRPr>
          </a:p>
        </p:txBody>
      </p:sp>
      <p:sp>
        <p:nvSpPr>
          <p:cNvPr id="92" name="PlaceHolder 11"/>
          <p:cNvSpPr/>
          <p:nvPr/>
        </p:nvSpPr>
        <p:spPr>
          <a:xfrm>
            <a:off x="180000" y="2718720"/>
            <a:ext cx="8649000" cy="51948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Consideraciones</a:t>
            </a:r>
            <a:r>
              <a:rPr b="0" lang="es-ES" sz="1500" spc="-1" strike="noStrike">
                <a:solidFill>
                  <a:srgbClr val="000000"/>
                </a:solidFill>
                <a:latin typeface="Arial"/>
                <a:ea typeface="DejaVu Sans"/>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311760" y="1317600"/>
            <a:ext cx="5806440" cy="311508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a:t>
            </a:r>
            <a:r>
              <a:rPr b="1" lang="es-ES" sz="1500" spc="-1" strike="noStrike">
                <a:solidFill>
                  <a:srgbClr val="000000"/>
                </a:solidFill>
                <a:latin typeface="Arial"/>
              </a:rPr>
              <a:t>el formulario y cómo van a poder rellenar</a:t>
            </a:r>
            <a:r>
              <a:rPr b="0" lang="es-ES" sz="1500" spc="-1" strike="noStrike">
                <a:solidFill>
                  <a:srgbClr val="000000"/>
                </a:solidFill>
                <a:latin typeface="Arial"/>
              </a:rPr>
              <a:t>. Datos muy relevantes como </a:t>
            </a:r>
            <a:r>
              <a:rPr b="0" lang="es-ES" sz="1500" spc="-1" strike="noStrike">
                <a:solidFill>
                  <a:srgbClr val="000000"/>
                </a:solidFill>
                <a:latin typeface="Arial"/>
              </a:rPr>
              <a:t>pueden ser el tamaño de tu empresa, puede que no interese dejarse de mano </a:t>
            </a:r>
            <a:r>
              <a:rPr b="0" lang="es-ES" sz="1500" spc="-1" strike="noStrike">
                <a:solidFill>
                  <a:srgbClr val="000000"/>
                </a:solidFill>
                <a:latin typeface="Arial"/>
              </a:rPr>
              <a:t>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a:t>
            </a:r>
            <a:r>
              <a:rPr b="0" lang="es-ES" sz="1500" spc="-1" strike="noStrike">
                <a:solidFill>
                  <a:srgbClr val="000000"/>
                </a:solidFill>
                <a:latin typeface="Arial"/>
              </a:rPr>
              <a:t>cerrar las opciones con desplegables, checkboxes, etc. mucho mejor que </a:t>
            </a:r>
            <a:r>
              <a:rPr b="0" lang="es-ES" sz="1500" spc="-1" strike="noStrike">
                <a:solidFill>
                  <a:srgbClr val="000000"/>
                </a:solidFill>
                <a:latin typeface="Arial"/>
              </a:rPr>
              <a:t>textos libres. Pensad que una ciudad puede escribirse de muchas formas: </a:t>
            </a:r>
            <a:r>
              <a:rPr b="0" lang="es-ES" sz="1500" spc="-1" strike="noStrike">
                <a:solidFill>
                  <a:srgbClr val="000000"/>
                </a:solidFill>
                <a:latin typeface="Arial"/>
              </a:rPr>
              <a:t>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a:t>
            </a:r>
            <a:r>
              <a:rPr b="0" lang="es-ES" sz="1500" spc="-1" strike="noStrike">
                <a:solidFill>
                  <a:srgbClr val="000000"/>
                </a:solidFill>
                <a:latin typeface="Arial"/>
              </a:rPr>
              <a:t>como funcionan las usuarias, tomáis una decisión de mantenerlo separado o </a:t>
            </a:r>
            <a:r>
              <a:rPr b="0" lang="es-ES" sz="1500" spc="-1" strike="noStrike">
                <a:solidFill>
                  <a:srgbClr val="000000"/>
                </a:solidFill>
                <a:latin typeface="Arial"/>
              </a:rPr>
              <a:t>fusionáis. Siguiendo el ejemplo anterior del tamaño de empresa, podemos </a:t>
            </a:r>
            <a:r>
              <a:rPr b="0" lang="es-ES" sz="1500" spc="-1" strike="noStrike">
                <a:solidFill>
                  <a:srgbClr val="000000"/>
                </a:solidFill>
                <a:latin typeface="Arial"/>
              </a:rPr>
              <a:t>tener el campo del CRM «tamaño_empresa» que usa marketing para sus </a:t>
            </a:r>
            <a:r>
              <a:rPr b="0" lang="es-ES" sz="1500" spc="-1" strike="noStrike">
                <a:solidFill>
                  <a:srgbClr val="000000"/>
                </a:solidFill>
                <a:latin typeface="Arial"/>
              </a:rPr>
              <a:t>segmentos y creamos otro para «tamaño_empresa_perfil» para el perfil de </a:t>
            </a:r>
            <a:r>
              <a:rPr b="0" lang="es-ES" sz="1500" spc="-1" strike="noStrike">
                <a:solidFill>
                  <a:srgbClr val="000000"/>
                </a:solidFill>
                <a:latin typeface="Arial"/>
              </a:rPr>
              <a:t>usuaria. </a:t>
            </a:r>
            <a:endParaRPr b="0" lang="es-ES" sz="1500" spc="-1" strike="noStrike">
              <a:solidFill>
                <a:srgbClr val="000000"/>
              </a:solidFill>
              <a:latin typeface="Arial"/>
            </a:endParaRPr>
          </a:p>
        </p:txBody>
      </p:sp>
      <p:sp>
        <p:nvSpPr>
          <p:cNvPr id="94" name="PlaceHolder 2"/>
          <p:cNvSpPr>
            <a:spLocks noGrp="1"/>
          </p:cNvSpPr>
          <p:nvPr>
            <p:ph type="title"/>
          </p:nvPr>
        </p:nvSpPr>
        <p:spPr>
          <a:xfrm>
            <a:off x="2329560" y="29484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5" name="PlaceHolder 8"/>
          <p:cNvSpPr/>
          <p:nvPr/>
        </p:nvSpPr>
        <p:spPr>
          <a:xfrm>
            <a:off x="180000" y="900000"/>
            <a:ext cx="8649000" cy="51948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¿Cómo tratar los datos?</a:t>
            </a:r>
            <a:r>
              <a:rPr b="0" lang="es-ES" sz="1500" spc="-1" strike="noStrike">
                <a:solidFill>
                  <a:srgbClr val="000000"/>
                </a:solidFill>
                <a:latin typeface="Arial"/>
                <a:ea typeface="DejaVu Sans"/>
              </a:rPr>
              <a:t> d[ o_0 ]b</a:t>
            </a:r>
            <a:endParaRPr b="0" lang="es-ES" sz="1500" spc="-1" strike="noStrike">
              <a:solidFill>
                <a:srgbClr val="000000"/>
              </a:solidFill>
              <a:latin typeface="Arial"/>
            </a:endParaRPr>
          </a:p>
        </p:txBody>
      </p:sp>
      <p:pic>
        <p:nvPicPr>
          <p:cNvPr id="96" name="" descr=""/>
          <p:cNvPicPr/>
          <p:nvPr/>
        </p:nvPicPr>
        <p:blipFill>
          <a:blip r:embed="rId1"/>
          <a:stretch/>
        </p:blipFill>
        <p:spPr>
          <a:xfrm>
            <a:off x="6120000" y="1394280"/>
            <a:ext cx="2698560" cy="3337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311760" y="900000"/>
            <a:ext cx="5986440" cy="367668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socias del caso práctico puede pedirse una vez al día y tirar de ese cacheo hasta el día siguiente.</a:t>
            </a:r>
            <a:endParaRPr b="0" lang="es-ES" sz="1800" spc="-1" strike="noStrike">
              <a:solidFill>
                <a:srgbClr val="000000"/>
              </a:solidFill>
              <a:latin typeface="Arial"/>
            </a:endParaRPr>
          </a:p>
        </p:txBody>
      </p:sp>
      <p:sp>
        <p:nvSpPr>
          <p:cNvPr id="98" name="PlaceHolder 2"/>
          <p:cNvSpPr>
            <a:spLocks noGrp="1"/>
          </p:cNvSpPr>
          <p:nvPr>
            <p:ph type="title"/>
          </p:nvPr>
        </p:nvSpPr>
        <p:spPr>
          <a:xfrm>
            <a:off x="2329560" y="294840"/>
            <a:ext cx="6489000" cy="51948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9" name="" descr=""/>
          <p:cNvPicPr/>
          <p:nvPr/>
        </p:nvPicPr>
        <p:blipFill>
          <a:blip r:embed="rId2"/>
          <a:stretch/>
        </p:blipFill>
        <p:spPr>
          <a:xfrm>
            <a:off x="6438960" y="978480"/>
            <a:ext cx="2421000" cy="3598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20000" y="294120"/>
            <a:ext cx="630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1" name="PlaceHolder 2"/>
          <p:cNvSpPr>
            <a:spLocks noGrp="1"/>
          </p:cNvSpPr>
          <p:nvPr>
            <p:ph/>
          </p:nvPr>
        </p:nvSpPr>
        <p:spPr>
          <a:xfrm>
            <a:off x="311760" y="900000"/>
            <a:ext cx="3827160" cy="3655080"/>
          </a:xfrm>
          <a:prstGeom prst="rect">
            <a:avLst/>
          </a:prstGeom>
          <a:noFill/>
          <a:ln w="0">
            <a:noFill/>
          </a:ln>
        </p:spPr>
        <p:txBody>
          <a:bodyPr lIns="91440" rIns="91440" tIns="91440" bIns="91440" anchor="t">
            <a:normAutofit fontScale="98333"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Si vas a trabajar de servidor a servidor, no hay problemas de atacar directamente a la API del CRM, pero </a:t>
            </a:r>
            <a:r>
              <a:rPr b="1" lang="es-ES" sz="1800" spc="-1" strike="noStrike">
                <a:solidFill>
                  <a:srgbClr val="000000"/>
                </a:solidFill>
                <a:latin typeface="Arial"/>
              </a:rPr>
              <a:t>cuando se trabaja desde el navegador</a:t>
            </a:r>
            <a:r>
              <a:rPr b="0" lang="es-ES" sz="1800" spc="-1" strike="noStrike">
                <a:solidFill>
                  <a:srgbClr val="000000"/>
                </a:solidFill>
                <a:latin typeface="Arial"/>
              </a:rPr>
              <a:t>, por ejemplo con eventos de JavaScript, </a:t>
            </a:r>
            <a:r>
              <a:rPr b="1" lang="es-ES" sz="1800" spc="-1" strike="noStrike">
                <a:solidFill>
                  <a:srgbClr val="000000"/>
                </a:solidFill>
                <a:latin typeface="Arial"/>
              </a:rPr>
              <a:t>las credenciales de la API pueden quedar expuestas</a:t>
            </a:r>
            <a:r>
              <a:rPr b="0" lang="es-ES" sz="1800" spc="-1" strike="noStrike">
                <a:solidFill>
                  <a:srgbClr val="000000"/>
                </a:solidFill>
                <a:latin typeface="Arial"/>
              </a:rPr>
              <a:t>.</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0" lang="es-ES" sz="1800" spc="-1" strike="noStrike">
                <a:solidFill>
                  <a:srgbClr val="000000"/>
                </a:solidFill>
                <a:latin typeface="Arial"/>
              </a:rPr>
              <a:t>Para evitar esto </a:t>
            </a:r>
            <a:r>
              <a:rPr b="1" lang="es-ES" sz="1800" spc="-1" strike="noStrike">
                <a:solidFill>
                  <a:srgbClr val="000000"/>
                </a:solidFill>
                <a:latin typeface="Arial"/>
              </a:rPr>
              <a:t>se puede crear una API intermedia</a:t>
            </a:r>
            <a:r>
              <a:rPr b="0" lang="es-ES" sz="1800" spc="-1" strike="noStrike">
                <a:solidFill>
                  <a:srgbClr val="000000"/>
                </a:solidFill>
                <a:latin typeface="Arial"/>
              </a:rPr>
              <a:t> a la que ataque el navegador y que solo ofrezca los «endpoints» que nos interesen de la API del CRM.</a:t>
            </a:r>
            <a:endParaRPr b="0" lang="es-ES" sz="1800" spc="-1" strike="noStrike">
              <a:solidFill>
                <a:srgbClr val="000000"/>
              </a:solidFill>
              <a:latin typeface="Arial"/>
            </a:endParaRPr>
          </a:p>
        </p:txBody>
      </p:sp>
      <p:pic>
        <p:nvPicPr>
          <p:cNvPr id="102" name="" descr=""/>
          <p:cNvPicPr/>
          <p:nvPr/>
        </p:nvPicPr>
        <p:blipFill>
          <a:blip r:embed="rId1"/>
          <a:stretch/>
        </p:blipFill>
        <p:spPr>
          <a:xfrm>
            <a:off x="4140000" y="800280"/>
            <a:ext cx="4718880" cy="4058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520000" y="294120"/>
            <a:ext cx="630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4" name="PlaceHolder 2"/>
          <p:cNvSpPr>
            <a:spLocks noGrp="1"/>
          </p:cNvSpPr>
          <p:nvPr>
            <p:ph/>
          </p:nvPr>
        </p:nvSpPr>
        <p:spPr>
          <a:xfrm>
            <a:off x="311760" y="1440000"/>
            <a:ext cx="8507160" cy="3115080"/>
          </a:xfrm>
          <a:prstGeom prst="rect">
            <a:avLst/>
          </a:prstGeom>
          <a:noFill/>
          <a:ln w="0">
            <a:noFill/>
          </a:ln>
        </p:spPr>
        <p:txBody>
          <a:bodyPr lIns="91440" rIns="91440" tIns="91440" bIns="91440" anchor="t">
            <a:normAutofit fontScale="75000" lnSpcReduction="10000"/>
          </a:bodyPr>
          <a:p>
            <a:pPr indent="0">
              <a:lnSpc>
                <a:spcPct val="100000"/>
              </a:lnSpc>
              <a:spcBef>
                <a:spcPts val="624"/>
              </a:spcBef>
              <a:spcAft>
                <a:spcPts val="425"/>
              </a:spcAft>
              <a:buNone/>
              <a:tabLst>
                <a:tab algn="l" pos="0"/>
              </a:tabLst>
            </a:pPr>
            <a:r>
              <a:rPr b="0" lang="es-ES" sz="1500" spc="-1" strike="noStrike">
                <a:solidFill>
                  <a:srgbClr val="000000"/>
                </a:solidFill>
                <a:latin typeface="Arial"/>
              </a:rPr>
              <a:t>Con la API-REST de WordPress es muy fácil montar una API intermedia, ya que la propia API-Rest de WordPress te da un buen framework de desarrollo y este desarrollo solo tiene que recoger los mismos datos que la API del CRM y reenviárselos usando las credenciales.</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0" lang="es-ES" sz="1500" spc="-1" strike="noStrike">
                <a:solidFill>
                  <a:srgbClr val="000000"/>
                </a:solidFill>
                <a:latin typeface="Arial"/>
              </a:rPr>
              <a:t>El principal trabajo es decidir que endpoints de la API del CRM quiero usar y necesito y si es seguro poder usarlo en abierto.</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1" lang="es-ES" sz="1500" spc="-1" strike="noStrike">
                <a:solidFill>
                  <a:srgbClr val="000000"/>
                </a:solidFill>
                <a:latin typeface="Arial"/>
              </a:rPr>
              <a:t>Consejos y consideraciones:</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Mejor POST que GET. </a:t>
            </a:r>
            <a:r>
              <a:rPr b="0" lang="es-ES" sz="1500" spc="-1" strike="noStrike">
                <a:solidFill>
                  <a:srgbClr val="000000"/>
                </a:solidFill>
                <a:latin typeface="Arial"/>
              </a:rPr>
              <a:t>Aunque parezca al revés es más seguro los POST que los GET. Que metan datos es malo, pero que los saquen es un problemón.</a:t>
            </a:r>
            <a:endParaRPr b="0" lang="es-E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tabLst>
                <a:tab algn="l" pos="0"/>
              </a:tabLst>
            </a:pPr>
            <a:r>
              <a:rPr b="1" lang="es-ES" sz="1500" spc="-1" strike="noStrike">
                <a:solidFill>
                  <a:srgbClr val="000000"/>
                </a:solidFill>
                <a:latin typeface="Arial"/>
              </a:rPr>
              <a:t>Filtro de los datos que devuelves.</a:t>
            </a:r>
            <a:r>
              <a:rPr b="0" lang="es-ES" sz="1500" spc="-1" strike="noStrike">
                <a:solidFill>
                  <a:srgbClr val="000000"/>
                </a:solidFill>
                <a:latin typeface="Arial"/>
              </a:rPr>
              <a:t> La API del CRM puede devolver datos sensibles como el email, pero la API intermedia puede filtrar el contenido y no suministrarlo.</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Capa extra de seguridad.</a:t>
            </a:r>
            <a:r>
              <a:rPr b="0" lang="es-ES" sz="1500" spc="-1" strike="noStrike">
                <a:solidFill>
                  <a:srgbClr val="000000"/>
                </a:solidFill>
                <a:latin typeface="Arial"/>
              </a:rPr>
              <a:t> Podemos meter restricciones de seguridad que la API del CRM no tenga. Si hay un número inusual de peticiones desde la IP puedes bajar esa IP.</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Estadísticas.</a:t>
            </a:r>
            <a:r>
              <a:rPr b="0" lang="es-ES" sz="1500" spc="-1" strike="noStrike">
                <a:solidFill>
                  <a:srgbClr val="000000"/>
                </a:solidFill>
                <a:latin typeface="Arial"/>
              </a:rPr>
              <a:t> Puede ser interesante unos logs de consumo de la API intermedia de los luego sacar estadísticas para la gente de marketing.</a:t>
            </a:r>
            <a:endParaRPr b="0" lang="es-ES" sz="1500" spc="-1" strike="noStrike">
              <a:solidFill>
                <a:srgbClr val="000000"/>
              </a:solidFill>
              <a:latin typeface="Arial"/>
            </a:endParaRPr>
          </a:p>
        </p:txBody>
      </p:sp>
      <p:sp>
        <p:nvSpPr>
          <p:cNvPr id="105" name="PlaceHolder 9"/>
          <p:cNvSpPr/>
          <p:nvPr/>
        </p:nvSpPr>
        <p:spPr>
          <a:xfrm>
            <a:off x="2509920" y="783000"/>
            <a:ext cx="6309000" cy="51948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Usando la API-REST de WordPress</a:t>
            </a:r>
            <a:r>
              <a:rPr b="0" lang="es-ES" sz="1500" spc="-1" strike="noStrike">
                <a:solidFill>
                  <a:srgbClr val="000000"/>
                </a:solidFill>
                <a:latin typeface="Arial"/>
                <a:ea typeface="DejaVu Sans"/>
              </a:rPr>
              <a:t> |[●▪▪●]|</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340000" y="198360"/>
            <a:ext cx="6489000" cy="51948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107" name="PlaceHolder 2"/>
          <p:cNvSpPr>
            <a:spLocks noGrp="1"/>
          </p:cNvSpPr>
          <p:nvPr>
            <p:ph/>
          </p:nvPr>
        </p:nvSpPr>
        <p:spPr>
          <a:xfrm>
            <a:off x="311760" y="900000"/>
            <a:ext cx="8517240" cy="367668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311760" y="1080000"/>
            <a:ext cx="8517240" cy="3037320"/>
          </a:xfrm>
          <a:prstGeom prst="rect">
            <a:avLst/>
          </a:prstGeom>
          <a:noFill/>
          <a:ln w="0">
            <a:noFill/>
          </a:ln>
        </p:spPr>
        <p:txBody>
          <a:bodyPr lIns="91440" rIns="91440" tIns="91440" bIns="91440" anchor="t">
            <a:normAutofit fontScale="75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Soy un </a:t>
            </a:r>
            <a:r>
              <a:rPr b="1" lang="es-ES" sz="1600" spc="-1" strike="noStrike">
                <a:solidFill>
                  <a:srgbClr val="000000"/>
                </a:solidFill>
                <a:latin typeface="Arial"/>
              </a:rPr>
              <a:t>desarrollador web con más de 20 años de experiencia</a:t>
            </a:r>
            <a:r>
              <a:rPr b="0" lang="es-ES" sz="1600" spc="-1" strike="noStrike">
                <a:solidFill>
                  <a:srgbClr val="000000"/>
                </a:solidFill>
                <a:latin typeface="Arial"/>
              </a:rPr>
              <a:t>, muchos de ellos trabajando con WordPress. De hecho, mis primeros proyectos fueron en B2Evo, el origen de WordPress.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Trabajo en Eñutt Comunicación desde hace 5 años, principalmente desarrollando en temas de CRM para clientes como SPRI, IHOBE, BEAZ o Gaztenpresa.</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Mis enlaces:</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1"/>
              </a:rPr>
              <a:t>https://bsky.app/profile/gwannon.com</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2"/>
              </a:rPr>
              <a:t>https://github.com/gwannon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3"/>
              </a:rPr>
              <a:t>https://codepen.io/gwannon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0000"/>
                </a:solidFill>
                <a:uFillTx/>
                <a:latin typeface="Arial"/>
                <a:ea typeface="Noto Sans CJK SC"/>
                <a:hlinkClick r:id="rId4"/>
              </a:rPr>
              <a:t>https://www.linkedin.com/in/jorgemonclus/</a:t>
            </a:r>
            <a:endParaRPr b="0" lang="es-ES" sz="16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109" name="PlaceHolder 12"/>
          <p:cNvSpPr/>
          <p:nvPr/>
        </p:nvSpPr>
        <p:spPr>
          <a:xfrm>
            <a:off x="2340000" y="294120"/>
            <a:ext cx="6489000" cy="51948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tabLst>
                <a:tab algn="l" pos="0"/>
              </a:tabLst>
            </a:pPr>
            <a:r>
              <a:rPr b="1" lang="es-ES" sz="1800" spc="-1" strike="noStrike">
                <a:solidFill>
                  <a:srgbClr val="174575"/>
                </a:solidFill>
                <a:latin typeface="Arial"/>
                <a:ea typeface="DejaVu Sans"/>
              </a:rPr>
              <a:t>Jorge Monclús</a:t>
            </a:r>
            <a:r>
              <a:rPr b="0" lang="es-ES" sz="1800" spc="-1" strike="noStrike">
                <a:solidFill>
                  <a:srgbClr val="174575"/>
                </a:solidFill>
                <a:latin typeface="Arial"/>
                <a:ea typeface="DejaVu Sans"/>
              </a:rPr>
              <a:t> O=('-'Q)</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7240" cy="197712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la clienta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8160" y="3563280"/>
            <a:ext cx="1071720" cy="1077120"/>
          </a:xfrm>
          <a:prstGeom prst="rect">
            <a:avLst/>
          </a:prstGeom>
          <a:ln w="0">
            <a:noFill/>
          </a:ln>
        </p:spPr>
      </p:pic>
      <p:pic>
        <p:nvPicPr>
          <p:cNvPr id="50" name="" descr=""/>
          <p:cNvPicPr/>
          <p:nvPr/>
        </p:nvPicPr>
        <p:blipFill>
          <a:blip r:embed="rId2"/>
          <a:stretch/>
        </p:blipFill>
        <p:spPr>
          <a:xfrm rot="1380000">
            <a:off x="4474440" y="3735000"/>
            <a:ext cx="1155240" cy="9316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2340000" y="294120"/>
            <a:ext cx="6489000" cy="51948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Miscelánea</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11" name="PlaceHolder 2"/>
          <p:cNvSpPr>
            <a:spLocks noGrp="1"/>
          </p:cNvSpPr>
          <p:nvPr>
            <p:ph/>
          </p:nvPr>
        </p:nvSpPr>
        <p:spPr>
          <a:xfrm>
            <a:off x="311760" y="1080000"/>
            <a:ext cx="8517240" cy="349668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1" lang="es-ES" sz="1800" spc="-1" strike="noStrike">
                <a:solidFill>
                  <a:srgbClr val="000000"/>
                </a:solidFill>
                <a:latin typeface="Arial"/>
              </a:rPr>
              <a:t>Enlaces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0000"/>
                </a:solidFill>
                <a:uFillTx/>
                <a:latin typeface="Arial"/>
                <a:ea typeface="Noto Sans CJK SC"/>
                <a:hlinkClick r:id="rId1"/>
              </a:rPr>
              <a:t>Ponencia</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Todo el código fuente de la ponencia para que puedas usarlo como quieras. https://github.com/gwannon/WordCampBilbao2025</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Plugins</a:t>
            </a:r>
            <a:endParaRPr b="0" lang="es-ES" sz="1800" spc="-1" strike="noStrike">
              <a:solidFill>
                <a:srgbClr val="000000"/>
              </a:solidFill>
              <a:latin typeface="Arial"/>
            </a:endParaRPr>
          </a:p>
          <a:p>
            <a:pPr marL="360000" indent="-324000">
              <a:lnSpc>
                <a:spcPct val="100000"/>
              </a:lnSpc>
              <a:spcBef>
                <a:spcPts val="340"/>
              </a:spcBef>
              <a:spcAft>
                <a:spcPts val="142"/>
              </a:spcAft>
              <a:buClr>
                <a:srgbClr val="000000"/>
              </a:buClr>
              <a:buFont typeface="Wingdings" charset="2"/>
              <a:buChar char=""/>
              <a:tabLst>
                <a:tab algn="l" pos="0"/>
              </a:tabLst>
            </a:pPr>
            <a:r>
              <a:rPr b="1" lang="es-ES" sz="1000" spc="-1" strike="noStrike" u="sng">
                <a:solidFill>
                  <a:srgbClr val="000000"/>
                </a:solidFill>
                <a:uFillTx/>
                <a:latin typeface="Arial"/>
                <a:ea typeface="Noto Sans CJK SC"/>
                <a:hlinkClick r:id="rId2"/>
              </a:rPr>
              <a:t>FormsCRM</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Plugin gratuito que permite hacer una conexión entre varios plugins de formularios como «Contact Form 7» o «WP Forms» y CRM como «Holded» o «Clientify». https://es.wordpress.org/plugins/formscrm/</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0000"/>
                </a:solidFill>
                <a:uFillTx/>
                <a:latin typeface="Arial"/>
                <a:ea typeface="Noto Sans CJK SC"/>
                <a:hlinkClick r:id="rId3"/>
              </a:rPr>
              <a:t>Add-on de Gravity Forms para Active Campaign</a:t>
            </a:r>
            <a:r>
              <a:rPr b="0" lang="es-ES" sz="1000" spc="-1" strike="noStrike">
                <a:solidFill>
                  <a:srgbClr val="000000"/>
                </a:solidFill>
                <a:latin typeface="Arial"/>
                <a:ea typeface="Noto Sans CJK SC"/>
              </a:rPr>
              <a:t>: Add-on para Gravity Forms que conecta tus formularios con Active Campaign y tiene bastantes opciones de conexión. https://www.activecampaign.com/apps/gravity-forms-integration</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Librerías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0000"/>
                </a:solidFill>
                <a:uFillTx/>
                <a:latin typeface="Arial"/>
                <a:ea typeface="Noto Sans CJK SC"/>
                <a:hlinkClick r:id="rId4"/>
              </a:rPr>
              <a:t>PHPClientifyAPI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los contactos del CRM de Clientify. https://github.com/gwannon/PHPClientifyAPI</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0000"/>
                </a:solidFill>
                <a:uFillTx/>
                <a:latin typeface="Arial"/>
                <a:ea typeface="Noto Sans CJK SC"/>
                <a:hlinkClick r:id="rId5"/>
              </a:rPr>
              <a:t>PHPActiveCampaignAPI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contactos del CRM a ActiveCampaign https://github.com/gwannon/PHPActiveCampaignAPI</a:t>
            </a: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7240" cy="51948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5360" cy="341784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30280" cy="530280"/>
          </a:xfrm>
          <a:prstGeom prst="rect">
            <a:avLst/>
          </a:prstGeom>
          <a:ln w="0">
            <a:noFill/>
          </a:ln>
        </p:spPr>
      </p:pic>
      <p:pic>
        <p:nvPicPr>
          <p:cNvPr id="54" name="" descr=""/>
          <p:cNvPicPr/>
          <p:nvPr/>
        </p:nvPicPr>
        <p:blipFill>
          <a:blip r:embed="rId2"/>
          <a:stretch/>
        </p:blipFill>
        <p:spPr>
          <a:xfrm>
            <a:off x="7552800" y="1944720"/>
            <a:ext cx="539640" cy="537120"/>
          </a:xfrm>
          <a:prstGeom prst="rect">
            <a:avLst/>
          </a:prstGeom>
          <a:ln w="0">
            <a:noFill/>
          </a:ln>
        </p:spPr>
      </p:pic>
      <p:pic>
        <p:nvPicPr>
          <p:cNvPr id="55" name="" descr=""/>
          <p:cNvPicPr/>
          <p:nvPr/>
        </p:nvPicPr>
        <p:blipFill>
          <a:blip r:embed="rId3"/>
          <a:stretch/>
        </p:blipFill>
        <p:spPr>
          <a:xfrm>
            <a:off x="8272800" y="1944720"/>
            <a:ext cx="537120" cy="537120"/>
          </a:xfrm>
          <a:prstGeom prst="rect">
            <a:avLst/>
          </a:prstGeom>
          <a:ln w="0">
            <a:noFill/>
          </a:ln>
        </p:spPr>
      </p:pic>
      <p:pic>
        <p:nvPicPr>
          <p:cNvPr id="56" name="" descr=""/>
          <p:cNvPicPr/>
          <p:nvPr/>
        </p:nvPicPr>
        <p:blipFill>
          <a:blip r:embed="rId4"/>
          <a:stretch/>
        </p:blipFill>
        <p:spPr>
          <a:xfrm>
            <a:off x="6847920" y="2700000"/>
            <a:ext cx="529920" cy="529920"/>
          </a:xfrm>
          <a:prstGeom prst="rect">
            <a:avLst/>
          </a:prstGeom>
          <a:ln w="0">
            <a:noFill/>
          </a:ln>
        </p:spPr>
      </p:pic>
      <p:pic>
        <p:nvPicPr>
          <p:cNvPr id="57" name="" descr=""/>
          <p:cNvPicPr/>
          <p:nvPr/>
        </p:nvPicPr>
        <p:blipFill>
          <a:blip r:embed="rId5"/>
          <a:stretch/>
        </p:blipFill>
        <p:spPr>
          <a:xfrm>
            <a:off x="7560000" y="2707920"/>
            <a:ext cx="529920" cy="529920"/>
          </a:xfrm>
          <a:prstGeom prst="rect">
            <a:avLst/>
          </a:prstGeom>
          <a:ln w="0">
            <a:noFill/>
          </a:ln>
        </p:spPr>
      </p:pic>
      <p:pic>
        <p:nvPicPr>
          <p:cNvPr id="58" name="" descr=""/>
          <p:cNvPicPr/>
          <p:nvPr/>
        </p:nvPicPr>
        <p:blipFill>
          <a:blip r:embed="rId6"/>
          <a:stretch/>
        </p:blipFill>
        <p:spPr>
          <a:xfrm>
            <a:off x="8272800" y="2700720"/>
            <a:ext cx="529920" cy="529920"/>
          </a:xfrm>
          <a:prstGeom prst="rect">
            <a:avLst/>
          </a:prstGeom>
          <a:ln w="0">
            <a:noFill/>
          </a:ln>
        </p:spPr>
      </p:pic>
      <p:sp>
        <p:nvSpPr>
          <p:cNvPr id="59" name="PlaceHolder 3"/>
          <p:cNvSpPr>
            <a:spLocks noGrp="1"/>
          </p:cNvSpPr>
          <p:nvPr>
            <p:ph/>
          </p:nvPr>
        </p:nvSpPr>
        <p:spPr>
          <a:xfrm>
            <a:off x="3602160" y="2088000"/>
            <a:ext cx="1977840" cy="125784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Clientify</a:t>
            </a:r>
            <a:endParaRPr b="0" lang="es-ES" sz="1679"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Mautic</a:t>
            </a:r>
            <a:endParaRPr b="0" lang="es-ES" sz="1679"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679" spc="-1" strike="noStrike">
                <a:solidFill>
                  <a:srgbClr val="111111"/>
                </a:solidFill>
                <a:latin typeface="Arial"/>
                <a:ea typeface="Arial"/>
              </a:rPr>
              <a:t>Salesforce</a:t>
            </a:r>
            <a:endParaRPr b="0" lang="es-ES" sz="167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7240" cy="331668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a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7240" cy="311508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7240" cy="141624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las usuarias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u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7240" cy="143784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5398920" cy="21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que una usuaria visita una URL que tiene esos parámetros «UTM», le mete una etiqueta #usuario-linkedin.</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940000" y="1336320"/>
            <a:ext cx="2791800" cy="2317680"/>
          </a:xfrm>
          <a:prstGeom prst="rect">
            <a:avLst/>
          </a:prstGeom>
          <a:ln w="0">
            <a:noFill/>
          </a:ln>
        </p:spPr>
      </p:pic>
      <p:pic>
        <p:nvPicPr>
          <p:cNvPr id="73" name="" descr=""/>
          <p:cNvPicPr/>
          <p:nvPr/>
        </p:nvPicPr>
        <p:blipFill>
          <a:blip r:embed="rId2"/>
          <a:stretch/>
        </p:blipFill>
        <p:spPr>
          <a:xfrm>
            <a:off x="3060000" y="3240000"/>
            <a:ext cx="3619800" cy="1523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328840" y="29412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5" name="PlaceHolder 2"/>
          <p:cNvSpPr>
            <a:spLocks noGrp="1"/>
          </p:cNvSpPr>
          <p:nvPr>
            <p:ph/>
          </p:nvPr>
        </p:nvSpPr>
        <p:spPr>
          <a:xfrm>
            <a:off x="311760" y="1461600"/>
            <a:ext cx="4727160" cy="311508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a:t>
            </a:r>
            <a:r>
              <a:rPr b="1" lang="es-ES" sz="1800" spc="-1" strike="noStrike">
                <a:solidFill>
                  <a:srgbClr val="000000"/>
                </a:solidFill>
                <a:latin typeface="Arial"/>
              </a:rPr>
              <a:t>mediante formularios</a:t>
            </a:r>
            <a:r>
              <a:rPr b="0" lang="es-ES" sz="1800" spc="-1" strike="noStrike">
                <a:solidFill>
                  <a:srgbClr val="000000"/>
                </a:solidFill>
                <a:latin typeface="Arial"/>
              </a:rPr>
              <a:t>.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pic>
        <p:nvPicPr>
          <p:cNvPr id="76" name="" descr=""/>
          <p:cNvPicPr/>
          <p:nvPr/>
        </p:nvPicPr>
        <p:blipFill>
          <a:blip r:embed="rId1"/>
          <a:stretch/>
        </p:blipFill>
        <p:spPr>
          <a:xfrm>
            <a:off x="5188320" y="937800"/>
            <a:ext cx="3598920" cy="3818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815760"/>
            <a:ext cx="851724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8" name="PlaceHolder 2"/>
          <p:cNvSpPr>
            <a:spLocks noGrp="1"/>
          </p:cNvSpPr>
          <p:nvPr>
            <p:ph/>
          </p:nvPr>
        </p:nvSpPr>
        <p:spPr>
          <a:xfrm>
            <a:off x="311760" y="1188000"/>
            <a:ext cx="8517240" cy="3419640"/>
          </a:xfrm>
          <a:prstGeom prst="rect">
            <a:avLst/>
          </a:prstGeom>
          <a:noFill/>
          <a:ln w="0">
            <a:noFill/>
          </a:ln>
        </p:spPr>
        <p:txBody>
          <a:bodyPr lIns="91440" rIns="91440" tIns="91440" bIns="91440" anchor="t">
            <a:normAutofit fontScale="68333"/>
          </a:bodyPr>
          <a:p>
            <a:pPr indent="0">
              <a:lnSpc>
                <a:spcPct val="100000"/>
              </a:lnSpc>
              <a:spcBef>
                <a:spcPts val="340"/>
              </a:spcBef>
              <a:spcAft>
                <a:spcPts val="283"/>
              </a:spcAft>
              <a:buNone/>
              <a:tabLst>
                <a:tab algn="l" pos="0"/>
              </a:tabLst>
            </a:pPr>
            <a:r>
              <a:rPr b="0" lang="es-ES" sz="14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400" spc="-1" strike="noStrike">
              <a:solidFill>
                <a:srgbClr val="000000"/>
              </a:solidFill>
              <a:latin typeface="Arial"/>
              <a:ea typeface="Noto Sans CJK SC"/>
            </a:endParaRPr>
          </a:p>
          <a:p>
            <a:pPr indent="0">
              <a:lnSpc>
                <a:spcPct val="100000"/>
              </a:lnSpc>
              <a:spcBef>
                <a:spcPts val="340"/>
              </a:spcBef>
              <a:spcAft>
                <a:spcPts val="283"/>
              </a:spcAft>
              <a:buNone/>
              <a:tabLst>
                <a:tab algn="l" pos="0"/>
              </a:tabLst>
            </a:pPr>
            <a:r>
              <a:rPr b="1" lang="es-ES" sz="1400" spc="-1" strike="noStrike">
                <a:solidFill>
                  <a:srgbClr val="000000"/>
                </a:solidFill>
                <a:latin typeface="Arial"/>
                <a:ea typeface="Noto Sans CJK SC"/>
              </a:rPr>
              <a:t>Ventajas:</a:t>
            </a:r>
            <a:endParaRPr b="0" lang="es-ES" sz="1400" spc="-1" strike="noStrike">
              <a:solidFill>
                <a:srgbClr val="000000"/>
              </a:solidFill>
              <a:latin typeface="Arial"/>
              <a:ea typeface="Noto Sans CJK SC"/>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Muy fáciles de crear e integrar</a:t>
            </a:r>
            <a:r>
              <a:rPr b="0" lang="es-ES" sz="1400" spc="-1" strike="noStrike">
                <a:solidFill>
                  <a:srgbClr val="000000"/>
                </a:solidFill>
                <a:latin typeface="Arial"/>
                <a:ea typeface="Noto Sans CJK SC"/>
              </a:rPr>
              <a:t> y exigen pocos conocimientos y son gratis.</a:t>
            </a:r>
            <a:endParaRPr b="0" lang="es-ES" sz="1400" spc="-1" strike="noStrike">
              <a:solidFill>
                <a:srgbClr val="000000"/>
              </a:solidFill>
              <a:latin typeface="Arial"/>
              <a:ea typeface="Noto Sans CJK SC"/>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La conexión es directa, </a:t>
            </a:r>
            <a:r>
              <a:rPr b="1" lang="es-ES" sz="1400" spc="-1" strike="noStrike">
                <a:solidFill>
                  <a:srgbClr val="000000"/>
                </a:solidFill>
                <a:latin typeface="Arial"/>
                <a:ea typeface="Noto Sans CJK SC"/>
              </a:rPr>
              <a:t>no debería haber fallos</a:t>
            </a:r>
            <a:r>
              <a:rPr b="0" lang="es-ES" sz="1400" spc="-1" strike="noStrike">
                <a:solidFill>
                  <a:srgbClr val="000000"/>
                </a:solidFill>
                <a:latin typeface="Arial"/>
                <a:ea typeface="Noto Sans CJK SC"/>
              </a:rPr>
              <a:t>.</a:t>
            </a:r>
            <a:endParaRPr b="0" lang="es-ES" sz="1400" spc="-1" strike="noStrike">
              <a:solidFill>
                <a:srgbClr val="000000"/>
              </a:solidFill>
              <a:latin typeface="Arial"/>
              <a:ea typeface="Noto Sans CJK SC"/>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Ellos se encargan de meter la cookie de tracking o similares para poder seguir al usuario.</a:t>
            </a:r>
            <a:endParaRPr b="0" lang="es-ES" sz="1400" spc="-1" strike="noStrike">
              <a:solidFill>
                <a:srgbClr val="000000"/>
              </a:solidFill>
              <a:latin typeface="Arial"/>
              <a:ea typeface="Noto Sans CJK SC"/>
            </a:endParaRPr>
          </a:p>
          <a:p>
            <a:pPr indent="0">
              <a:lnSpc>
                <a:spcPct val="100000"/>
              </a:lnSpc>
              <a:spcBef>
                <a:spcPts val="340"/>
              </a:spcBef>
              <a:spcAft>
                <a:spcPts val="283"/>
              </a:spcAft>
              <a:buNone/>
              <a:tabLst>
                <a:tab algn="l" pos="0"/>
              </a:tabLst>
            </a:pPr>
            <a:r>
              <a:rPr b="1" lang="es-ES" sz="1400" spc="-1" strike="noStrike">
                <a:solidFill>
                  <a:srgbClr val="000000"/>
                </a:solidFill>
                <a:latin typeface="Arial"/>
                <a:ea typeface="Noto Sans CJK SC"/>
              </a:rPr>
              <a:t>Desventajas:</a:t>
            </a:r>
            <a:endParaRPr b="0" lang="es-ES" sz="1400" spc="-1" strike="noStrike">
              <a:solidFill>
                <a:srgbClr val="000000"/>
              </a:solidFill>
              <a:latin typeface="Arial"/>
              <a:ea typeface="Noto Sans CJK SC"/>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400" spc="-1" strike="noStrike">
                <a:solidFill>
                  <a:srgbClr val="000000"/>
                </a:solidFill>
                <a:latin typeface="Arial"/>
                <a:ea typeface="Noto Sans CJK SC"/>
              </a:rPr>
              <a:t>Cuando quieres meter campos especiales que no están en el CRM, </a:t>
            </a:r>
            <a:r>
              <a:rPr b="1" lang="es-ES" sz="1400" spc="-1" strike="noStrike">
                <a:solidFill>
                  <a:srgbClr val="000000"/>
                </a:solidFill>
                <a:latin typeface="Arial"/>
                <a:ea typeface="Noto Sans CJK SC"/>
              </a:rPr>
              <a:t>te obliga a crear campus personalizados</a:t>
            </a:r>
            <a:r>
              <a:rPr b="0" lang="es-ES" sz="1400" spc="-1" strike="noStrike">
                <a:solidFill>
                  <a:srgbClr val="000000"/>
                </a:solidFill>
                <a:latin typeface="Arial"/>
                <a:ea typeface="Noto Sans CJK SC"/>
              </a:rPr>
              <a:t> en el CRM para guardar esa información. A la larga creas montones de campos que casi ni se usan.</a:t>
            </a:r>
            <a:endParaRPr b="0" lang="es-ES" sz="1400" spc="-1" strike="noStrike">
              <a:solidFill>
                <a:srgbClr val="000000"/>
              </a:solidFill>
              <a:latin typeface="Arial"/>
              <a:ea typeface="Noto Sans CJK SC"/>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No tienen buena integración en el diseño</a:t>
            </a:r>
            <a:r>
              <a:rPr b="0" lang="es-ES" sz="1400" spc="-1" strike="noStrike">
                <a:solidFill>
                  <a:srgbClr val="000000"/>
                </a:solidFill>
                <a:latin typeface="Arial"/>
                <a:ea typeface="Noto Sans CJK SC"/>
              </a:rPr>
              <a:t> de tu WordPress y suelen quedar un poco pegote.</a:t>
            </a:r>
            <a:endParaRPr b="0" lang="es-ES" sz="1400" spc="-1" strike="noStrike">
              <a:solidFill>
                <a:srgbClr val="000000"/>
              </a:solidFill>
              <a:latin typeface="Arial"/>
              <a:ea typeface="Noto Sans CJK SC"/>
            </a:endParaRPr>
          </a:p>
          <a:p>
            <a:pPr marL="720000" indent="-324000">
              <a:lnSpc>
                <a:spcPct val="100000"/>
              </a:lnSpc>
              <a:spcBef>
                <a:spcPts val="1191"/>
              </a:spcBef>
              <a:spcAft>
                <a:spcPts val="992"/>
              </a:spcAft>
              <a:buClr>
                <a:srgbClr val="000000"/>
              </a:buClr>
              <a:buFont typeface="Wingdings" charset="2"/>
              <a:buChar char=""/>
              <a:tabLst>
                <a:tab algn="l" pos="0"/>
              </a:tabLst>
            </a:pPr>
            <a:r>
              <a:rPr b="1" lang="es-ES" sz="1400" spc="-1" strike="noStrike">
                <a:solidFill>
                  <a:srgbClr val="000000"/>
                </a:solidFill>
                <a:latin typeface="Arial"/>
                <a:ea typeface="Noto Sans CJK SC"/>
              </a:rPr>
              <a:t>No permiten conectar a terceros.</a:t>
            </a:r>
            <a:r>
              <a:rPr b="0" lang="es-ES" sz="1400" spc="-1" strike="noStrike">
                <a:solidFill>
                  <a:srgbClr val="000000"/>
                </a:solidFill>
                <a:latin typeface="Arial"/>
                <a:ea typeface="Noto Sans CJK SC"/>
              </a:rPr>
              <a:t> Los formularios incrustados se conectan difícilmente con elementos de terceros. Tengo una fundación de una empresa grande que todas las clientas recogidas con los formularios deben registrarse en el CRM que usan ellas (Clientify) y con el de la empresa matriz (Salesforce). Los formularios incrustados de Clientify no permiten hacer una conexión también a Salesforce cumpliendo los requerimientos que Salesforce exige.</a:t>
            </a:r>
            <a:endParaRPr b="0" lang="es-ES" sz="14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1" lang="es-ES" sz="1400" spc="-1" strike="noStrike">
                <a:solidFill>
                  <a:srgbClr val="000000"/>
                </a:solidFill>
                <a:latin typeface="Arial"/>
                <a:ea typeface="Noto Sans CJK SC"/>
              </a:rPr>
              <a:t>Si cae el CRM caen los formularios de tu web.</a:t>
            </a:r>
            <a:r>
              <a:rPr b="0" lang="es-ES" sz="1400" spc="-1" strike="noStrike">
                <a:solidFill>
                  <a:srgbClr val="000000"/>
                </a:solidFill>
                <a:latin typeface="Arial"/>
                <a:ea typeface="Noto Sans CJK SC"/>
              </a:rPr>
              <a:t> No suelen fallar, pero puede pasar.</a:t>
            </a:r>
            <a:endParaRPr b="0" lang="es-ES" sz="1400" spc="-1" strike="noStrike">
              <a:solidFill>
                <a:srgbClr val="000000"/>
              </a:solidFill>
              <a:latin typeface="Arial"/>
              <a:ea typeface="Noto Sans CJK SC"/>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a typeface="Noto Sans CJK SC"/>
            </a:endParaRPr>
          </a:p>
        </p:txBody>
      </p:sp>
      <p:sp>
        <p:nvSpPr>
          <p:cNvPr id="79" name="PlaceHolder 3"/>
          <p:cNvSpPr>
            <a:spLocks noGrp="1"/>
          </p:cNvSpPr>
          <p:nvPr>
            <p:ph type="title"/>
          </p:nvPr>
        </p:nvSpPr>
        <p:spPr>
          <a:xfrm>
            <a:off x="2329200" y="294480"/>
            <a:ext cx="6489000" cy="51948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cp:lastPrinted>2025-04-30T13:13:26Z</cp:lastPrinted>
  <dcterms:modified xsi:type="dcterms:W3CDTF">2025-04-30T13:14:54Z</dcterms:modified>
  <cp:revision>47</cp:revision>
  <dc:subject/>
  <dc:title/>
</cp:coreProperties>
</file>

<file path=docProps/custom.xml><?xml version="1.0" encoding="utf-8"?>
<Properties xmlns="http://schemas.openxmlformats.org/officeDocument/2006/custom-properties" xmlns:vt="http://schemas.openxmlformats.org/officeDocument/2006/docPropsVTypes"/>
</file>