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_rels/presentation.xml.rels" ContentType="application/vnd.openxmlformats-package.relationships+xml"/>
  <Override PartName="/ppt/media/image12.png" ContentType="image/png"/>
  <Override PartName="/ppt/media/image3.png" ContentType="image/png"/>
  <Override PartName="/ppt/media/image9.png" ContentType="image/png"/>
  <Override PartName="/ppt/media/image16.jpeg" ContentType="image/jpeg"/>
  <Override PartName="/ppt/media/image14.png" ContentType="image/png"/>
  <Override PartName="/ppt/media/image5.png" ContentType="image/png"/>
  <Override PartName="/ppt/media/image8.jpeg" ContentType="image/jpeg"/>
  <Override PartName="/ppt/media/image13.jpeg" ContentType="image/jpeg"/>
  <Override PartName="/ppt/media/image4.png" ContentType="image/png"/>
  <Override PartName="/ppt/media/image15.png" ContentType="image/png"/>
  <Override PartName="/ppt/media/image6.png" ContentType="image/png"/>
  <Override PartName="/ppt/media/image10.png" ContentType="image/png"/>
  <Override PartName="/ppt/media/image1.png" ContentType="image/png"/>
  <Override PartName="/ppt/media/image7.png" ContentType="image/png"/>
  <Override PartName="/ppt/media/image11.png" ContentType="image/png"/>
  <Override PartName="/ppt/media/image2.png" ContentType="image/png"/>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SECTION_TITLE_AND_DESCRIPTION">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764280"/>
            <a:ext cx="8518320" cy="62532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5" name="PlaceHolder 2"/>
          <p:cNvSpPr>
            <a:spLocks noGrp="1"/>
          </p:cNvSpPr>
          <p:nvPr>
            <p:ph/>
          </p:nvPr>
        </p:nvSpPr>
        <p:spPr>
          <a:xfrm>
            <a:off x="311760" y="1461600"/>
            <a:ext cx="8518320" cy="311616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sldNum" idx="1"/>
          </p:nvPr>
        </p:nvSpPr>
        <p:spPr/>
        <p:txBody>
          <a:bodyPr/>
          <a:p>
            <a:fld id="{B3F56EBC-B126-4CFD-944A-52540C846A37}"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CAPTION_ONLY">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764280"/>
            <a:ext cx="8518320" cy="62532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0" name="PlaceHolder 2"/>
          <p:cNvSpPr>
            <a:spLocks noGrp="1"/>
          </p:cNvSpPr>
          <p:nvPr>
            <p:ph/>
          </p:nvPr>
        </p:nvSpPr>
        <p:spPr>
          <a:xfrm>
            <a:off x="311760" y="1461600"/>
            <a:ext cx="8518320" cy="311616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sldNum" idx="2"/>
          </p:nvPr>
        </p:nvSpPr>
        <p:spPr/>
        <p:txBody>
          <a:bodyPr/>
          <a:p>
            <a:fld id="{6F16E10A-59E4-4B3B-A4D0-47991DCC32EF}"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BIG_NUMBER">
    <p:spTree>
      <p:nvGrpSpPr>
        <p:cNvPr id="1" name=""/>
        <p:cNvGrpSpPr/>
        <p:nvPr/>
      </p:nvGrpSpPr>
      <p:grpSpPr>
        <a:xfrm>
          <a:off x="0" y="0"/>
          <a:ext cx="0" cy="0"/>
          <a:chOff x="0" y="0"/>
          <a:chExt cx="0" cy="0"/>
        </a:xfrm>
      </p:grpSpPr>
      <p:sp>
        <p:nvSpPr>
          <p:cNvPr id="14" name="PlaceHolder 1"/>
          <p:cNvSpPr>
            <a:spLocks noGrp="1"/>
          </p:cNvSpPr>
          <p:nvPr>
            <p:ph type="title"/>
          </p:nvPr>
        </p:nvSpPr>
        <p:spPr>
          <a:xfrm>
            <a:off x="311760" y="764280"/>
            <a:ext cx="8518320" cy="62532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5" name="PlaceHolder 2"/>
          <p:cNvSpPr>
            <a:spLocks noGrp="1"/>
          </p:cNvSpPr>
          <p:nvPr>
            <p:ph/>
          </p:nvPr>
        </p:nvSpPr>
        <p:spPr>
          <a:xfrm>
            <a:off x="311760" y="1461600"/>
            <a:ext cx="8518320" cy="311616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sldNum" idx="3"/>
          </p:nvPr>
        </p:nvSpPr>
        <p:spPr/>
        <p:txBody>
          <a:bodyPr/>
          <a:p>
            <a:fld id="{8D4305BB-BF30-4A90-9398-F7B4D93B367B}"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BLANK">
    <p:spTree>
      <p:nvGrpSpPr>
        <p:cNvPr id="1" name=""/>
        <p:cNvGrpSpPr/>
        <p:nvPr/>
      </p:nvGrpSpPr>
      <p:grpSpPr>
        <a:xfrm>
          <a:off x="0" y="0"/>
          <a:ext cx="0" cy="0"/>
          <a:chOff x="0" y="0"/>
          <a:chExt cx="0" cy="0"/>
        </a:xfrm>
      </p:grpSpPr>
      <p:sp>
        <p:nvSpPr>
          <p:cNvPr id="19" name="PlaceHolder 1"/>
          <p:cNvSpPr>
            <a:spLocks noGrp="1"/>
          </p:cNvSpPr>
          <p:nvPr>
            <p:ph type="title"/>
          </p:nvPr>
        </p:nvSpPr>
        <p:spPr>
          <a:xfrm>
            <a:off x="311760" y="764280"/>
            <a:ext cx="8518320" cy="62532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20" name="PlaceHolder 2"/>
          <p:cNvSpPr>
            <a:spLocks noGrp="1"/>
          </p:cNvSpPr>
          <p:nvPr>
            <p:ph/>
          </p:nvPr>
        </p:nvSpPr>
        <p:spPr>
          <a:xfrm>
            <a:off x="311760" y="1461600"/>
            <a:ext cx="8518320" cy="311616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sldNum" idx="4"/>
          </p:nvPr>
        </p:nvSpPr>
        <p:spPr/>
        <p:txBody>
          <a:bodyPr/>
          <a:p>
            <a:fld id="{9681CEB2-93A6-40D4-ADDB-B74A9F7B1B5E}"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764280"/>
            <a:ext cx="8518320" cy="625320"/>
          </a:xfrm>
          <a:prstGeom prst="rect">
            <a:avLst/>
          </a:prstGeom>
          <a:noFill/>
          <a:ln w="0">
            <a:noFill/>
          </a:ln>
        </p:spPr>
        <p:txBody>
          <a:bodyPr lIns="0" rIns="0" tIns="0" bIns="0" anchor="ctr">
            <a:noAutofit/>
          </a:bodyPr>
          <a:p>
            <a:pPr indent="0" algn="ctr">
              <a:buNone/>
            </a:pPr>
            <a:endParaRPr b="0" lang="es-ES" sz="4400" spc="-1" strike="noStrike">
              <a:solidFill>
                <a:srgbClr val="ffffff"/>
              </a:solidFill>
              <a:latin typeface="Arial"/>
            </a:endParaRPr>
          </a:p>
        </p:txBody>
      </p:sp>
      <p:sp>
        <p:nvSpPr>
          <p:cNvPr id="25" name="PlaceHolder 2"/>
          <p:cNvSpPr>
            <a:spLocks noGrp="1"/>
          </p:cNvSpPr>
          <p:nvPr>
            <p:ph/>
          </p:nvPr>
        </p:nvSpPr>
        <p:spPr>
          <a:xfrm>
            <a:off x="311760" y="1461600"/>
            <a:ext cx="8518320" cy="311616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ffffff"/>
              </a:solidFill>
              <a:latin typeface="Arial"/>
            </a:endParaRPr>
          </a:p>
        </p:txBody>
      </p:sp>
      <p:sp>
        <p:nvSpPr>
          <p:cNvPr id="4" name="PlaceHolder 3"/>
          <p:cNvSpPr>
            <a:spLocks noGrp="1"/>
          </p:cNvSpPr>
          <p:nvPr>
            <p:ph type="sldNum" idx="5"/>
          </p:nvPr>
        </p:nvSpPr>
        <p:spPr/>
        <p:txBody>
          <a:bodyPr/>
          <a:p>
            <a:fld id="{807D71FD-2EDC-4C86-9263-70A4EB047F0F}"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p:spTree>
      <p:nvGrpSpPr>
        <p:cNvPr id="1" name=""/>
        <p:cNvGrpSpPr/>
        <p:nvPr/>
      </p:nvGrpSpPr>
      <p:grpSpPr>
        <a:xfrm>
          <a:off x="0" y="0"/>
          <a:ext cx="0" cy="0"/>
          <a:chOff x="0" y="0"/>
          <a:chExt cx="0" cy="0"/>
        </a:xfrm>
      </p:grpSpPr>
      <p:sp>
        <p:nvSpPr>
          <p:cNvPr id="29" name="PlaceHolder 1"/>
          <p:cNvSpPr>
            <a:spLocks noGrp="1"/>
          </p:cNvSpPr>
          <p:nvPr>
            <p:ph type="title"/>
          </p:nvPr>
        </p:nvSpPr>
        <p:spPr>
          <a:xfrm>
            <a:off x="311760" y="764280"/>
            <a:ext cx="8518320" cy="625320"/>
          </a:xfrm>
          <a:prstGeom prst="rect">
            <a:avLst/>
          </a:prstGeom>
          <a:noFill/>
          <a:ln w="0">
            <a:noFill/>
          </a:ln>
        </p:spPr>
        <p:txBody>
          <a:bodyPr lIns="0" rIns="0" tIns="0" bIns="0" anchor="ctr">
            <a:noAutofit/>
          </a:bodyPr>
          <a:p>
            <a:pPr indent="0" algn="ctr">
              <a:buNone/>
            </a:pPr>
            <a:endParaRPr b="0" lang="es-ES" sz="4400" spc="-1" strike="noStrike">
              <a:solidFill>
                <a:srgbClr val="ffffff"/>
              </a:solidFill>
              <a:latin typeface="Arial"/>
            </a:endParaRPr>
          </a:p>
        </p:txBody>
      </p:sp>
      <p:sp>
        <p:nvSpPr>
          <p:cNvPr id="30" name="PlaceHolder 2"/>
          <p:cNvSpPr>
            <a:spLocks noGrp="1"/>
          </p:cNvSpPr>
          <p:nvPr>
            <p:ph type="subTitle"/>
          </p:nvPr>
        </p:nvSpPr>
        <p:spPr>
          <a:xfrm>
            <a:off x="311760" y="1461600"/>
            <a:ext cx="8518320" cy="3116160"/>
          </a:xfrm>
          <a:prstGeom prst="rect">
            <a:avLst/>
          </a:prstGeom>
          <a:noFill/>
          <a:ln w="0">
            <a:noFill/>
          </a:ln>
        </p:spPr>
        <p:txBody>
          <a:bodyPr lIns="0" rIns="0" tIns="0" bIns="0" anchor="ctr">
            <a:noAutofit/>
          </a:bodyPr>
          <a:p>
            <a:pPr indent="0" algn="ctr">
              <a:buNone/>
            </a:pPr>
            <a:endParaRPr b="0" lang="es-ES" sz="3200" spc="-1" strike="noStrike">
              <a:solidFill>
                <a:srgbClr val="ffffff"/>
              </a:solidFill>
              <a:latin typeface="Arial"/>
            </a:endParaRPr>
          </a:p>
        </p:txBody>
      </p:sp>
      <p:sp>
        <p:nvSpPr>
          <p:cNvPr id="4" name="PlaceHolder 3"/>
          <p:cNvSpPr>
            <a:spLocks noGrp="1"/>
          </p:cNvSpPr>
          <p:nvPr>
            <p:ph type="sldNum" idx="6"/>
          </p:nvPr>
        </p:nvSpPr>
        <p:spPr/>
        <p:txBody>
          <a:bodyPr/>
          <a:p>
            <a:fld id="{FC78CA93-BBE1-49BB-91E0-D4D69B276A6A}"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1">
    <p:spTree>
      <p:nvGrpSpPr>
        <p:cNvPr id="1" name=""/>
        <p:cNvGrpSpPr/>
        <p:nvPr/>
      </p:nvGrpSpPr>
      <p:grpSpPr>
        <a:xfrm>
          <a:off x="0" y="0"/>
          <a:ext cx="0" cy="0"/>
          <a:chOff x="0" y="0"/>
          <a:chExt cx="0" cy="0"/>
        </a:xfrm>
      </p:grpSpPr>
      <p:sp>
        <p:nvSpPr>
          <p:cNvPr id="34" name="PlaceHolder 1"/>
          <p:cNvSpPr>
            <a:spLocks noGrp="1"/>
          </p:cNvSpPr>
          <p:nvPr>
            <p:ph type="title"/>
          </p:nvPr>
        </p:nvSpPr>
        <p:spPr>
          <a:xfrm>
            <a:off x="311760" y="764280"/>
            <a:ext cx="8518320" cy="62532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5" name="PlaceHolder 2"/>
          <p:cNvSpPr>
            <a:spLocks noGrp="1"/>
          </p:cNvSpPr>
          <p:nvPr>
            <p:ph/>
          </p:nvPr>
        </p:nvSpPr>
        <p:spPr>
          <a:xfrm>
            <a:off x="311760" y="1461600"/>
            <a:ext cx="8518320" cy="311616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sldNum" idx="7"/>
          </p:nvPr>
        </p:nvSpPr>
        <p:spPr/>
        <p:txBody>
          <a:bodyPr/>
          <a:p>
            <a:fld id="{CB6F005D-89FE-48A0-8029-F2024E35F002}"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SECTION_HEADER">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764280"/>
            <a:ext cx="8518320" cy="62532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40" name="PlaceHolder 2"/>
          <p:cNvSpPr>
            <a:spLocks noGrp="1"/>
          </p:cNvSpPr>
          <p:nvPr>
            <p:ph/>
          </p:nvPr>
        </p:nvSpPr>
        <p:spPr>
          <a:xfrm>
            <a:off x="311760" y="1461600"/>
            <a:ext cx="8518320" cy="311616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sldNum" idx="8"/>
          </p:nvPr>
        </p:nvSpPr>
        <p:spPr/>
        <p:txBody>
          <a:bodyPr/>
          <a:p>
            <a:fld id="{D1AB9E9C-E9BE-419D-93B5-6DC08661D719}"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764280"/>
            <a:ext cx="8518320" cy="62532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45" name="PlaceHolder 2"/>
          <p:cNvSpPr>
            <a:spLocks noGrp="1"/>
          </p:cNvSpPr>
          <p:nvPr>
            <p:ph/>
          </p:nvPr>
        </p:nvSpPr>
        <p:spPr>
          <a:xfrm>
            <a:off x="311760" y="1461600"/>
            <a:ext cx="8518320" cy="311616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sldNum" idx="9"/>
          </p:nvPr>
        </p:nvSpPr>
        <p:spPr/>
        <p:txBody>
          <a:bodyPr/>
          <a:p>
            <a:fld id="{3C4E6D5C-0B3C-4287-AFB0-A9A09D455688}"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2.pn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2.pn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Google Shape;39;p10"/>
          <p:cNvSpPr/>
          <p:nvPr/>
        </p:nvSpPr>
        <p:spPr>
          <a:xfrm>
            <a:off x="4572000" y="177480"/>
            <a:ext cx="4569840" cy="4963680"/>
          </a:xfrm>
          <a:prstGeom prst="rect">
            <a:avLst/>
          </a:prstGeom>
          <a:solidFill>
            <a:schemeClr val="lt2"/>
          </a:solidFill>
          <a:ln w="0">
            <a:noFill/>
          </a:ln>
        </p:spPr>
        <p:style>
          <a:lnRef idx="0"/>
          <a:fillRef idx="0"/>
          <a:effectRef idx="0"/>
          <a:fontRef idx="minor"/>
        </p:style>
        <p:txBody>
          <a:bodyPr lIns="90000" rIns="90000" tIns="91440" bIns="91440" anchor="ctr">
            <a:noAutofit/>
          </a:bodyPr>
          <a:p>
            <a:pPr>
              <a:lnSpc>
                <a:spcPct val="100000"/>
              </a:lnSpc>
            </a:pPr>
            <a:endParaRPr b="0" lang="es-ES" sz="1400" spc="-1" strike="noStrike">
              <a:solidFill>
                <a:srgbClr val="000000"/>
              </a:solidFill>
              <a:latin typeface="Arial"/>
              <a:ea typeface="DejaVu Sans"/>
            </a:endParaRPr>
          </a:p>
        </p:txBody>
      </p:sp>
      <p:sp>
        <p:nvSpPr>
          <p:cNvPr id="1" name="PlaceHolder 1"/>
          <p:cNvSpPr>
            <a:spLocks noGrp="1"/>
          </p:cNvSpPr>
          <p:nvPr>
            <p:ph type="title"/>
          </p:nvPr>
        </p:nvSpPr>
        <p:spPr>
          <a:xfrm>
            <a:off x="311760" y="764280"/>
            <a:ext cx="8518320" cy="62496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Pulse para editar el formato del texto de título</a:t>
            </a:r>
            <a:endParaRPr b="0" lang="es-ES" sz="1800" spc="-1" strike="noStrike">
              <a:solidFill>
                <a:srgbClr val="000000"/>
              </a:solidFill>
              <a:latin typeface="Arial"/>
            </a:endParaRPr>
          </a:p>
        </p:txBody>
      </p:sp>
      <p:sp>
        <p:nvSpPr>
          <p:cNvPr id="2" name="PlaceHolder 2"/>
          <p:cNvSpPr>
            <a:spLocks noGrp="1"/>
          </p:cNvSpPr>
          <p:nvPr>
            <p:ph type="body"/>
          </p:nvPr>
        </p:nvSpPr>
        <p:spPr>
          <a:xfrm>
            <a:off x="311760" y="1461600"/>
            <a:ext cx="8518320" cy="3116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Pulse para editar el formato de texto del esquema</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Segundo nivel del esquema</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Tercer nivel del esquema</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Cuarto nivel del esquema</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Quinto nivel del esquema</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Sexto nivel del esquema</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Séptimo nivel del esquema</a:t>
            </a:r>
            <a:endParaRPr b="0" lang="es-ES" sz="1800" spc="-1" strike="noStrike">
              <a:solidFill>
                <a:srgbClr val="000000"/>
              </a:solidFill>
              <a:latin typeface="Arial"/>
            </a:endParaRPr>
          </a:p>
        </p:txBody>
      </p:sp>
      <p:sp>
        <p:nvSpPr>
          <p:cNvPr id="3" name="PlaceHolder 3"/>
          <p:cNvSpPr>
            <a:spLocks noGrp="1"/>
          </p:cNvSpPr>
          <p:nvPr>
            <p:ph type="sldNum" idx="1"/>
          </p:nvPr>
        </p:nvSpPr>
        <p:spPr>
          <a:xfrm>
            <a:off x="8472600" y="4663080"/>
            <a:ext cx="546480" cy="3913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AEB179C5-4056-438F-9F63-064B823EAEE4}" type="slidenum">
              <a:rPr b="0" lang="en-GB" sz="1000" spc="-1" strike="noStrike">
                <a:solidFill>
                  <a:schemeClr val="dk2"/>
                </a:solidFill>
                <a:latin typeface="Arial"/>
                <a:ea typeface="Arial"/>
              </a:rPr>
              <a:t>&lt;número&gt;</a:t>
            </a:fld>
            <a:endParaRPr b="0" lang="es-E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764280"/>
            <a:ext cx="8518320" cy="62496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Pulse para editar el formato del texto de título</a:t>
            </a:r>
            <a:endParaRPr b="0" lang="es-ES" sz="1800" spc="-1" strike="noStrike">
              <a:solidFill>
                <a:srgbClr val="000000"/>
              </a:solidFill>
              <a:latin typeface="Arial"/>
            </a:endParaRPr>
          </a:p>
        </p:txBody>
      </p:sp>
      <p:sp>
        <p:nvSpPr>
          <p:cNvPr id="7" name="PlaceHolder 2"/>
          <p:cNvSpPr>
            <a:spLocks noGrp="1"/>
          </p:cNvSpPr>
          <p:nvPr>
            <p:ph type="body"/>
          </p:nvPr>
        </p:nvSpPr>
        <p:spPr>
          <a:xfrm>
            <a:off x="311760" y="1461600"/>
            <a:ext cx="8518320" cy="3116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Pulse para editar el formato de texto del esquema</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Segundo nivel del esquema</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Tercer nivel del esquema</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Cuarto nivel del esquema</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Quinto nivel del esquema</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Sexto nivel del esquema</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Séptimo nivel del esquema</a:t>
            </a:r>
            <a:endParaRPr b="0" lang="es-ES" sz="1800" spc="-1" strike="noStrike">
              <a:solidFill>
                <a:srgbClr val="000000"/>
              </a:solidFill>
              <a:latin typeface="Arial"/>
            </a:endParaRPr>
          </a:p>
        </p:txBody>
      </p:sp>
      <p:sp>
        <p:nvSpPr>
          <p:cNvPr id="8" name="PlaceHolder 3"/>
          <p:cNvSpPr>
            <a:spLocks noGrp="1"/>
          </p:cNvSpPr>
          <p:nvPr>
            <p:ph type="sldNum" idx="2"/>
          </p:nvPr>
        </p:nvSpPr>
        <p:spPr>
          <a:xfrm>
            <a:off x="8472600" y="4663080"/>
            <a:ext cx="546480" cy="3913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8E8FBA43-4516-474E-9F0D-3DA69EF33753}" type="slidenum">
              <a:rPr b="0" lang="en-GB" sz="1000" spc="-1" strike="noStrike">
                <a:solidFill>
                  <a:schemeClr val="dk2"/>
                </a:solidFill>
                <a:latin typeface="Arial"/>
                <a:ea typeface="Arial"/>
              </a:rPr>
              <a:t>&lt;número&gt;</a:t>
            </a:fld>
            <a:endParaRPr b="0" lang="es-E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764280"/>
            <a:ext cx="8518320" cy="62496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Pulse para editar el formato del texto de título</a:t>
            </a:r>
            <a:endParaRPr b="0" lang="es-ES" sz="1800" spc="-1" strike="noStrike">
              <a:solidFill>
                <a:srgbClr val="000000"/>
              </a:solidFill>
              <a:latin typeface="Arial"/>
            </a:endParaRPr>
          </a:p>
        </p:txBody>
      </p:sp>
      <p:sp>
        <p:nvSpPr>
          <p:cNvPr id="12" name="PlaceHolder 2"/>
          <p:cNvSpPr>
            <a:spLocks noGrp="1"/>
          </p:cNvSpPr>
          <p:nvPr>
            <p:ph type="body"/>
          </p:nvPr>
        </p:nvSpPr>
        <p:spPr>
          <a:xfrm>
            <a:off x="311760" y="1461600"/>
            <a:ext cx="8518320" cy="3116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Pulse para editar el formato de texto del esquema</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Segundo nivel del esquema</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Tercer nivel del esquema</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Cuarto nivel del esquema</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Quinto nivel del esquema</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Sexto nivel del esquema</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Séptimo nivel del esquema</a:t>
            </a:r>
            <a:endParaRPr b="0" lang="es-ES" sz="1800" spc="-1" strike="noStrike">
              <a:solidFill>
                <a:srgbClr val="000000"/>
              </a:solidFill>
              <a:latin typeface="Arial"/>
            </a:endParaRPr>
          </a:p>
        </p:txBody>
      </p:sp>
      <p:sp>
        <p:nvSpPr>
          <p:cNvPr id="13" name="PlaceHolder 3"/>
          <p:cNvSpPr>
            <a:spLocks noGrp="1"/>
          </p:cNvSpPr>
          <p:nvPr>
            <p:ph type="sldNum" idx="3"/>
          </p:nvPr>
        </p:nvSpPr>
        <p:spPr>
          <a:xfrm>
            <a:off x="8472600" y="4663080"/>
            <a:ext cx="546480" cy="3913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CC061017-E603-4F5F-99CA-50D002DD5D62}" type="slidenum">
              <a:rPr b="0" lang="en-GB" sz="1000" spc="-1" strike="noStrike">
                <a:solidFill>
                  <a:schemeClr val="dk2"/>
                </a:solidFill>
                <a:latin typeface="Arial"/>
                <a:ea typeface="Arial"/>
              </a:rPr>
              <a:t>&lt;número&gt;</a:t>
            </a:fld>
            <a:endParaRPr b="0" lang="es-E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764280"/>
            <a:ext cx="8518320" cy="62496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Pulse para editar el formato del texto de título</a:t>
            </a:r>
            <a:endParaRPr b="0" lang="es-ES" sz="1800" spc="-1" strike="noStrike">
              <a:solidFill>
                <a:srgbClr val="000000"/>
              </a:solidFill>
              <a:latin typeface="Arial"/>
            </a:endParaRPr>
          </a:p>
        </p:txBody>
      </p:sp>
      <p:sp>
        <p:nvSpPr>
          <p:cNvPr id="17" name="PlaceHolder 2"/>
          <p:cNvSpPr>
            <a:spLocks noGrp="1"/>
          </p:cNvSpPr>
          <p:nvPr>
            <p:ph type="body"/>
          </p:nvPr>
        </p:nvSpPr>
        <p:spPr>
          <a:xfrm>
            <a:off x="311760" y="1461600"/>
            <a:ext cx="8518320" cy="3116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Pulse para editar el formato de texto del esquema</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Segundo nivel del esquema</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Tercer nivel del esquema</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Cuarto nivel del esquema</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Quinto nivel del esquema</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Sexto nivel del esquema</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Séptimo nivel del esquema</a:t>
            </a:r>
            <a:endParaRPr b="0" lang="es-ES" sz="1800" spc="-1" strike="noStrike">
              <a:solidFill>
                <a:srgbClr val="000000"/>
              </a:solidFill>
              <a:latin typeface="Arial"/>
            </a:endParaRPr>
          </a:p>
        </p:txBody>
      </p:sp>
      <p:sp>
        <p:nvSpPr>
          <p:cNvPr id="18" name="PlaceHolder 3"/>
          <p:cNvSpPr>
            <a:spLocks noGrp="1"/>
          </p:cNvSpPr>
          <p:nvPr>
            <p:ph type="sldNum" idx="4"/>
          </p:nvPr>
        </p:nvSpPr>
        <p:spPr>
          <a:xfrm>
            <a:off x="8472600" y="4663080"/>
            <a:ext cx="546480" cy="3913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85B3E1DD-5EA5-45CB-B1A3-09645C348498}" type="slidenum">
              <a:rPr b="0" lang="en-GB" sz="1000" spc="-1" strike="noStrike">
                <a:solidFill>
                  <a:schemeClr val="dk2"/>
                </a:solidFill>
                <a:latin typeface="Arial"/>
                <a:ea typeface="Arial"/>
              </a:rPr>
              <a:t>&lt;número&gt;</a:t>
            </a:fld>
            <a:endParaRPr b="0" lang="es-E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1" name="PlaceHolder 1"/>
          <p:cNvSpPr>
            <a:spLocks noGrp="1"/>
          </p:cNvSpPr>
          <p:nvPr>
            <p:ph type="title"/>
          </p:nvPr>
        </p:nvSpPr>
        <p:spPr>
          <a:xfrm>
            <a:off x="311760" y="764280"/>
            <a:ext cx="8518320" cy="624960"/>
          </a:xfrm>
          <a:prstGeom prst="rect">
            <a:avLst/>
          </a:prstGeom>
          <a:noFill/>
          <a:ln w="0">
            <a:noFill/>
          </a:ln>
        </p:spPr>
        <p:txBody>
          <a:bodyPr lIns="0" rIns="0" tIns="0" bIns="0" anchor="ctr">
            <a:noAutofit/>
          </a:bodyPr>
          <a:p>
            <a:pPr indent="0">
              <a:buNone/>
            </a:pPr>
            <a:r>
              <a:rPr b="0" lang="es-ES" sz="1800" spc="-1" strike="noStrike">
                <a:solidFill>
                  <a:srgbClr val="ffffff"/>
                </a:solidFill>
                <a:latin typeface="Arial"/>
              </a:rPr>
              <a:t>Pulse para editar el formato del texto de título</a:t>
            </a:r>
            <a:endParaRPr b="0" lang="es-ES" sz="1800" spc="-1" strike="noStrike">
              <a:solidFill>
                <a:srgbClr val="ffffff"/>
              </a:solidFill>
              <a:latin typeface="Arial"/>
            </a:endParaRPr>
          </a:p>
        </p:txBody>
      </p:sp>
      <p:sp>
        <p:nvSpPr>
          <p:cNvPr id="22" name="PlaceHolder 2"/>
          <p:cNvSpPr>
            <a:spLocks noGrp="1"/>
          </p:cNvSpPr>
          <p:nvPr>
            <p:ph type="body"/>
          </p:nvPr>
        </p:nvSpPr>
        <p:spPr>
          <a:xfrm>
            <a:off x="311760" y="1461600"/>
            <a:ext cx="8518320" cy="31161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s-ES" sz="1800" spc="-1" strike="noStrike">
                <a:solidFill>
                  <a:srgbClr val="ffffff"/>
                </a:solidFill>
                <a:latin typeface="Arial"/>
              </a:rPr>
              <a:t>Pulse para editar el formato de texto del esquema</a:t>
            </a:r>
            <a:endParaRPr b="0" lang="es-E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s-ES" sz="1800" spc="-1" strike="noStrike">
                <a:solidFill>
                  <a:srgbClr val="ffffff"/>
                </a:solidFill>
                <a:latin typeface="Arial"/>
              </a:rPr>
              <a:t>Segundo nivel del esquema</a:t>
            </a:r>
            <a:endParaRPr b="0" lang="es-E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s-ES" sz="1800" spc="-1" strike="noStrike">
                <a:solidFill>
                  <a:srgbClr val="ffffff"/>
                </a:solidFill>
                <a:latin typeface="Arial"/>
              </a:rPr>
              <a:t>Tercer nivel del esquema</a:t>
            </a:r>
            <a:endParaRPr b="0" lang="es-E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s-ES" sz="1800" spc="-1" strike="noStrike">
                <a:solidFill>
                  <a:srgbClr val="ffffff"/>
                </a:solidFill>
                <a:latin typeface="Arial"/>
              </a:rPr>
              <a:t>Cuarto nivel del esquema</a:t>
            </a:r>
            <a:endParaRPr b="0" lang="es-E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s-ES" sz="1800" spc="-1" strike="noStrike">
                <a:solidFill>
                  <a:srgbClr val="ffffff"/>
                </a:solidFill>
                <a:latin typeface="Arial"/>
              </a:rPr>
              <a:t>Quinto nivel del esquema</a:t>
            </a:r>
            <a:endParaRPr b="0" lang="es-E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s-ES" sz="1800" spc="-1" strike="noStrike">
                <a:solidFill>
                  <a:srgbClr val="ffffff"/>
                </a:solidFill>
                <a:latin typeface="Arial"/>
              </a:rPr>
              <a:t>Sexto nivel del esquema</a:t>
            </a:r>
            <a:endParaRPr b="0" lang="es-E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s-ES" sz="1800" spc="-1" strike="noStrike">
                <a:solidFill>
                  <a:srgbClr val="ffffff"/>
                </a:solidFill>
                <a:latin typeface="Arial"/>
              </a:rPr>
              <a:t>Séptimo nivel del esquema</a:t>
            </a:r>
            <a:endParaRPr b="0" lang="es-ES" sz="1800" spc="-1" strike="noStrike">
              <a:solidFill>
                <a:srgbClr val="ffffff"/>
              </a:solidFill>
              <a:latin typeface="Arial"/>
            </a:endParaRPr>
          </a:p>
        </p:txBody>
      </p:sp>
      <p:sp>
        <p:nvSpPr>
          <p:cNvPr id="23" name="PlaceHolder 3"/>
          <p:cNvSpPr>
            <a:spLocks noGrp="1"/>
          </p:cNvSpPr>
          <p:nvPr>
            <p:ph type="sldNum" idx="5"/>
          </p:nvPr>
        </p:nvSpPr>
        <p:spPr>
          <a:xfrm>
            <a:off x="8472600" y="4663080"/>
            <a:ext cx="546480" cy="3913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47DC6427-7659-4573-BB1C-7B7CCB17DC55}" type="slidenum">
              <a:rPr b="0" lang="en-GB" sz="1000" spc="-1" strike="noStrike">
                <a:solidFill>
                  <a:schemeClr val="dk2"/>
                </a:solidFill>
                <a:latin typeface="Arial"/>
                <a:ea typeface="Arial"/>
              </a:rPr>
              <a:t>&lt;número&gt;</a:t>
            </a:fld>
            <a:endParaRPr b="0" lang="es-ES" sz="10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764280"/>
            <a:ext cx="8518320" cy="624960"/>
          </a:xfrm>
          <a:prstGeom prst="rect">
            <a:avLst/>
          </a:prstGeom>
          <a:noFill/>
          <a:ln w="0">
            <a:noFill/>
          </a:ln>
        </p:spPr>
        <p:txBody>
          <a:bodyPr lIns="0" rIns="0" tIns="0" bIns="0" anchor="ctr">
            <a:noAutofit/>
          </a:bodyPr>
          <a:p>
            <a:pPr indent="0">
              <a:buNone/>
            </a:pPr>
            <a:r>
              <a:rPr b="0" lang="es-ES" sz="1800" spc="-1" strike="noStrike">
                <a:solidFill>
                  <a:srgbClr val="ffffff"/>
                </a:solidFill>
                <a:latin typeface="Arial"/>
              </a:rPr>
              <a:t>Pulse para editar el formato del texto de título</a:t>
            </a:r>
            <a:endParaRPr b="0" lang="es-ES" sz="1800" spc="-1" strike="noStrike">
              <a:solidFill>
                <a:srgbClr val="ffffff"/>
              </a:solidFill>
              <a:latin typeface="Arial"/>
            </a:endParaRPr>
          </a:p>
        </p:txBody>
      </p:sp>
      <p:sp>
        <p:nvSpPr>
          <p:cNvPr id="27" name="PlaceHolder 2"/>
          <p:cNvSpPr>
            <a:spLocks noGrp="1"/>
          </p:cNvSpPr>
          <p:nvPr>
            <p:ph type="sldNum" idx="6"/>
          </p:nvPr>
        </p:nvSpPr>
        <p:spPr>
          <a:xfrm>
            <a:off x="8472600" y="4663080"/>
            <a:ext cx="546480" cy="3913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4FC08514-D188-40BA-94AE-3EA26AB73983}" type="slidenum">
              <a:rPr b="0" lang="en-GB" sz="1000" spc="-1" strike="noStrike">
                <a:solidFill>
                  <a:schemeClr val="dk2"/>
                </a:solidFill>
                <a:latin typeface="Arial"/>
                <a:ea typeface="Arial"/>
              </a:rPr>
              <a:t>&lt;número&gt;</a:t>
            </a:fld>
            <a:endParaRPr b="0" lang="es-ES" sz="1000" spc="-1" strike="noStrike">
              <a:solidFill>
                <a:srgbClr val="ffffff"/>
              </a:solidFill>
              <a:latin typeface="Times New Roman"/>
            </a:endParaRPr>
          </a:p>
        </p:txBody>
      </p:sp>
      <p:sp>
        <p:nvSpPr>
          <p:cNvPr id="28"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fontScale="92490"/>
          </a:bodyPr>
          <a:p>
            <a:pPr marL="432000" indent="-324000">
              <a:spcBef>
                <a:spcPts val="1417"/>
              </a:spcBef>
              <a:buClr>
                <a:srgbClr val="ffffff"/>
              </a:buClr>
              <a:buSzPct val="45000"/>
              <a:buFont typeface="Wingdings" charset="2"/>
              <a:buChar char=""/>
            </a:pPr>
            <a:r>
              <a:rPr b="0" lang="es-ES" sz="3200" spc="-1" strike="noStrike">
                <a:solidFill>
                  <a:srgbClr val="ffffff"/>
                </a:solidFill>
                <a:latin typeface="Arial"/>
              </a:rPr>
              <a:t>Pulse para editar el formato de texto del esquema</a:t>
            </a:r>
            <a:endParaRPr b="0" lang="es-ES"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s-ES" sz="2800" spc="-1" strike="noStrike">
                <a:solidFill>
                  <a:srgbClr val="ffffff"/>
                </a:solidFill>
                <a:latin typeface="Arial"/>
              </a:rPr>
              <a:t>Segundo nivel del esquema</a:t>
            </a:r>
            <a:endParaRPr b="0" lang="es-ES"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s-ES" sz="2400" spc="-1" strike="noStrike">
                <a:solidFill>
                  <a:srgbClr val="ffffff"/>
                </a:solidFill>
                <a:latin typeface="Arial"/>
              </a:rPr>
              <a:t>Tercer nivel del esquema</a:t>
            </a:r>
            <a:endParaRPr b="0" lang="es-ES"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s-ES" sz="2000" spc="-1" strike="noStrike">
                <a:solidFill>
                  <a:srgbClr val="ffffff"/>
                </a:solidFill>
                <a:latin typeface="Arial"/>
              </a:rPr>
              <a:t>Cuarto nivel del esquema</a:t>
            </a:r>
            <a:endParaRPr b="0" lang="es-ES"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s-ES" sz="2000" spc="-1" strike="noStrike">
                <a:solidFill>
                  <a:srgbClr val="ffffff"/>
                </a:solidFill>
                <a:latin typeface="Arial"/>
              </a:rPr>
              <a:t>Quinto nivel del esquema</a:t>
            </a:r>
            <a:endParaRPr b="0" lang="es-ES"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s-ES" sz="2000" spc="-1" strike="noStrike">
                <a:solidFill>
                  <a:srgbClr val="ffffff"/>
                </a:solidFill>
                <a:latin typeface="Arial"/>
              </a:rPr>
              <a:t>Sexto nivel del esquema</a:t>
            </a:r>
            <a:endParaRPr b="0" lang="es-ES"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s-ES" sz="2000" spc="-1" strike="noStrike">
                <a:solidFill>
                  <a:srgbClr val="ffffff"/>
                </a:solidFill>
                <a:latin typeface="Arial"/>
              </a:rPr>
              <a:t>Séptimo nivel del esquema</a:t>
            </a:r>
            <a:endParaRPr b="0" lang="es-ES"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1" name="PlaceHolder 1"/>
          <p:cNvSpPr>
            <a:spLocks noGrp="1"/>
          </p:cNvSpPr>
          <p:nvPr>
            <p:ph type="title"/>
          </p:nvPr>
        </p:nvSpPr>
        <p:spPr>
          <a:xfrm>
            <a:off x="311760" y="764280"/>
            <a:ext cx="8518320" cy="62496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Pulse para editar el formato del texto de título</a:t>
            </a:r>
            <a:endParaRPr b="0" lang="es-ES" sz="1800" spc="-1" strike="noStrike">
              <a:solidFill>
                <a:srgbClr val="000000"/>
              </a:solidFill>
              <a:latin typeface="Arial"/>
            </a:endParaRPr>
          </a:p>
        </p:txBody>
      </p:sp>
      <p:sp>
        <p:nvSpPr>
          <p:cNvPr id="32" name="PlaceHolder 2"/>
          <p:cNvSpPr>
            <a:spLocks noGrp="1"/>
          </p:cNvSpPr>
          <p:nvPr>
            <p:ph type="body"/>
          </p:nvPr>
        </p:nvSpPr>
        <p:spPr>
          <a:xfrm>
            <a:off x="311760" y="1461600"/>
            <a:ext cx="8518320" cy="3116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Pulse para editar el formato de texto del esquema</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Segundo nivel del esquema</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Tercer nivel del esquema</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Cuarto nivel del esquema</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Quinto nivel del esquema</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Sexto nivel del esquema</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Séptimo nivel del esquema</a:t>
            </a:r>
            <a:endParaRPr b="0" lang="es-ES" sz="1800" spc="-1" strike="noStrike">
              <a:solidFill>
                <a:srgbClr val="000000"/>
              </a:solidFill>
              <a:latin typeface="Arial"/>
            </a:endParaRPr>
          </a:p>
        </p:txBody>
      </p:sp>
      <p:sp>
        <p:nvSpPr>
          <p:cNvPr id="33" name="PlaceHolder 3"/>
          <p:cNvSpPr>
            <a:spLocks noGrp="1"/>
          </p:cNvSpPr>
          <p:nvPr>
            <p:ph type="sldNum" idx="7"/>
          </p:nvPr>
        </p:nvSpPr>
        <p:spPr>
          <a:xfrm>
            <a:off x="8472600" y="4663080"/>
            <a:ext cx="546480" cy="3913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EAD33BFE-09F2-40E0-A59A-1C2B960410B7}" type="slidenum">
              <a:rPr b="0" lang="en-GB" sz="1000" spc="-1" strike="noStrike">
                <a:solidFill>
                  <a:schemeClr val="dk2"/>
                </a:solidFill>
                <a:latin typeface="Arial"/>
                <a:ea typeface="Arial"/>
              </a:rPr>
              <a:t>&lt;número&gt;</a:t>
            </a:fld>
            <a:endParaRPr b="0" lang="es-E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311760" y="764280"/>
            <a:ext cx="8518320" cy="62496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Pulse para editar el formato del texto de título</a:t>
            </a:r>
            <a:endParaRPr b="0" lang="es-ES" sz="1800" spc="-1" strike="noStrike">
              <a:solidFill>
                <a:srgbClr val="000000"/>
              </a:solidFill>
              <a:latin typeface="Arial"/>
            </a:endParaRPr>
          </a:p>
        </p:txBody>
      </p:sp>
      <p:sp>
        <p:nvSpPr>
          <p:cNvPr id="37" name="PlaceHolder 2"/>
          <p:cNvSpPr>
            <a:spLocks noGrp="1"/>
          </p:cNvSpPr>
          <p:nvPr>
            <p:ph type="body"/>
          </p:nvPr>
        </p:nvSpPr>
        <p:spPr>
          <a:xfrm>
            <a:off x="311760" y="1461600"/>
            <a:ext cx="8518320" cy="3116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Pulse para editar el formato de texto del esquema</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Segundo nivel del esquema</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Tercer nivel del esquema</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Cuarto nivel del esquema</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Quinto nivel del esquema</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Sexto nivel del esquema</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Séptimo nivel del esquema</a:t>
            </a:r>
            <a:endParaRPr b="0" lang="es-ES" sz="1800" spc="-1" strike="noStrike">
              <a:solidFill>
                <a:srgbClr val="000000"/>
              </a:solidFill>
              <a:latin typeface="Arial"/>
            </a:endParaRPr>
          </a:p>
        </p:txBody>
      </p:sp>
      <p:sp>
        <p:nvSpPr>
          <p:cNvPr id="38" name="PlaceHolder 3"/>
          <p:cNvSpPr>
            <a:spLocks noGrp="1"/>
          </p:cNvSpPr>
          <p:nvPr>
            <p:ph type="sldNum" idx="8"/>
          </p:nvPr>
        </p:nvSpPr>
        <p:spPr>
          <a:xfrm>
            <a:off x="8472600" y="4663080"/>
            <a:ext cx="546480" cy="3913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15098E9C-15E7-4FFD-9254-F6DA187D2EE9}" type="slidenum">
              <a:rPr b="0" lang="en-GB" sz="1000" spc="-1" strike="noStrike">
                <a:solidFill>
                  <a:schemeClr val="dk2"/>
                </a:solidFill>
                <a:latin typeface="Arial"/>
                <a:ea typeface="Arial"/>
              </a:rPr>
              <a:t>&lt;número&gt;</a:t>
            </a:fld>
            <a:endParaRPr b="0" lang="es-E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311760" y="764280"/>
            <a:ext cx="8518320" cy="62496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Pulse para editar el formato del texto de título</a:t>
            </a:r>
            <a:endParaRPr b="0" lang="es-ES" sz="1800" spc="-1" strike="noStrike">
              <a:solidFill>
                <a:srgbClr val="000000"/>
              </a:solidFill>
              <a:latin typeface="Arial"/>
            </a:endParaRPr>
          </a:p>
        </p:txBody>
      </p:sp>
      <p:sp>
        <p:nvSpPr>
          <p:cNvPr id="42" name="PlaceHolder 2"/>
          <p:cNvSpPr>
            <a:spLocks noGrp="1"/>
          </p:cNvSpPr>
          <p:nvPr>
            <p:ph type="body"/>
          </p:nvPr>
        </p:nvSpPr>
        <p:spPr>
          <a:xfrm>
            <a:off x="311760" y="1461600"/>
            <a:ext cx="8518320" cy="3116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Pulse para editar el formato de texto del esquema</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Segundo nivel del esquema</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Tercer nivel del esquema</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Cuarto nivel del esquema</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Quinto nivel del esquema</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Sexto nivel del esquema</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Séptimo nivel del esquema</a:t>
            </a:r>
            <a:endParaRPr b="0" lang="es-ES" sz="1800" spc="-1" strike="noStrike">
              <a:solidFill>
                <a:srgbClr val="000000"/>
              </a:solidFill>
              <a:latin typeface="Arial"/>
            </a:endParaRPr>
          </a:p>
        </p:txBody>
      </p:sp>
      <p:sp>
        <p:nvSpPr>
          <p:cNvPr id="43" name="PlaceHolder 3"/>
          <p:cNvSpPr>
            <a:spLocks noGrp="1"/>
          </p:cNvSpPr>
          <p:nvPr>
            <p:ph type="sldNum" idx="9"/>
          </p:nvPr>
        </p:nvSpPr>
        <p:spPr>
          <a:xfrm>
            <a:off x="8472600" y="4663080"/>
            <a:ext cx="546480" cy="3913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9309F8F8-E304-4FB9-9CAA-A59531400465}" type="slidenum">
              <a:rPr b="0" lang="en-GB" sz="1000" spc="-1" strike="noStrike">
                <a:solidFill>
                  <a:schemeClr val="dk2"/>
                </a:solidFill>
                <a:latin typeface="Arial"/>
                <a:ea typeface="Arial"/>
              </a:rPr>
              <a:t>&lt;número&gt;</a:t>
            </a:fld>
            <a:endParaRPr b="0" lang="es-E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2.xml.rels><?xml version="1.0" encoding="UTF-8"?>
<Relationships xmlns="http://schemas.openxmlformats.org/package/2006/relationships"><Relationship Id="rId1" Type="http://schemas.openxmlformats.org/officeDocument/2006/relationships/hyperlink" Target="https://www.spri.eus/es/preferencias-de-tus-suscripciones/?wpatg_tab=login" TargetMode="External"/><Relationship Id="rId2" Type="http://schemas.openxmlformats.org/officeDocument/2006/relationships/hyperlink" Target="https://www.aedbiz.org/editar-perfil/" TargetMode="External"/><Relationship Id="rId3" Type="http://schemas.openxmlformats.org/officeDocument/2006/relationships/slideLayout" Target="../slideLayouts/slideLayout9.xml"/>
</Relationships>
</file>

<file path=ppt/slides/_rels/slide1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9.xml"/>
</Relationships>
</file>

<file path=ppt/slides/_rels/slide14.xml.rels><?xml version="1.0" encoding="UTF-8"?>
<Relationships xmlns="http://schemas.openxmlformats.org/package/2006/relationships"><Relationship Id="rId1" Type="http://schemas.openxmlformats.org/officeDocument/2006/relationships/hyperlink" Target="https://www.aedbiz.org/nuestras-asociadas/" TargetMode="External"/><Relationship Id="rId2" Type="http://schemas.openxmlformats.org/officeDocument/2006/relationships/image" Target="../media/image15.png"/><Relationship Id="rId3" Type="http://schemas.openxmlformats.org/officeDocument/2006/relationships/slideLayout" Target="../slideLayouts/slideLayout9.xml"/>
</Relationships>
</file>

<file path=ppt/slides/_rels/slide15.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8.xml.rels><?xml version="1.0" encoding="UTF-8"?>
<Relationships xmlns="http://schemas.openxmlformats.org/package/2006/relationships"><Relationship Id="rId1" Type="http://schemas.openxmlformats.org/officeDocument/2006/relationships/hyperlink" Target="https://bsky.app/profile/gwannon.com" TargetMode="External"/><Relationship Id="rId2" Type="http://schemas.openxmlformats.org/officeDocument/2006/relationships/hyperlink" Target="https://github.com/gwannon" TargetMode="External"/><Relationship Id="rId3" Type="http://schemas.openxmlformats.org/officeDocument/2006/relationships/hyperlink" Target="https://codepen.io/gwannon" TargetMode="External"/><Relationship Id="rId4" Type="http://schemas.openxmlformats.org/officeDocument/2006/relationships/hyperlink" Target="https://www.linkedin.com/in/jorgemonclus/" TargetMode="External"/><Relationship Id="rId5" Type="http://schemas.openxmlformats.org/officeDocument/2006/relationships/slideLayout" Target="../slideLayouts/slideLayout9.xml"/>
</Relationships>
</file>

<file path=ppt/slides/_rels/slide19.xml.rels><?xml version="1.0" encoding="UTF-8"?>
<Relationships xmlns="http://schemas.openxmlformats.org/package/2006/relationships"><Relationship Id="rId1" Type="http://schemas.openxmlformats.org/officeDocument/2006/relationships/hyperlink" Target="https://github.com/gwannon/WordCampBilbao2025" TargetMode="External"/><Relationship Id="rId2" Type="http://schemas.openxmlformats.org/officeDocument/2006/relationships/hyperlink" Target="https://es.wordpress.org/plugins/formscrm/" TargetMode="External"/><Relationship Id="rId3" Type="http://schemas.openxmlformats.org/officeDocument/2006/relationships/hyperlink" Target="https://es.wordpress.org/plugins/formscrm/" TargetMode="External"/><Relationship Id="rId4" Type="http://schemas.openxmlformats.org/officeDocument/2006/relationships/hyperlink" Target="https://www.activecampaign.com/apps/gravity-forms-integration" TargetMode="External"/><Relationship Id="rId5" Type="http://schemas.openxmlformats.org/officeDocument/2006/relationships/hyperlink" Target="https://github.com/gwannon/PHPClientifyAPI" TargetMode="External"/><Relationship Id="rId6" Type="http://schemas.openxmlformats.org/officeDocument/2006/relationships/hyperlink" Target="https://github.com/gwannon/PHPActiveCampaignAPI" TargetMode="External"/><Relationship Id="rId7" Type="http://schemas.openxmlformats.org/officeDocument/2006/relationships/slideLayout" Target="../slideLayouts/slideLayout9.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9.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jpe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slideLayout" Target="../slideLayouts/slideLayout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9.xml"/>
</Relationships>
</file>

<file path=ppt/slides/_rels/slide8.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3938760" y="2196360"/>
            <a:ext cx="4731120" cy="1570320"/>
          </a:xfrm>
          <a:prstGeom prst="rect">
            <a:avLst/>
          </a:prstGeom>
          <a:noFill/>
          <a:ln w="0">
            <a:noFill/>
          </a:ln>
        </p:spPr>
        <p:txBody>
          <a:bodyPr lIns="0" rIns="91440" tIns="91440" bIns="91440" anchor="t">
            <a:noAutofit/>
          </a:bodyPr>
          <a:p>
            <a:pPr indent="0">
              <a:lnSpc>
                <a:spcPct val="100000"/>
              </a:lnSpc>
              <a:buNone/>
              <a:tabLst>
                <a:tab algn="l" pos="0"/>
              </a:tabLst>
            </a:pPr>
            <a:r>
              <a:rPr b="0" lang="en-GB" sz="2400" spc="-1" strike="noStrike">
                <a:solidFill>
                  <a:schemeClr val="dk1"/>
                </a:solidFill>
                <a:latin typeface="Inter ExtraBold"/>
                <a:ea typeface="Inter ExtraBold"/>
              </a:rPr>
              <a:t>Conectando tu WordPress a un CRM</a:t>
            </a:r>
            <a:endParaRPr b="0" lang="es-ES" sz="2400" spc="-1" strike="noStrike">
              <a:solidFill>
                <a:srgbClr val="ffffff"/>
              </a:solidFill>
              <a:latin typeface="Arial"/>
            </a:endParaRPr>
          </a:p>
          <a:p>
            <a:pPr indent="0">
              <a:lnSpc>
                <a:spcPct val="100000"/>
              </a:lnSpc>
              <a:buNone/>
              <a:tabLst>
                <a:tab algn="l" pos="0"/>
              </a:tabLst>
            </a:pPr>
            <a:endParaRPr b="0" lang="es-ES"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title"/>
          </p:nvPr>
        </p:nvSpPr>
        <p:spPr>
          <a:xfrm>
            <a:off x="311760" y="815760"/>
            <a:ext cx="8518320" cy="52056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500" spc="-1" strike="noStrike">
                <a:solidFill>
                  <a:srgbClr val="000000"/>
                </a:solidFill>
                <a:latin typeface="Arial"/>
              </a:rPr>
              <a:t>Conectados con un plugin</a:t>
            </a:r>
            <a:r>
              <a:rPr b="0" lang="es-ES" sz="1500" spc="-1" strike="noStrike">
                <a:solidFill>
                  <a:srgbClr val="000000"/>
                </a:solidFill>
                <a:latin typeface="Arial"/>
              </a:rPr>
              <a:t> ᒡ◯ᵔ◯ᒢ</a:t>
            </a:r>
            <a:endParaRPr b="0" lang="es-ES" sz="1500" spc="-1" strike="noStrike">
              <a:solidFill>
                <a:srgbClr val="000000"/>
              </a:solidFill>
              <a:latin typeface="Arial"/>
            </a:endParaRPr>
          </a:p>
        </p:txBody>
      </p:sp>
      <p:sp>
        <p:nvSpPr>
          <p:cNvPr id="81" name="PlaceHolder 2"/>
          <p:cNvSpPr>
            <a:spLocks noGrp="1"/>
          </p:cNvSpPr>
          <p:nvPr>
            <p:ph/>
          </p:nvPr>
        </p:nvSpPr>
        <p:spPr>
          <a:xfrm>
            <a:off x="311760" y="1461600"/>
            <a:ext cx="8518320" cy="3116160"/>
          </a:xfrm>
          <a:prstGeom prst="rect">
            <a:avLst/>
          </a:prstGeom>
          <a:noFill/>
          <a:ln w="0">
            <a:noFill/>
          </a:ln>
        </p:spPr>
        <p:txBody>
          <a:bodyPr lIns="91440" rIns="91440" tIns="91440" bIns="91440" anchor="t">
            <a:normAutofit/>
          </a:bodyPr>
          <a:p>
            <a:pPr indent="0">
              <a:spcBef>
                <a:spcPts val="1417"/>
              </a:spcBef>
              <a:buNone/>
            </a:pPr>
            <a:endParaRPr b="0" lang="es-ES" sz="1800" spc="-1" strike="noStrike">
              <a:solidFill>
                <a:srgbClr val="000000"/>
              </a:solidFill>
              <a:latin typeface="Arial"/>
            </a:endParaRPr>
          </a:p>
        </p:txBody>
      </p:sp>
      <p:sp>
        <p:nvSpPr>
          <p:cNvPr id="82" name="PlaceHolder 3"/>
          <p:cNvSpPr>
            <a:spLocks noGrp="1"/>
          </p:cNvSpPr>
          <p:nvPr>
            <p:ph type="title"/>
          </p:nvPr>
        </p:nvSpPr>
        <p:spPr>
          <a:xfrm>
            <a:off x="2329200" y="294480"/>
            <a:ext cx="6490080" cy="52056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Formularios </a:t>
            </a:r>
            <a:r>
              <a:rPr b="0" lang="es-ES" sz="1800" spc="-1" strike="noStrike">
                <a:solidFill>
                  <a:srgbClr val="174575"/>
                </a:solidFill>
                <a:latin typeface="Arial"/>
              </a:rPr>
              <a:t>[̲̅$̲̅(̲̅ιοο̲̅)̲̅$̲̅]</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311760" y="815760"/>
            <a:ext cx="8518320" cy="52056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500" spc="-1" strike="noStrike">
                <a:solidFill>
                  <a:srgbClr val="000000"/>
                </a:solidFill>
                <a:latin typeface="Arial"/>
              </a:rPr>
              <a:t>Conectados con un desarrollo propio</a:t>
            </a:r>
            <a:r>
              <a:rPr b="0" lang="es-ES" sz="1500" spc="-1" strike="noStrike">
                <a:solidFill>
                  <a:srgbClr val="000000"/>
                </a:solidFill>
                <a:latin typeface="Arial"/>
              </a:rPr>
              <a:t> []_ ([]) []_</a:t>
            </a:r>
            <a:endParaRPr b="0" lang="es-ES" sz="1500" spc="-1" strike="noStrike">
              <a:solidFill>
                <a:srgbClr val="000000"/>
              </a:solidFill>
              <a:latin typeface="Arial"/>
            </a:endParaRPr>
          </a:p>
        </p:txBody>
      </p:sp>
      <p:sp>
        <p:nvSpPr>
          <p:cNvPr id="84" name="PlaceHolder 2"/>
          <p:cNvSpPr>
            <a:spLocks noGrp="1"/>
          </p:cNvSpPr>
          <p:nvPr>
            <p:ph/>
          </p:nvPr>
        </p:nvSpPr>
        <p:spPr>
          <a:xfrm>
            <a:off x="311760" y="1461600"/>
            <a:ext cx="8518320" cy="3116160"/>
          </a:xfrm>
          <a:prstGeom prst="rect">
            <a:avLst/>
          </a:prstGeom>
          <a:noFill/>
          <a:ln w="0">
            <a:noFill/>
          </a:ln>
        </p:spPr>
        <p:txBody>
          <a:bodyPr lIns="91440" rIns="91440" tIns="91440" bIns="91440" anchor="t">
            <a:normAutofit/>
          </a:bodyPr>
          <a:p>
            <a:pPr indent="0">
              <a:spcBef>
                <a:spcPts val="1417"/>
              </a:spcBef>
              <a:buNone/>
            </a:pPr>
            <a:endParaRPr b="0" lang="es-ES" sz="1800" spc="-1" strike="noStrike">
              <a:solidFill>
                <a:srgbClr val="000000"/>
              </a:solidFill>
              <a:latin typeface="Arial"/>
            </a:endParaRPr>
          </a:p>
        </p:txBody>
      </p:sp>
      <p:sp>
        <p:nvSpPr>
          <p:cNvPr id="85" name="PlaceHolder 3"/>
          <p:cNvSpPr>
            <a:spLocks noGrp="1"/>
          </p:cNvSpPr>
          <p:nvPr>
            <p:ph type="title"/>
          </p:nvPr>
        </p:nvSpPr>
        <p:spPr>
          <a:xfrm>
            <a:off x="2329200" y="294480"/>
            <a:ext cx="6490080" cy="52056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Formularios </a:t>
            </a:r>
            <a:r>
              <a:rPr b="0" lang="es-ES" sz="1800" spc="-1" strike="noStrike">
                <a:solidFill>
                  <a:srgbClr val="174575"/>
                </a:solidFill>
                <a:latin typeface="Arial"/>
              </a:rPr>
              <a:t>[̲̅$̲̅(̲̅ιοο̲̅)̲̅$̲̅]</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p:nvPr>
        </p:nvSpPr>
        <p:spPr>
          <a:xfrm>
            <a:off x="360000" y="3240000"/>
            <a:ext cx="8518320" cy="1259280"/>
          </a:xfrm>
          <a:prstGeom prst="rect">
            <a:avLst/>
          </a:prstGeom>
          <a:noFill/>
          <a:ln w="0">
            <a:noFill/>
          </a:ln>
        </p:spPr>
        <p:txBody>
          <a:bodyPr lIns="91440" rIns="91440" tIns="91440" bIns="91440" anchor="t">
            <a:normAutofit/>
          </a:bodyPr>
          <a:p>
            <a:pPr marL="432000" indent="-324000">
              <a:lnSpc>
                <a:spcPct val="100000"/>
              </a:lnSpc>
              <a:spcBef>
                <a:spcPts val="624"/>
              </a:spcBef>
              <a:spcAft>
                <a:spcPts val="425"/>
              </a:spcAft>
              <a:buClr>
                <a:srgbClr val="000000"/>
              </a:buClr>
              <a:buSzPct val="45000"/>
              <a:buFont typeface="Wingdings" charset="2"/>
              <a:buChar char=""/>
            </a:pPr>
            <a:r>
              <a:rPr b="1" lang="es-ES" sz="1300" spc="-1" strike="noStrike">
                <a:solidFill>
                  <a:srgbClr val="000000"/>
                </a:solidFill>
                <a:latin typeface="Arial"/>
                <a:ea typeface="Noto Sans CJK SC"/>
              </a:rPr>
              <a:t>No son desarrollos complicados</a:t>
            </a:r>
            <a:r>
              <a:rPr b="0" lang="es-ES" sz="1300" spc="-1" strike="noStrike">
                <a:solidFill>
                  <a:srgbClr val="000000"/>
                </a:solidFill>
                <a:latin typeface="Arial"/>
                <a:ea typeface="Noto Sans CJK SC"/>
              </a:rPr>
              <a:t>, son casi siempre tema de POST/GET de los datos y montarlos en un </a:t>
            </a:r>
            <a:r>
              <a:rPr b="0" lang="es-ES" sz="1300" spc="-1" strike="noStrike">
                <a:solidFill>
                  <a:srgbClr val="000000"/>
                </a:solidFill>
                <a:latin typeface="Arial"/>
                <a:ea typeface="Noto Sans CJK SC"/>
              </a:rPr>
              <a:t>formulario. Se pueden complicar cuando metemos fotos o documentos como CV en PDF, por ejemplo.</a:t>
            </a:r>
            <a:endParaRPr b="0" lang="es-ES" sz="13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pPr>
            <a:r>
              <a:rPr b="1" lang="es-ES" sz="1300" spc="-1" strike="noStrike">
                <a:solidFill>
                  <a:srgbClr val="000000"/>
                </a:solidFill>
                <a:latin typeface="Arial"/>
                <a:ea typeface="Noto Sans CJK SC"/>
              </a:rPr>
              <a:t>No debemos almacenar contraseñas en nuestro CRM</a:t>
            </a:r>
            <a:r>
              <a:rPr b="0" lang="es-ES" sz="1300" spc="-1" strike="noStrike">
                <a:solidFill>
                  <a:srgbClr val="000000"/>
                </a:solidFill>
                <a:latin typeface="Arial"/>
                <a:ea typeface="Noto Sans CJK SC"/>
              </a:rPr>
              <a:t>, lo suyo es usar el login/registro de WordPress o </a:t>
            </a:r>
            <a:r>
              <a:rPr b="0" lang="es-ES" sz="1300" spc="-1" strike="noStrike">
                <a:solidFill>
                  <a:srgbClr val="000000"/>
                </a:solidFill>
                <a:latin typeface="Arial"/>
                <a:ea typeface="Noto Sans CJK SC"/>
              </a:rPr>
              <a:t>generar algún tipo de «hash» temporal que se envíe al correo, así la gestión de seguridad la hace el correo.</a:t>
            </a:r>
            <a:endParaRPr b="0" lang="es-ES" sz="1300" spc="-1" strike="noStrike">
              <a:solidFill>
                <a:srgbClr val="000000"/>
              </a:solidFill>
              <a:latin typeface="Arial"/>
            </a:endParaRPr>
          </a:p>
        </p:txBody>
      </p:sp>
      <p:sp>
        <p:nvSpPr>
          <p:cNvPr id="87" name="PlaceHolder 2"/>
          <p:cNvSpPr>
            <a:spLocks noGrp="1"/>
          </p:cNvSpPr>
          <p:nvPr>
            <p:ph type="title"/>
          </p:nvPr>
        </p:nvSpPr>
        <p:spPr>
          <a:xfrm>
            <a:off x="2329560" y="294840"/>
            <a:ext cx="6490080" cy="52056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Perfiles de usuarios </a:t>
            </a:r>
            <a:r>
              <a:rPr b="0" lang="es-ES" sz="1800" spc="-1" strike="noStrike">
                <a:solidFill>
                  <a:srgbClr val="174575"/>
                </a:solidFill>
                <a:latin typeface="Arial"/>
              </a:rPr>
              <a:t> ¦̵̱ ̵̱ ̵̱ ̵̱ ̵̱(̢ ̡͇̅└͇̅┘͇̅ (▤8</a:t>
            </a:r>
            <a:r>
              <a:rPr b="0" lang="hi-IN" sz="1800" spc="-1" strike="noStrike">
                <a:solidFill>
                  <a:srgbClr val="174575"/>
                </a:solidFill>
                <a:latin typeface="Arial"/>
              </a:rPr>
              <a:t>כ</a:t>
            </a:r>
            <a:r>
              <a:rPr b="0" lang="es-ES" sz="1800" spc="-1" strike="noStrike">
                <a:solidFill>
                  <a:srgbClr val="174575"/>
                </a:solidFill>
                <a:latin typeface="Arial"/>
              </a:rPr>
              <a:t>−◦</a:t>
            </a:r>
            <a:endParaRPr b="0" lang="es-ES" sz="1800" spc="-1" strike="noStrike">
              <a:solidFill>
                <a:srgbClr val="000000"/>
              </a:solidFill>
              <a:latin typeface="Arial"/>
            </a:endParaRPr>
          </a:p>
        </p:txBody>
      </p:sp>
      <p:sp>
        <p:nvSpPr>
          <p:cNvPr id="88" name="PlaceHolder 10"/>
          <p:cNvSpPr/>
          <p:nvPr/>
        </p:nvSpPr>
        <p:spPr>
          <a:xfrm>
            <a:off x="360000" y="900000"/>
            <a:ext cx="8639280" cy="1799640"/>
          </a:xfrm>
          <a:prstGeom prst="rect">
            <a:avLst/>
          </a:prstGeom>
          <a:noFill/>
          <a:ln w="0">
            <a:noFill/>
          </a:ln>
        </p:spPr>
        <p:style>
          <a:lnRef idx="0"/>
          <a:fillRef idx="0"/>
          <a:effectRef idx="0"/>
          <a:fontRef idx="minor"/>
        </p:style>
        <p:txBody>
          <a:bodyPr lIns="90000" rIns="90000" tIns="91440" bIns="91440" anchor="t">
            <a:normAutofit/>
          </a:bodyPr>
          <a:p>
            <a:pPr>
              <a:lnSpc>
                <a:spcPct val="100000"/>
              </a:lnSpc>
              <a:spcBef>
                <a:spcPts val="850"/>
              </a:spcBef>
              <a:spcAft>
                <a:spcPts val="850"/>
              </a:spcAft>
            </a:pPr>
            <a:r>
              <a:rPr b="0" lang="es-ES" sz="1300" spc="-1" strike="noStrike">
                <a:solidFill>
                  <a:srgbClr val="000000"/>
                </a:solidFill>
                <a:latin typeface="Arial"/>
                <a:ea typeface="Noto Sans CJK SC"/>
              </a:rPr>
              <a:t>Otra forma bastante común de conectar tu web en WordPress con tu CRM es crear un editor de perfil en tu web para que las propias usuarias puedan editar sus datos, sus preferencias y sus boletines de forma que ellas directamente nos den la información que luego vamos a usar.</a:t>
            </a:r>
            <a:endParaRPr b="0" lang="es-ES" sz="1300" spc="-1" strike="noStrike">
              <a:solidFill>
                <a:srgbClr val="000000"/>
              </a:solidFill>
              <a:latin typeface="Arial"/>
            </a:endParaRPr>
          </a:p>
          <a:p>
            <a:pPr>
              <a:lnSpc>
                <a:spcPct val="100000"/>
              </a:lnSpc>
              <a:spcBef>
                <a:spcPts val="850"/>
              </a:spcBef>
              <a:spcAft>
                <a:spcPts val="850"/>
              </a:spcAft>
            </a:pPr>
            <a:r>
              <a:rPr b="0" lang="es-ES" sz="1300" spc="-1" strike="noStrike">
                <a:solidFill>
                  <a:srgbClr val="000000"/>
                </a:solidFill>
                <a:latin typeface="Arial"/>
                <a:ea typeface="Noto Sans CJK SC"/>
              </a:rPr>
              <a:t>Algunos ejemplos:</a:t>
            </a:r>
            <a:endParaRPr b="0" lang="es-ES" sz="1300" spc="-1" strike="noStrike">
              <a:solidFill>
                <a:srgbClr val="000000"/>
              </a:solidFill>
              <a:latin typeface="Arial"/>
            </a:endParaRPr>
          </a:p>
          <a:p>
            <a:pPr marL="432000" indent="-324000">
              <a:lnSpc>
                <a:spcPct val="100000"/>
              </a:lnSpc>
              <a:spcBef>
                <a:spcPts val="340"/>
              </a:spcBef>
              <a:spcAft>
                <a:spcPts val="142"/>
              </a:spcAft>
              <a:buClr>
                <a:srgbClr val="000000"/>
              </a:buClr>
              <a:buSzPct val="45000"/>
              <a:buFont typeface="Wingdings" charset="2"/>
              <a:buChar char=""/>
            </a:pPr>
            <a:r>
              <a:rPr b="0" lang="es-ES" sz="1300" spc="-1" strike="noStrike" u="sng">
                <a:solidFill>
                  <a:srgbClr val="0097a7"/>
                </a:solidFill>
                <a:uFillTx/>
                <a:latin typeface="Arial"/>
                <a:ea typeface="Noto Sans CJK SC"/>
                <a:hlinkClick r:id="rId1"/>
              </a:rPr>
              <a:t>SPRI</a:t>
            </a:r>
            <a:endParaRPr b="0" lang="es-ES" sz="1300" spc="-1" strike="noStrike">
              <a:solidFill>
                <a:srgbClr val="000000"/>
              </a:solidFill>
              <a:latin typeface="Arial"/>
            </a:endParaRPr>
          </a:p>
          <a:p>
            <a:pPr marL="432000" indent="-324000">
              <a:lnSpc>
                <a:spcPct val="100000"/>
              </a:lnSpc>
              <a:spcBef>
                <a:spcPts val="340"/>
              </a:spcBef>
              <a:spcAft>
                <a:spcPts val="142"/>
              </a:spcAft>
              <a:buClr>
                <a:srgbClr val="000000"/>
              </a:buClr>
              <a:buSzPct val="45000"/>
              <a:buFont typeface="Wingdings" charset="2"/>
              <a:buChar char=""/>
            </a:pPr>
            <a:r>
              <a:rPr b="0" lang="es-ES" sz="1300" spc="-1" strike="noStrike" u="sng">
                <a:solidFill>
                  <a:srgbClr val="0097a7"/>
                </a:solidFill>
                <a:uFillTx/>
                <a:latin typeface="Arial"/>
                <a:ea typeface="Noto Sans CJK SC"/>
                <a:hlinkClick r:id="rId2"/>
              </a:rPr>
              <a:t>AED</a:t>
            </a:r>
            <a:endParaRPr b="0" lang="es-ES" sz="1300" spc="-1" strike="noStrike">
              <a:solidFill>
                <a:srgbClr val="000000"/>
              </a:solidFill>
              <a:latin typeface="Arial"/>
            </a:endParaRPr>
          </a:p>
        </p:txBody>
      </p:sp>
      <p:sp>
        <p:nvSpPr>
          <p:cNvPr id="89" name="PlaceHolder 11"/>
          <p:cNvSpPr/>
          <p:nvPr/>
        </p:nvSpPr>
        <p:spPr>
          <a:xfrm>
            <a:off x="180000" y="2718720"/>
            <a:ext cx="8650080" cy="520560"/>
          </a:xfrm>
          <a:prstGeom prst="rect">
            <a:avLst/>
          </a:prstGeom>
          <a:noFill/>
          <a:ln w="0">
            <a:noFill/>
          </a:ln>
        </p:spPr>
        <p:style>
          <a:lnRef idx="0"/>
          <a:fillRef idx="0"/>
          <a:effectRef idx="0"/>
          <a:fontRef idx="minor"/>
        </p:style>
        <p:txBody>
          <a:bodyPr lIns="90000" rIns="90000" tIns="91440" bIns="91440" anchor="t">
            <a:normAutofit/>
          </a:bodyPr>
          <a:p>
            <a:pPr algn="r">
              <a:lnSpc>
                <a:spcPct val="100000"/>
              </a:lnSpc>
              <a:spcBef>
                <a:spcPts val="1191"/>
              </a:spcBef>
              <a:spcAft>
                <a:spcPts val="992"/>
              </a:spcAft>
              <a:tabLst>
                <a:tab algn="l" pos="0"/>
              </a:tabLst>
            </a:pPr>
            <a:r>
              <a:rPr b="1" lang="es-ES" sz="1500" spc="-1" strike="noStrike">
                <a:solidFill>
                  <a:srgbClr val="000000"/>
                </a:solidFill>
                <a:latin typeface="Arial"/>
                <a:ea typeface="DejaVu Sans"/>
              </a:rPr>
              <a:t>Consideraciones</a:t>
            </a:r>
            <a:r>
              <a:rPr b="0" lang="es-ES" sz="1500" spc="-1" strike="noStrike">
                <a:solidFill>
                  <a:srgbClr val="000000"/>
                </a:solidFill>
                <a:latin typeface="Arial"/>
                <a:ea typeface="DejaVu Sans"/>
              </a:rPr>
              <a:t> Ƹ̵̡Ӝ̵̨̄Ʒ</a:t>
            </a:r>
            <a:endParaRPr b="0" lang="es-E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p:nvPr>
        </p:nvSpPr>
        <p:spPr>
          <a:xfrm>
            <a:off x="311760" y="1461600"/>
            <a:ext cx="5807520" cy="3116160"/>
          </a:xfrm>
          <a:prstGeom prst="rect">
            <a:avLst/>
          </a:prstGeom>
          <a:noFill/>
          <a:ln w="0">
            <a:noFill/>
          </a:ln>
        </p:spPr>
        <p:txBody>
          <a:bodyPr lIns="91440" rIns="91440" tIns="91440" bIns="91440" anchor="t">
            <a:normAutofit fontScale="81111"/>
          </a:bodyPr>
          <a:p>
            <a:pPr indent="0">
              <a:lnSpc>
                <a:spcPct val="100000"/>
              </a:lnSpc>
              <a:spcBef>
                <a:spcPts val="1191"/>
              </a:spcBef>
              <a:spcAft>
                <a:spcPts val="992"/>
              </a:spcAft>
              <a:buNone/>
              <a:tabLst>
                <a:tab algn="l" pos="0"/>
              </a:tabLst>
            </a:pPr>
            <a:r>
              <a:rPr b="0" lang="es-ES" sz="1500" spc="-1" strike="noStrike">
                <a:solidFill>
                  <a:srgbClr val="000000"/>
                </a:solidFill>
                <a:latin typeface="Arial"/>
              </a:rPr>
              <a:t>Lo importante en esos desarrollos en </a:t>
            </a:r>
            <a:r>
              <a:rPr b="1" lang="es-ES" sz="1500" spc="-1" strike="noStrike">
                <a:solidFill>
                  <a:srgbClr val="000000"/>
                </a:solidFill>
                <a:latin typeface="Arial"/>
              </a:rPr>
              <a:t>definir bien qué elementos va a tener el formulario y cómo van a poder rellenar</a:t>
            </a:r>
            <a:r>
              <a:rPr b="0" lang="es-ES" sz="1500" spc="-1" strike="noStrike">
                <a:solidFill>
                  <a:srgbClr val="000000"/>
                </a:solidFill>
                <a:latin typeface="Arial"/>
              </a:rPr>
              <a:t>. Datos muy relevantes como pueden ser el tamaño de tu empresa, puede que no interese dejarse de mano de las clientes que editan su perfil.</a:t>
            </a:r>
            <a:endParaRPr b="0" lang="es-ES" sz="1500" spc="-1" strike="noStrike">
              <a:solidFill>
                <a:srgbClr val="000000"/>
              </a:solidFill>
              <a:latin typeface="Arial"/>
            </a:endParaRPr>
          </a:p>
          <a:p>
            <a:pPr indent="0">
              <a:lnSpc>
                <a:spcPct val="100000"/>
              </a:lnSpc>
              <a:spcBef>
                <a:spcPts val="1191"/>
              </a:spcBef>
              <a:spcAft>
                <a:spcPts val="992"/>
              </a:spcAft>
              <a:buNone/>
              <a:tabLst>
                <a:tab algn="l" pos="0"/>
              </a:tabLst>
            </a:pPr>
            <a:r>
              <a:rPr b="0" lang="es-ES" sz="1500" spc="-1" strike="noStrike">
                <a:solidFill>
                  <a:srgbClr val="000000"/>
                </a:solidFill>
                <a:latin typeface="Arial"/>
              </a:rPr>
              <a:t>La mejor opción es </a:t>
            </a:r>
            <a:r>
              <a:rPr b="1" lang="es-ES" sz="1500" spc="-1" strike="noStrike">
                <a:solidFill>
                  <a:srgbClr val="000000"/>
                </a:solidFill>
                <a:latin typeface="Arial"/>
              </a:rPr>
              <a:t>cerrar lo más posible la entrada de datos</a:t>
            </a:r>
            <a:r>
              <a:rPr b="0" lang="es-ES" sz="1500" spc="-1" strike="noStrike">
                <a:solidFill>
                  <a:srgbClr val="000000"/>
                </a:solidFill>
                <a:latin typeface="Arial"/>
              </a:rPr>
              <a:t>. Si podéis cerrar las opciones con desplegables, checkboxes, etc. mucho mejor que textos libres. Pensad que una ciudad puede escribirse de muchas formas: Galdakano, Galdacano, Galdakao, etc. </a:t>
            </a:r>
            <a:endParaRPr b="0" lang="es-ES" sz="1500" spc="-1" strike="noStrike">
              <a:solidFill>
                <a:srgbClr val="000000"/>
              </a:solidFill>
              <a:latin typeface="Arial"/>
            </a:endParaRPr>
          </a:p>
          <a:p>
            <a:pPr indent="0">
              <a:lnSpc>
                <a:spcPct val="100000"/>
              </a:lnSpc>
              <a:spcBef>
                <a:spcPts val="1191"/>
              </a:spcBef>
              <a:spcAft>
                <a:spcPts val="992"/>
              </a:spcAft>
              <a:buNone/>
              <a:tabLst>
                <a:tab algn="l" pos="0"/>
              </a:tabLst>
            </a:pPr>
            <a:r>
              <a:rPr b="0" lang="es-ES" sz="1500" spc="-1" strike="noStrike">
                <a:solidFill>
                  <a:srgbClr val="000000"/>
                </a:solidFill>
                <a:latin typeface="Arial"/>
              </a:rPr>
              <a:t>Os diría que </a:t>
            </a:r>
            <a:r>
              <a:rPr b="1" lang="es-ES" sz="1500" spc="-1" strike="noStrike">
                <a:solidFill>
                  <a:srgbClr val="000000"/>
                </a:solidFill>
                <a:latin typeface="Arial"/>
              </a:rPr>
              <a:t>si tenéis dudas con ciertos campos, los duplicáis</a:t>
            </a:r>
            <a:r>
              <a:rPr b="0" lang="es-ES" sz="1500" spc="-1" strike="noStrike">
                <a:solidFill>
                  <a:srgbClr val="000000"/>
                </a:solidFill>
                <a:latin typeface="Arial"/>
              </a:rPr>
              <a:t> y luego ver como funcionan las usuarias, tomáis una decisión de mantenerlo separado o fusionáis. Siguiendo el ejemplo anterior del tamaño de empresa, podemos tener el campo del CRM «tamaño_empresa» que usa marketing para sus segmentos y creamos otro para «tamaño_empresa_perfil» para el perfil de usuaria. </a:t>
            </a:r>
            <a:endParaRPr b="0" lang="es-ES" sz="1500" spc="-1" strike="noStrike">
              <a:solidFill>
                <a:srgbClr val="000000"/>
              </a:solidFill>
              <a:latin typeface="Arial"/>
            </a:endParaRPr>
          </a:p>
        </p:txBody>
      </p:sp>
      <p:sp>
        <p:nvSpPr>
          <p:cNvPr id="91" name="PlaceHolder 2"/>
          <p:cNvSpPr>
            <a:spLocks noGrp="1"/>
          </p:cNvSpPr>
          <p:nvPr>
            <p:ph type="title"/>
          </p:nvPr>
        </p:nvSpPr>
        <p:spPr>
          <a:xfrm>
            <a:off x="2329560" y="294840"/>
            <a:ext cx="6490080" cy="52056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Perfiles de usuarios </a:t>
            </a:r>
            <a:r>
              <a:rPr b="0" lang="es-ES" sz="1800" spc="-1" strike="noStrike">
                <a:solidFill>
                  <a:srgbClr val="174575"/>
                </a:solidFill>
                <a:latin typeface="Arial"/>
              </a:rPr>
              <a:t> ¦̵̱ ̵̱ ̵̱ ̵̱ ̵̱(̢ ̡͇̅└͇̅┘͇̅ (▤8</a:t>
            </a:r>
            <a:r>
              <a:rPr b="0" lang="hi-IN" sz="1800" spc="-1" strike="noStrike">
                <a:solidFill>
                  <a:srgbClr val="174575"/>
                </a:solidFill>
                <a:latin typeface="Arial"/>
              </a:rPr>
              <a:t>כ</a:t>
            </a:r>
            <a:r>
              <a:rPr b="0" lang="es-ES" sz="1800" spc="-1" strike="noStrike">
                <a:solidFill>
                  <a:srgbClr val="174575"/>
                </a:solidFill>
                <a:latin typeface="Arial"/>
              </a:rPr>
              <a:t>−◦</a:t>
            </a:r>
            <a:endParaRPr b="0" lang="es-ES" sz="1800" spc="-1" strike="noStrike">
              <a:solidFill>
                <a:srgbClr val="000000"/>
              </a:solidFill>
              <a:latin typeface="Arial"/>
            </a:endParaRPr>
          </a:p>
        </p:txBody>
      </p:sp>
      <p:sp>
        <p:nvSpPr>
          <p:cNvPr id="92" name="PlaceHolder 8"/>
          <p:cNvSpPr/>
          <p:nvPr/>
        </p:nvSpPr>
        <p:spPr>
          <a:xfrm>
            <a:off x="180000" y="900000"/>
            <a:ext cx="8650080" cy="520560"/>
          </a:xfrm>
          <a:prstGeom prst="rect">
            <a:avLst/>
          </a:prstGeom>
          <a:noFill/>
          <a:ln w="0">
            <a:noFill/>
          </a:ln>
        </p:spPr>
        <p:style>
          <a:lnRef idx="0"/>
          <a:fillRef idx="0"/>
          <a:effectRef idx="0"/>
          <a:fontRef idx="minor"/>
        </p:style>
        <p:txBody>
          <a:bodyPr lIns="90000" rIns="90000" tIns="91440" bIns="91440" anchor="t">
            <a:normAutofit/>
          </a:bodyPr>
          <a:p>
            <a:pPr algn="r">
              <a:lnSpc>
                <a:spcPct val="100000"/>
              </a:lnSpc>
              <a:spcBef>
                <a:spcPts val="1191"/>
              </a:spcBef>
              <a:spcAft>
                <a:spcPts val="992"/>
              </a:spcAft>
              <a:tabLst>
                <a:tab algn="l" pos="0"/>
              </a:tabLst>
            </a:pPr>
            <a:r>
              <a:rPr b="1" lang="es-ES" sz="1500" spc="-1" strike="noStrike">
                <a:solidFill>
                  <a:srgbClr val="000000"/>
                </a:solidFill>
                <a:latin typeface="Arial"/>
                <a:ea typeface="DejaVu Sans"/>
              </a:rPr>
              <a:t>¿Cómo tratar los datos?</a:t>
            </a:r>
            <a:r>
              <a:rPr b="0" lang="es-ES" sz="1500" spc="-1" strike="noStrike">
                <a:solidFill>
                  <a:srgbClr val="000000"/>
                </a:solidFill>
                <a:latin typeface="Arial"/>
                <a:ea typeface="DejaVu Sans"/>
              </a:rPr>
              <a:t> d[ o_0 ]b</a:t>
            </a:r>
            <a:endParaRPr b="0" lang="es-ES" sz="1500" spc="-1" strike="noStrike">
              <a:solidFill>
                <a:srgbClr val="000000"/>
              </a:solidFill>
              <a:latin typeface="Arial"/>
            </a:endParaRPr>
          </a:p>
        </p:txBody>
      </p:sp>
      <p:pic>
        <p:nvPicPr>
          <p:cNvPr id="93" name="" descr=""/>
          <p:cNvPicPr/>
          <p:nvPr/>
        </p:nvPicPr>
        <p:blipFill>
          <a:blip r:embed="rId1"/>
          <a:stretch/>
        </p:blipFill>
        <p:spPr>
          <a:xfrm>
            <a:off x="6120000" y="1394280"/>
            <a:ext cx="2699640" cy="333900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p:nvPr>
        </p:nvSpPr>
        <p:spPr>
          <a:xfrm>
            <a:off x="311760" y="900000"/>
            <a:ext cx="5987520" cy="3677760"/>
          </a:xfrm>
          <a:prstGeom prst="rect">
            <a:avLst/>
          </a:prstGeom>
          <a:noFill/>
          <a:ln w="0">
            <a:noFill/>
          </a:ln>
        </p:spPr>
        <p:txBody>
          <a:bodyPr lIns="91440" rIns="91440" tIns="91440" bIns="91440" anchor="t">
            <a:normAutofit fontScale="62222" lnSpcReduction="10000"/>
          </a:bodyPr>
          <a:p>
            <a:pPr indent="0">
              <a:lnSpc>
                <a:spcPct val="100000"/>
              </a:lnSpc>
              <a:spcBef>
                <a:spcPts val="1191"/>
              </a:spcBef>
              <a:spcAft>
                <a:spcPts val="992"/>
              </a:spcAft>
              <a:buNone/>
              <a:tabLst>
                <a:tab algn="l" pos="0"/>
              </a:tabLst>
            </a:pPr>
            <a:r>
              <a:rPr b="0" lang="es-ES" sz="1800" spc="-1" strike="noStrike">
                <a:solidFill>
                  <a:srgbClr val="000000"/>
                </a:solidFill>
                <a:latin typeface="Arial"/>
              </a:rPr>
              <a:t>Lo mismo que tu WordPress alimenta a tu CRM, habrá veces en que el CRM va a alimentar nuestra web. Este tipo de conexiones van a necesitar desarrollos propios y acceso a API. Las funcionalidades pueden muchas, aunque normalmente solo extraen información.</a:t>
            </a:r>
            <a:endParaRPr b="0" lang="es-ES" sz="1800" spc="-1" strike="noStrike">
              <a:solidFill>
                <a:srgbClr val="000000"/>
              </a:solidFill>
              <a:latin typeface="Arial"/>
            </a:endParaRPr>
          </a:p>
          <a:p>
            <a:pPr indent="0">
              <a:lnSpc>
                <a:spcPct val="100000"/>
              </a:lnSpc>
              <a:spcBef>
                <a:spcPts val="1191"/>
              </a:spcBef>
              <a:spcAft>
                <a:spcPts val="992"/>
              </a:spcAft>
              <a:buNone/>
              <a:tabLst>
                <a:tab algn="l" pos="0"/>
              </a:tabLst>
            </a:pPr>
            <a:r>
              <a:rPr b="1" lang="es-ES" sz="1800" spc="-1" strike="noStrike">
                <a:solidFill>
                  <a:srgbClr val="000000"/>
                </a:solidFill>
                <a:latin typeface="Arial"/>
              </a:rPr>
              <a:t>Caso práctico 1:</a:t>
            </a:r>
            <a:r>
              <a:rPr b="0" lang="es-ES" sz="1800" spc="-1" strike="noStrike">
                <a:solidFill>
                  <a:srgbClr val="000000"/>
                </a:solidFill>
                <a:latin typeface="Arial"/>
              </a:rPr>
              <a:t> Tenemos una </a:t>
            </a:r>
            <a:r>
              <a:rPr b="0" lang="es-ES" sz="1800" spc="-1" strike="noStrike" u="sng">
                <a:solidFill>
                  <a:srgbClr val="0097a7"/>
                </a:solidFill>
                <a:uFillTx/>
                <a:latin typeface="Arial"/>
                <a:hlinkClick r:id="rId1"/>
              </a:rPr>
              <a:t>asociación</a:t>
            </a:r>
            <a:r>
              <a:rPr b="0" lang="es-ES" sz="1800" spc="-1" strike="noStrike">
                <a:solidFill>
                  <a:srgbClr val="000000"/>
                </a:solidFill>
                <a:latin typeface="Arial"/>
              </a:rPr>
              <a:t> que tiene etiquetada a todas sus socias. La web muestra las fichas de las asociadas con sus datos más importantes. Esa información se saca del CRM y cuando se modifica en el CRM se modifica en la web.</a:t>
            </a:r>
            <a:endParaRPr b="0" lang="es-ES" sz="1800" spc="-1" strike="noStrike">
              <a:solidFill>
                <a:srgbClr val="000000"/>
              </a:solidFill>
              <a:latin typeface="Arial"/>
            </a:endParaRPr>
          </a:p>
          <a:p>
            <a:pPr indent="0">
              <a:lnSpc>
                <a:spcPct val="100000"/>
              </a:lnSpc>
              <a:spcBef>
                <a:spcPts val="1191"/>
              </a:spcBef>
              <a:spcAft>
                <a:spcPts val="992"/>
              </a:spcAft>
              <a:buNone/>
              <a:tabLst>
                <a:tab algn="l" pos="0"/>
              </a:tabLst>
            </a:pPr>
            <a:r>
              <a:rPr b="1" lang="es-ES" sz="1800" spc="-1" strike="noStrike">
                <a:solidFill>
                  <a:srgbClr val="000000"/>
                </a:solidFill>
                <a:latin typeface="Arial"/>
              </a:rPr>
              <a:t>Caso práctico 2:</a:t>
            </a:r>
            <a:r>
              <a:rPr b="0" lang="es-ES" sz="1800" spc="-1" strike="noStrike">
                <a:solidFill>
                  <a:srgbClr val="000000"/>
                </a:solidFill>
                <a:latin typeface="Arial"/>
              </a:rPr>
              <a:t> Se desarrolló un plugin que creaba un mini-sistema de contenido publicitario personalizado. Cada contacto tenía una serie de «LeadScorings» basados en sus intereses. En el admin se podían crear contenidos muy sencillos (titular, foto y texto) y asignarle un «LeadScoring» y un máximo y un mínimo. Si un contacto identificado con puntos en ese interés dentro de los parámetros establecidos, visitaba la web veía esos contenidos en determinadas partes de la web como el «sidebar» o el «footer». No eran muy intrusivos porque eran publicidad interna, pero lo interesante es que estaba bastante personalizada.</a:t>
            </a:r>
            <a:endParaRPr b="0" lang="es-ES" sz="1800" spc="-1" strike="noStrike">
              <a:solidFill>
                <a:srgbClr val="000000"/>
              </a:solidFill>
              <a:latin typeface="Arial"/>
            </a:endParaRPr>
          </a:p>
          <a:p>
            <a:pPr indent="0">
              <a:lnSpc>
                <a:spcPct val="100000"/>
              </a:lnSpc>
              <a:spcBef>
                <a:spcPts val="1191"/>
              </a:spcBef>
              <a:spcAft>
                <a:spcPts val="992"/>
              </a:spcAft>
              <a:buNone/>
              <a:tabLst>
                <a:tab algn="l" pos="0"/>
              </a:tabLst>
            </a:pPr>
            <a:r>
              <a:rPr b="1" lang="es-ES" sz="1800" spc="-1" strike="noStrike">
                <a:solidFill>
                  <a:srgbClr val="000000"/>
                </a:solidFill>
                <a:latin typeface="Arial"/>
              </a:rPr>
              <a:t>Consejo:</a:t>
            </a:r>
            <a:r>
              <a:rPr b="0" lang="es-ES" sz="1800" spc="-1" strike="noStrike">
                <a:solidFill>
                  <a:srgbClr val="000000"/>
                </a:solidFill>
                <a:latin typeface="Arial"/>
              </a:rPr>
              <a:t> Si no es importante que los datos estén actualizados al minuto trata de cachearlos lo máximo posible. El listado de socios del caso práctico puede pedirse una vez al día y tirar de ese cacheo hasta el día siguiente </a:t>
            </a:r>
            <a:endParaRPr b="0" lang="es-ES" sz="1800" spc="-1" strike="noStrike">
              <a:solidFill>
                <a:srgbClr val="000000"/>
              </a:solidFill>
              <a:latin typeface="Arial"/>
            </a:endParaRPr>
          </a:p>
        </p:txBody>
      </p:sp>
      <p:sp>
        <p:nvSpPr>
          <p:cNvPr id="95" name="PlaceHolder 2"/>
          <p:cNvSpPr>
            <a:spLocks noGrp="1"/>
          </p:cNvSpPr>
          <p:nvPr>
            <p:ph type="title"/>
          </p:nvPr>
        </p:nvSpPr>
        <p:spPr>
          <a:xfrm>
            <a:off x="2329560" y="294840"/>
            <a:ext cx="6490080" cy="520560"/>
          </a:xfrm>
          <a:prstGeom prst="rect">
            <a:avLst/>
          </a:prstGeom>
          <a:noFill/>
          <a:ln w="0">
            <a:noFill/>
          </a:ln>
        </p:spPr>
        <p:txBody>
          <a:bodyPr lIns="91440" rIns="91440" tIns="91440" bIns="91440" anchor="t">
            <a:normAutofit fontScale="81111"/>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Sacando información del CRM para mostrarlo en WordPress &lt;:3 )~~~</a:t>
            </a:r>
            <a:endParaRPr b="0" lang="es-ES" sz="1800" spc="-1" strike="noStrike">
              <a:solidFill>
                <a:srgbClr val="000000"/>
              </a:solidFill>
              <a:latin typeface="Arial"/>
            </a:endParaRPr>
          </a:p>
        </p:txBody>
      </p:sp>
      <p:pic>
        <p:nvPicPr>
          <p:cNvPr id="96" name="" descr=""/>
          <p:cNvPicPr/>
          <p:nvPr/>
        </p:nvPicPr>
        <p:blipFill>
          <a:blip r:embed="rId2"/>
          <a:stretch/>
        </p:blipFill>
        <p:spPr>
          <a:xfrm>
            <a:off x="6438960" y="978480"/>
            <a:ext cx="2422080" cy="359928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2520000" y="294120"/>
            <a:ext cx="6310080" cy="52056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Conexión directa a la API o crear un middleware</a:t>
            </a:r>
            <a:r>
              <a:rPr b="0" lang="es-ES" sz="1800" spc="-1" strike="noStrike">
                <a:solidFill>
                  <a:srgbClr val="174575"/>
                </a:solidFill>
                <a:latin typeface="Arial"/>
              </a:rPr>
              <a:t> c[_]</a:t>
            </a:r>
            <a:endParaRPr b="0" lang="es-ES" sz="1800" spc="-1" strike="noStrike">
              <a:solidFill>
                <a:srgbClr val="174575"/>
              </a:solidFill>
              <a:latin typeface="Arial"/>
            </a:endParaRPr>
          </a:p>
        </p:txBody>
      </p:sp>
      <p:sp>
        <p:nvSpPr>
          <p:cNvPr id="98" name="PlaceHolder 2"/>
          <p:cNvSpPr>
            <a:spLocks noGrp="1"/>
          </p:cNvSpPr>
          <p:nvPr>
            <p:ph/>
          </p:nvPr>
        </p:nvSpPr>
        <p:spPr>
          <a:xfrm>
            <a:off x="311760" y="900000"/>
            <a:ext cx="3828240" cy="3656160"/>
          </a:xfrm>
          <a:prstGeom prst="rect">
            <a:avLst/>
          </a:prstGeom>
          <a:noFill/>
          <a:ln w="0">
            <a:noFill/>
          </a:ln>
        </p:spPr>
        <p:txBody>
          <a:bodyPr lIns="91440" rIns="91440" tIns="91440" bIns="91440" anchor="t">
            <a:normAutofit fontScale="98333" lnSpcReduction="10000"/>
          </a:bodyPr>
          <a:p>
            <a:pPr indent="0">
              <a:lnSpc>
                <a:spcPct val="100000"/>
              </a:lnSpc>
              <a:spcBef>
                <a:spcPts val="1191"/>
              </a:spcBef>
              <a:spcAft>
                <a:spcPts val="992"/>
              </a:spcAft>
              <a:buNone/>
            </a:pPr>
            <a:r>
              <a:rPr b="0" lang="es-ES" sz="1800" spc="-1" strike="noStrike">
                <a:solidFill>
                  <a:srgbClr val="000000"/>
                </a:solidFill>
                <a:latin typeface="Arial"/>
              </a:rPr>
              <a:t>Si vas a trabajar de servidor a </a:t>
            </a:r>
            <a:r>
              <a:rPr b="0" lang="es-ES" sz="1800" spc="-1" strike="noStrike">
                <a:solidFill>
                  <a:srgbClr val="000000"/>
                </a:solidFill>
                <a:latin typeface="Arial"/>
              </a:rPr>
              <a:t>servidor, no hay problemas de </a:t>
            </a:r>
            <a:r>
              <a:rPr b="0" lang="es-ES" sz="1800" spc="-1" strike="noStrike">
                <a:solidFill>
                  <a:srgbClr val="000000"/>
                </a:solidFill>
                <a:latin typeface="Arial"/>
              </a:rPr>
              <a:t>atacar directamente a la API del </a:t>
            </a:r>
            <a:r>
              <a:rPr b="0" lang="es-ES" sz="1800" spc="-1" strike="noStrike">
                <a:solidFill>
                  <a:srgbClr val="000000"/>
                </a:solidFill>
                <a:latin typeface="Arial"/>
              </a:rPr>
              <a:t>CRM, pero </a:t>
            </a:r>
            <a:r>
              <a:rPr b="1" lang="es-ES" sz="1800" spc="-1" strike="noStrike">
                <a:solidFill>
                  <a:srgbClr val="000000"/>
                </a:solidFill>
                <a:latin typeface="Arial"/>
              </a:rPr>
              <a:t>cuando se trabaja </a:t>
            </a:r>
            <a:r>
              <a:rPr b="1" lang="es-ES" sz="1800" spc="-1" strike="noStrike">
                <a:solidFill>
                  <a:srgbClr val="000000"/>
                </a:solidFill>
                <a:latin typeface="Arial"/>
              </a:rPr>
              <a:t>desde el navegador</a:t>
            </a:r>
            <a:r>
              <a:rPr b="0" lang="es-ES" sz="1800" spc="-1" strike="noStrike">
                <a:solidFill>
                  <a:srgbClr val="000000"/>
                </a:solidFill>
                <a:latin typeface="Arial"/>
              </a:rPr>
              <a:t>, por ejemplo </a:t>
            </a:r>
            <a:r>
              <a:rPr b="0" lang="es-ES" sz="1800" spc="-1" strike="noStrike">
                <a:solidFill>
                  <a:srgbClr val="000000"/>
                </a:solidFill>
                <a:latin typeface="Arial"/>
              </a:rPr>
              <a:t>con eventos de JavaScript, </a:t>
            </a:r>
            <a:r>
              <a:rPr b="1" lang="es-ES" sz="1800" spc="-1" strike="noStrike">
                <a:solidFill>
                  <a:srgbClr val="000000"/>
                </a:solidFill>
                <a:latin typeface="Arial"/>
              </a:rPr>
              <a:t>las </a:t>
            </a:r>
            <a:r>
              <a:rPr b="1" lang="es-ES" sz="1800" spc="-1" strike="noStrike">
                <a:solidFill>
                  <a:srgbClr val="000000"/>
                </a:solidFill>
                <a:latin typeface="Arial"/>
              </a:rPr>
              <a:t>credenciales de la API pueden </a:t>
            </a:r>
            <a:r>
              <a:rPr b="1" lang="es-ES" sz="1800" spc="-1" strike="noStrike">
                <a:solidFill>
                  <a:srgbClr val="000000"/>
                </a:solidFill>
                <a:latin typeface="Arial"/>
              </a:rPr>
              <a:t>quedar expuestas</a:t>
            </a:r>
            <a:r>
              <a:rPr b="0" lang="es-ES" sz="1800" spc="-1" strike="noStrike">
                <a:solidFill>
                  <a:srgbClr val="000000"/>
                </a:solidFill>
                <a:latin typeface="Arial"/>
              </a:rPr>
              <a:t>.</a:t>
            </a:r>
            <a:endParaRPr b="0" lang="es-ES" sz="1800" spc="-1" strike="noStrike">
              <a:solidFill>
                <a:srgbClr val="000000"/>
              </a:solidFill>
              <a:latin typeface="Arial"/>
            </a:endParaRPr>
          </a:p>
          <a:p>
            <a:pPr indent="0">
              <a:lnSpc>
                <a:spcPct val="100000"/>
              </a:lnSpc>
              <a:spcBef>
                <a:spcPts val="1191"/>
              </a:spcBef>
              <a:spcAft>
                <a:spcPts val="992"/>
              </a:spcAft>
              <a:buNone/>
            </a:pPr>
            <a:r>
              <a:rPr b="0" lang="es-ES" sz="1800" spc="-1" strike="noStrike">
                <a:solidFill>
                  <a:srgbClr val="000000"/>
                </a:solidFill>
                <a:latin typeface="Arial"/>
              </a:rPr>
              <a:t>Para evitar esto </a:t>
            </a:r>
            <a:r>
              <a:rPr b="1" lang="es-ES" sz="1800" spc="-1" strike="noStrike">
                <a:solidFill>
                  <a:srgbClr val="000000"/>
                </a:solidFill>
                <a:latin typeface="Arial"/>
              </a:rPr>
              <a:t>se puede crear </a:t>
            </a:r>
            <a:r>
              <a:rPr b="1" lang="es-ES" sz="1800" spc="-1" strike="noStrike">
                <a:solidFill>
                  <a:srgbClr val="000000"/>
                </a:solidFill>
                <a:latin typeface="Arial"/>
              </a:rPr>
              <a:t>una API intermedia</a:t>
            </a:r>
            <a:r>
              <a:rPr b="0" lang="es-ES" sz="1800" spc="-1" strike="noStrike">
                <a:solidFill>
                  <a:srgbClr val="000000"/>
                </a:solidFill>
                <a:latin typeface="Arial"/>
              </a:rPr>
              <a:t> a la que </a:t>
            </a:r>
            <a:r>
              <a:rPr b="0" lang="es-ES" sz="1800" spc="-1" strike="noStrike">
                <a:solidFill>
                  <a:srgbClr val="000000"/>
                </a:solidFill>
                <a:latin typeface="Arial"/>
              </a:rPr>
              <a:t>ataque el navegador y que solo </a:t>
            </a:r>
            <a:r>
              <a:rPr b="0" lang="es-ES" sz="1800" spc="-1" strike="noStrike">
                <a:solidFill>
                  <a:srgbClr val="000000"/>
                </a:solidFill>
                <a:latin typeface="Arial"/>
              </a:rPr>
              <a:t>ofrezca los «endpoints» que nos </a:t>
            </a:r>
            <a:r>
              <a:rPr b="0" lang="es-ES" sz="1800" spc="-1" strike="noStrike">
                <a:solidFill>
                  <a:srgbClr val="000000"/>
                </a:solidFill>
                <a:latin typeface="Arial"/>
              </a:rPr>
              <a:t>interesen de la API del CRM.</a:t>
            </a:r>
            <a:endParaRPr b="0" lang="es-ES" sz="1800" spc="-1" strike="noStrike">
              <a:solidFill>
                <a:srgbClr val="000000"/>
              </a:solidFill>
              <a:latin typeface="Arial"/>
            </a:endParaRPr>
          </a:p>
        </p:txBody>
      </p:sp>
      <p:pic>
        <p:nvPicPr>
          <p:cNvPr id="99" name="" descr=""/>
          <p:cNvPicPr/>
          <p:nvPr/>
        </p:nvPicPr>
        <p:blipFill>
          <a:blip r:embed="rId1"/>
          <a:stretch/>
        </p:blipFill>
        <p:spPr>
          <a:xfrm>
            <a:off x="4140000" y="800280"/>
            <a:ext cx="4719960" cy="405972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2520000" y="294120"/>
            <a:ext cx="6310080" cy="52056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Conexión directa a la API o crear un middleware</a:t>
            </a:r>
            <a:r>
              <a:rPr b="0" lang="es-ES" sz="1800" spc="-1" strike="noStrike">
                <a:solidFill>
                  <a:srgbClr val="174575"/>
                </a:solidFill>
                <a:latin typeface="Arial"/>
              </a:rPr>
              <a:t> c[_]</a:t>
            </a:r>
            <a:endParaRPr b="0" lang="es-ES" sz="1800" spc="-1" strike="noStrike">
              <a:solidFill>
                <a:srgbClr val="174575"/>
              </a:solidFill>
              <a:latin typeface="Arial"/>
            </a:endParaRPr>
          </a:p>
        </p:txBody>
      </p:sp>
      <p:sp>
        <p:nvSpPr>
          <p:cNvPr id="101" name="PlaceHolder 2"/>
          <p:cNvSpPr>
            <a:spLocks noGrp="1"/>
          </p:cNvSpPr>
          <p:nvPr>
            <p:ph/>
          </p:nvPr>
        </p:nvSpPr>
        <p:spPr>
          <a:xfrm>
            <a:off x="311760" y="1440000"/>
            <a:ext cx="8508240" cy="3116160"/>
          </a:xfrm>
          <a:prstGeom prst="rect">
            <a:avLst/>
          </a:prstGeom>
          <a:noFill/>
          <a:ln w="0">
            <a:noFill/>
          </a:ln>
        </p:spPr>
        <p:txBody>
          <a:bodyPr lIns="91440" rIns="91440" tIns="91440" bIns="91440" anchor="t">
            <a:normAutofit/>
          </a:bodyPr>
          <a:p>
            <a:pPr indent="0">
              <a:lnSpc>
                <a:spcPct val="100000"/>
              </a:lnSpc>
              <a:spcBef>
                <a:spcPts val="1191"/>
              </a:spcBef>
              <a:spcAft>
                <a:spcPts val="992"/>
              </a:spcAft>
              <a:buNone/>
            </a:pPr>
            <a:r>
              <a:rPr b="0" lang="es-ES" sz="1000" spc="-1" strike="noStrike">
                <a:solidFill>
                  <a:srgbClr val="000000"/>
                </a:solidFill>
                <a:latin typeface="Arial"/>
              </a:rPr>
              <a:t>Con la API-REST de WordPress es muy fácil crear un middleware XXX</a:t>
            </a:r>
            <a:endParaRPr b="0" lang="es-ES" sz="1000" spc="-1" strike="noStrike">
              <a:solidFill>
                <a:srgbClr val="000000"/>
              </a:solidFill>
              <a:latin typeface="Arial"/>
            </a:endParaRPr>
          </a:p>
        </p:txBody>
      </p:sp>
      <p:sp>
        <p:nvSpPr>
          <p:cNvPr id="102" name="PlaceHolder 9"/>
          <p:cNvSpPr txBox="1"/>
          <p:nvPr/>
        </p:nvSpPr>
        <p:spPr>
          <a:xfrm>
            <a:off x="2509920" y="783000"/>
            <a:ext cx="6310080" cy="520560"/>
          </a:xfrm>
          <a:prstGeom prst="rect">
            <a:avLst/>
          </a:prstGeom>
          <a:noFill/>
          <a:ln w="0">
            <a:noFill/>
          </a:ln>
        </p:spPr>
        <p:txBody>
          <a:bodyPr tIns="91440" bIns="91440" anchor="t">
            <a:normAutofit/>
          </a:bodyPr>
          <a:p>
            <a:pPr algn="r">
              <a:lnSpc>
                <a:spcPct val="100000"/>
              </a:lnSpc>
              <a:spcBef>
                <a:spcPts val="1191"/>
              </a:spcBef>
              <a:spcAft>
                <a:spcPts val="992"/>
              </a:spcAft>
              <a:tabLst>
                <a:tab algn="l" pos="0"/>
              </a:tabLst>
            </a:pPr>
            <a:r>
              <a:rPr b="1" lang="es-ES" sz="1500" spc="-1" strike="noStrike">
                <a:solidFill>
                  <a:srgbClr val="000000"/>
                </a:solidFill>
                <a:latin typeface="Arial"/>
              </a:rPr>
              <a:t>Usando la API-REST de WordPress</a:t>
            </a:r>
            <a:r>
              <a:rPr b="0" lang="es-ES" sz="1500" spc="-1" strike="noStrike">
                <a:solidFill>
                  <a:srgbClr val="000000"/>
                </a:solidFill>
                <a:latin typeface="Arial"/>
              </a:rPr>
              <a:t> |[●▪▪●]|</a:t>
            </a:r>
            <a:endParaRPr b="0" lang="es-E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2340000" y="198360"/>
            <a:ext cx="6490080" cy="520560"/>
          </a:xfrm>
          <a:prstGeom prst="rect">
            <a:avLst/>
          </a:prstGeom>
          <a:noFill/>
          <a:ln w="0">
            <a:noFill/>
          </a:ln>
        </p:spPr>
        <p:txBody>
          <a:bodyPr lIns="91440" rIns="91440" tIns="91440" bIns="91440" anchor="t">
            <a:normAutofit/>
          </a:bodyPr>
          <a:p>
            <a:pPr indent="0" algn="r">
              <a:lnSpc>
                <a:spcPct val="100000"/>
              </a:lnSpc>
              <a:buNone/>
              <a:tabLst>
                <a:tab algn="l" pos="0"/>
              </a:tabLst>
            </a:pPr>
            <a:r>
              <a:rPr b="1" lang="es-ES" sz="1800" spc="-1" strike="noStrike">
                <a:solidFill>
                  <a:srgbClr val="174575"/>
                </a:solidFill>
                <a:latin typeface="Arial"/>
              </a:rPr>
              <a:t>Consejos</a:t>
            </a:r>
            <a:r>
              <a:rPr b="0" lang="es-ES" sz="1800" spc="-1" strike="noStrike">
                <a:solidFill>
                  <a:srgbClr val="174575"/>
                </a:solidFill>
                <a:latin typeface="Arial"/>
              </a:rPr>
              <a:t>❚█══█❚</a:t>
            </a:r>
            <a:endParaRPr b="0" lang="es-ES" sz="1800" spc="-1" strike="noStrike">
              <a:solidFill>
                <a:srgbClr val="000000"/>
              </a:solidFill>
              <a:latin typeface="Arial"/>
            </a:endParaRPr>
          </a:p>
        </p:txBody>
      </p:sp>
      <p:sp>
        <p:nvSpPr>
          <p:cNvPr id="104" name="PlaceHolder 2"/>
          <p:cNvSpPr>
            <a:spLocks noGrp="1"/>
          </p:cNvSpPr>
          <p:nvPr>
            <p:ph/>
          </p:nvPr>
        </p:nvSpPr>
        <p:spPr>
          <a:xfrm>
            <a:off x="311760" y="900000"/>
            <a:ext cx="8518320" cy="3677760"/>
          </a:xfrm>
          <a:prstGeom prst="rect">
            <a:avLst/>
          </a:prstGeom>
          <a:noFill/>
          <a:ln w="0">
            <a:noFill/>
          </a:ln>
        </p:spPr>
        <p:txBody>
          <a:bodyPr lIns="91440" rIns="91440" tIns="91440" bIns="91440" anchor="t">
            <a:normAutofit/>
          </a:bodyPr>
          <a:p>
            <a:pPr marL="432000" indent="-324000">
              <a:lnSpc>
                <a:spcPct val="100000"/>
              </a:lnSpc>
              <a:spcBef>
                <a:spcPts val="624"/>
              </a:spcBef>
              <a:spcAft>
                <a:spcPts val="425"/>
              </a:spcAft>
              <a:buClr>
                <a:srgbClr val="000000"/>
              </a:buClr>
              <a:buSzPct val="45000"/>
              <a:buFont typeface="Wingdings" charset="2"/>
              <a:buChar char=""/>
            </a:pPr>
            <a:r>
              <a:rPr b="1" lang="es-ES" sz="1200" spc="-1" strike="noStrike">
                <a:solidFill>
                  <a:srgbClr val="000000"/>
                </a:solidFill>
                <a:latin typeface="Arial"/>
                <a:ea typeface="Noto Sans CJK SC"/>
              </a:rPr>
              <a:t>Cread un campo de fecha de última modificación.</a:t>
            </a:r>
            <a:r>
              <a:rPr b="0" lang="es-ES" sz="1200" spc="-1" strike="noStrike">
                <a:solidFill>
                  <a:srgbClr val="000000"/>
                </a:solidFill>
                <a:latin typeface="Arial"/>
                <a:ea typeface="Noto Sans CJK SC"/>
              </a:rPr>
              <a:t> Los CRM suelen guardar está información, pero no discriminan entre conexiones por API y directamente por web. Con este campo personalizado tendréis control de qué contactos habéis tocado desde WordPress y cuáles han sido tocados de otras formas.</a:t>
            </a:r>
            <a:endParaRPr b="0" lang="es-ES" sz="12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pPr>
            <a:r>
              <a:rPr b="1" lang="es-ES" sz="1200" spc="-1" strike="noStrike">
                <a:solidFill>
                  <a:srgbClr val="000000"/>
                </a:solidFill>
                <a:latin typeface="Arial"/>
                <a:ea typeface="Noto Sans CJK SC"/>
              </a:rPr>
              <a:t>Usad las notas.</a:t>
            </a:r>
            <a:r>
              <a:rPr b="0" lang="es-ES" sz="1200" spc="-1" strike="noStrike">
                <a:solidFill>
                  <a:srgbClr val="000000"/>
                </a:solidFill>
                <a:latin typeface="Arial"/>
                <a:ea typeface="Noto Sans CJK SC"/>
              </a:rPr>
              <a:t> Muchos CRM te permiten crear notas de cada contacto, usad esas notas para guardar información variada, por ejemplo, el contenido de las áreas de texto de un formulario. Ponéis un título explicativo y luego el texto que escribió la persona que relleno el formulario. Siempre que se pueda, </a:t>
            </a:r>
            <a:r>
              <a:rPr b="1" lang="es-ES" sz="1200" spc="-1" strike="noStrike">
                <a:solidFill>
                  <a:srgbClr val="000000"/>
                </a:solidFill>
                <a:latin typeface="Arial"/>
                <a:ea typeface="Noto Sans CJK SC"/>
              </a:rPr>
              <a:t>no montéis campos específicos para ese tipo de cosas</a:t>
            </a:r>
            <a:r>
              <a:rPr b="0" lang="es-ES" sz="1200" spc="-1" strike="noStrike">
                <a:solidFill>
                  <a:srgbClr val="000000"/>
                </a:solidFill>
                <a:latin typeface="Arial"/>
                <a:ea typeface="Noto Sans CJK SC"/>
              </a:rPr>
              <a:t>.</a:t>
            </a:r>
            <a:endParaRPr b="0" lang="es-ES" sz="12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pPr>
            <a:r>
              <a:rPr b="1" lang="es-ES" sz="1200" spc="-1" strike="noStrike">
                <a:solidFill>
                  <a:srgbClr val="000000"/>
                </a:solidFill>
                <a:latin typeface="Arial"/>
                <a:ea typeface="Noto Sans CJK SC"/>
              </a:rPr>
              <a:t>Si puedes hacerse con una automatización del CRM, mejor que programándolo.</a:t>
            </a:r>
            <a:r>
              <a:rPr b="0" lang="es-ES" sz="1200" spc="-1" strike="noStrike">
                <a:solidFill>
                  <a:srgbClr val="000000"/>
                </a:solidFill>
                <a:latin typeface="Arial"/>
                <a:ea typeface="Noto Sans CJK SC"/>
              </a:rPr>
              <a:t> Al conectar se puede hacer que el script que desarrolléis haga todas las tareas, como meter etiquetas, apuntar a listas, meter puntos en un LeadScoring, etc. O simplemente que lance un disparador de una automatización y esta ejecute todo lo anterior. Piensa que </a:t>
            </a:r>
            <a:r>
              <a:rPr b="1" lang="es-ES" sz="1200" spc="-1" strike="noStrike">
                <a:solidFill>
                  <a:srgbClr val="000000"/>
                </a:solidFill>
                <a:latin typeface="Arial"/>
                <a:ea typeface="Noto Sans CJK SC"/>
              </a:rPr>
              <a:t>cambiar la programación solo podrá hacerlo una desarrolladora y cambiar una automatización con una interfaz gráfica, puede hacerlo cualquier persona de marketing con unos conocimientos básicos</a:t>
            </a:r>
            <a:r>
              <a:rPr b="0" lang="es-ES" sz="1200" spc="-1" strike="noStrike">
                <a:solidFill>
                  <a:srgbClr val="000000"/>
                </a:solidFill>
                <a:latin typeface="Arial"/>
                <a:ea typeface="Noto Sans CJK SC"/>
              </a:rPr>
              <a:t>.</a:t>
            </a:r>
            <a:endParaRPr b="0" lang="es-ES" sz="12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pPr>
            <a:r>
              <a:rPr b="1" lang="es-ES" sz="1200" spc="-1" strike="noStrike">
                <a:solidFill>
                  <a:srgbClr val="000000"/>
                </a:solidFill>
                <a:latin typeface="Arial"/>
                <a:ea typeface="Noto Sans CJK SC"/>
              </a:rPr>
              <a:t>Usad los sistemas de almacenamiento de ficheros de PDF, DOC, ODT, etc. que ofrecen los CRM.</a:t>
            </a:r>
            <a:r>
              <a:rPr b="0" lang="es-ES" sz="1200" spc="-1" strike="noStrike">
                <a:solidFill>
                  <a:srgbClr val="000000"/>
                </a:solidFill>
                <a:latin typeface="Arial"/>
                <a:ea typeface="Noto Sans CJK SC"/>
              </a:rPr>
              <a:t> Es muy tentador subir un fichero a tu web y usar ese enlace en todas partes. Pero no da gran información. Subiéndolo al sistema de archivos del CRM puedes saber quién y cuándo lo ha descargado si está entre tus contactos y si no, como, mínimo te dará unas buenas estadísticas de descargas.</a:t>
            </a:r>
            <a:endParaRPr b="0" lang="es-E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p:nvPr>
        </p:nvSpPr>
        <p:spPr>
          <a:xfrm>
            <a:off x="311760" y="1080000"/>
            <a:ext cx="8518320" cy="3038400"/>
          </a:xfrm>
          <a:prstGeom prst="rect">
            <a:avLst/>
          </a:prstGeom>
          <a:noFill/>
          <a:ln w="0">
            <a:noFill/>
          </a:ln>
        </p:spPr>
        <p:txBody>
          <a:bodyPr lIns="91440" rIns="91440" tIns="91440" bIns="91440" anchor="t">
            <a:normAutofit fontScale="75000"/>
          </a:bodyPr>
          <a:p>
            <a:pPr indent="0">
              <a:lnSpc>
                <a:spcPct val="100000"/>
              </a:lnSpc>
              <a:spcBef>
                <a:spcPts val="1191"/>
              </a:spcBef>
              <a:spcAft>
                <a:spcPts val="992"/>
              </a:spcAft>
              <a:buNone/>
            </a:pPr>
            <a:r>
              <a:rPr b="0" lang="es-ES" sz="1600" spc="-1" strike="noStrike">
                <a:solidFill>
                  <a:srgbClr val="000000"/>
                </a:solidFill>
                <a:latin typeface="Arial"/>
              </a:rPr>
              <a:t>Soy un </a:t>
            </a:r>
            <a:r>
              <a:rPr b="1" lang="es-ES" sz="1600" spc="-1" strike="noStrike">
                <a:solidFill>
                  <a:srgbClr val="000000"/>
                </a:solidFill>
                <a:latin typeface="Arial"/>
              </a:rPr>
              <a:t>desarrollador web con más de 20 años de experiencia</a:t>
            </a:r>
            <a:r>
              <a:rPr b="0" lang="es-ES" sz="1600" spc="-1" strike="noStrike">
                <a:solidFill>
                  <a:srgbClr val="000000"/>
                </a:solidFill>
                <a:latin typeface="Arial"/>
              </a:rPr>
              <a:t>, muchos de ellos </a:t>
            </a:r>
            <a:r>
              <a:rPr b="0" lang="es-ES" sz="1600" spc="-1" strike="noStrike">
                <a:solidFill>
                  <a:srgbClr val="000000"/>
                </a:solidFill>
                <a:latin typeface="Arial"/>
              </a:rPr>
              <a:t>trabajando con WordPress. De hecho, mis primeros proyectos fueron en B2Evo, el origen de </a:t>
            </a:r>
            <a:r>
              <a:rPr b="0" lang="es-ES" sz="1600" spc="-1" strike="noStrike">
                <a:solidFill>
                  <a:srgbClr val="000000"/>
                </a:solidFill>
                <a:latin typeface="Arial"/>
              </a:rPr>
              <a:t>WordPress.</a:t>
            </a:r>
            <a:endParaRPr b="0" lang="es-ES" sz="1600" spc="-1" strike="noStrike">
              <a:solidFill>
                <a:srgbClr val="000000"/>
              </a:solidFill>
              <a:latin typeface="Arial"/>
              <a:ea typeface="Noto Sans CJK SC"/>
            </a:endParaRPr>
          </a:p>
          <a:p>
            <a:pPr indent="0">
              <a:lnSpc>
                <a:spcPct val="100000"/>
              </a:lnSpc>
              <a:spcBef>
                <a:spcPts val="1191"/>
              </a:spcBef>
              <a:spcAft>
                <a:spcPts val="992"/>
              </a:spcAft>
              <a:buNone/>
            </a:pPr>
            <a:r>
              <a:rPr b="0" lang="es-ES" sz="1600" spc="-1" strike="noStrike">
                <a:solidFill>
                  <a:srgbClr val="000000"/>
                </a:solidFill>
                <a:latin typeface="Arial"/>
                <a:ea typeface="Noto Sans CJK SC"/>
              </a:rPr>
              <a:t>Trabajo en Eñutt Comunicación desde hace 5 años, principalmente desarrollando en temas </a:t>
            </a:r>
            <a:r>
              <a:rPr b="0" lang="es-ES" sz="1600" spc="-1" strike="noStrike">
                <a:solidFill>
                  <a:srgbClr val="000000"/>
                </a:solidFill>
                <a:latin typeface="Arial"/>
                <a:ea typeface="Noto Sans CJK SC"/>
              </a:rPr>
              <a:t>de CRM para clientes como SPRI, IHOBE, BEAZ o Gaztenpresa.</a:t>
            </a:r>
            <a:endParaRPr b="0" lang="es-ES" sz="1600" spc="-1" strike="noStrike">
              <a:solidFill>
                <a:srgbClr val="000000"/>
              </a:solidFill>
              <a:latin typeface="Arial"/>
              <a:ea typeface="Noto Sans CJK SC"/>
            </a:endParaRPr>
          </a:p>
          <a:p>
            <a:pPr indent="0">
              <a:lnSpc>
                <a:spcPct val="100000"/>
              </a:lnSpc>
              <a:spcBef>
                <a:spcPts val="1191"/>
              </a:spcBef>
              <a:spcAft>
                <a:spcPts val="992"/>
              </a:spcAft>
              <a:buNone/>
            </a:pPr>
            <a:r>
              <a:rPr b="0" lang="es-ES" sz="1600" spc="-1" strike="noStrike">
                <a:solidFill>
                  <a:srgbClr val="000000"/>
                </a:solidFill>
                <a:latin typeface="Arial"/>
              </a:rPr>
              <a:t>Mis enlaces:</a:t>
            </a:r>
            <a:endParaRPr b="0" lang="es-ES" sz="1600" spc="-1" strike="noStrike">
              <a:solidFill>
                <a:srgbClr val="000000"/>
              </a:solidFill>
              <a:latin typeface="Arial"/>
              <a:ea typeface="Noto Sans CJK SC"/>
            </a:endParaRPr>
          </a:p>
          <a:p>
            <a:pPr marL="360000">
              <a:lnSpc>
                <a:spcPct val="100000"/>
              </a:lnSpc>
              <a:spcBef>
                <a:spcPts val="624"/>
              </a:spcBef>
              <a:spcAft>
                <a:spcPts val="425"/>
              </a:spcAft>
              <a:buClr>
                <a:srgbClr val="000000"/>
              </a:buClr>
              <a:buFont typeface="Wingdings" charset="2"/>
              <a:buChar char=""/>
            </a:pPr>
            <a:r>
              <a:rPr b="0" lang="es-ES" sz="1600" spc="-1" strike="noStrike">
                <a:solidFill>
                  <a:srgbClr val="000000"/>
                </a:solidFill>
                <a:latin typeface="Arial"/>
                <a:hlinkClick r:id="rId1"/>
              </a:rPr>
              <a:t>https://bsky.app/profile/gwannon.com</a:t>
            </a:r>
            <a:endParaRPr b="0" lang="es-ES" sz="1600" spc="-1" strike="noStrike">
              <a:solidFill>
                <a:srgbClr val="000000"/>
              </a:solidFill>
              <a:latin typeface="Arial"/>
              <a:ea typeface="Noto Sans CJK SC"/>
            </a:endParaRPr>
          </a:p>
          <a:p>
            <a:pPr marL="360000">
              <a:lnSpc>
                <a:spcPct val="100000"/>
              </a:lnSpc>
              <a:spcBef>
                <a:spcPts val="624"/>
              </a:spcBef>
              <a:spcAft>
                <a:spcPts val="425"/>
              </a:spcAft>
              <a:buClr>
                <a:srgbClr val="000000"/>
              </a:buClr>
              <a:buFont typeface="Wingdings" charset="2"/>
              <a:buChar char=""/>
            </a:pPr>
            <a:r>
              <a:rPr b="0" lang="es-ES" sz="1600" spc="-1" strike="noStrike">
                <a:solidFill>
                  <a:srgbClr val="000000"/>
                </a:solidFill>
                <a:latin typeface="Arial"/>
                <a:hlinkClick r:id="rId2"/>
              </a:rPr>
              <a:t>https://github.com/gwannon</a:t>
            </a:r>
            <a:endParaRPr b="0" lang="es-ES" sz="1600" spc="-1" strike="noStrike">
              <a:solidFill>
                <a:srgbClr val="000000"/>
              </a:solidFill>
              <a:latin typeface="Arial"/>
              <a:ea typeface="Noto Sans CJK SC"/>
            </a:endParaRPr>
          </a:p>
          <a:p>
            <a:pPr marL="360000">
              <a:lnSpc>
                <a:spcPct val="100000"/>
              </a:lnSpc>
              <a:spcBef>
                <a:spcPts val="624"/>
              </a:spcBef>
              <a:spcAft>
                <a:spcPts val="425"/>
              </a:spcAft>
              <a:buClr>
                <a:srgbClr val="000000"/>
              </a:buClr>
              <a:buFont typeface="Wingdings" charset="2"/>
              <a:buChar char=""/>
            </a:pPr>
            <a:r>
              <a:rPr b="0" lang="es-ES" sz="1600" spc="-1" strike="noStrike">
                <a:solidFill>
                  <a:srgbClr val="000000"/>
                </a:solidFill>
                <a:latin typeface="Arial"/>
                <a:hlinkClick r:id="rId3"/>
              </a:rPr>
              <a:t>https://codepen.io/gwannon</a:t>
            </a:r>
            <a:endParaRPr b="0" lang="es-ES" sz="1600" spc="-1" strike="noStrike">
              <a:solidFill>
                <a:srgbClr val="000000"/>
              </a:solidFill>
              <a:latin typeface="Arial"/>
              <a:ea typeface="Noto Sans CJK SC"/>
            </a:endParaRPr>
          </a:p>
          <a:p>
            <a:pPr marL="360000">
              <a:lnSpc>
                <a:spcPct val="100000"/>
              </a:lnSpc>
              <a:spcBef>
                <a:spcPts val="624"/>
              </a:spcBef>
              <a:spcAft>
                <a:spcPts val="425"/>
              </a:spcAft>
              <a:buClr>
                <a:srgbClr val="000000"/>
              </a:buClr>
              <a:buFont typeface="Wingdings" charset="2"/>
              <a:buChar char=""/>
            </a:pPr>
            <a:r>
              <a:rPr b="0" lang="es-ES" sz="1600" spc="-1" strike="noStrike">
                <a:solidFill>
                  <a:srgbClr val="000000"/>
                </a:solidFill>
                <a:latin typeface="Arial"/>
                <a:hlinkClick r:id="rId4"/>
              </a:rPr>
              <a:t>https://www.linkedin.com/in/jorgemonclus/</a:t>
            </a:r>
            <a:endParaRPr b="0" lang="es-ES" sz="1600" spc="-1" strike="noStrike">
              <a:solidFill>
                <a:srgbClr val="000000"/>
              </a:solidFill>
              <a:latin typeface="Arial"/>
              <a:ea typeface="Noto Sans CJK SC"/>
            </a:endParaRPr>
          </a:p>
          <a:p>
            <a:pPr marL="1080000" indent="0">
              <a:lnSpc>
                <a:spcPct val="100000"/>
              </a:lnSpc>
              <a:spcBef>
                <a:spcPts val="1191"/>
              </a:spcBef>
              <a:spcAft>
                <a:spcPts val="992"/>
              </a:spcAft>
              <a:buNone/>
            </a:pPr>
            <a:endParaRPr b="0" lang="es-ES" sz="1800" spc="-1" strike="noStrike">
              <a:solidFill>
                <a:srgbClr val="000000"/>
              </a:solidFill>
              <a:latin typeface="Arial"/>
              <a:ea typeface="Noto Sans CJK SC"/>
            </a:endParaRPr>
          </a:p>
          <a:p>
            <a:pPr marL="1080000" indent="0">
              <a:lnSpc>
                <a:spcPct val="100000"/>
              </a:lnSpc>
              <a:spcBef>
                <a:spcPts val="1191"/>
              </a:spcBef>
              <a:spcAft>
                <a:spcPts val="992"/>
              </a:spcAft>
              <a:buNone/>
            </a:pPr>
            <a:endParaRPr b="0" lang="es-ES" sz="1800" spc="-1" strike="noStrike">
              <a:solidFill>
                <a:srgbClr val="000000"/>
              </a:solidFill>
              <a:latin typeface="Arial"/>
              <a:ea typeface="Noto Sans CJK SC"/>
            </a:endParaRPr>
          </a:p>
        </p:txBody>
      </p:sp>
      <p:sp>
        <p:nvSpPr>
          <p:cNvPr id="106" name="PlaceHolder 12"/>
          <p:cNvSpPr txBox="1"/>
          <p:nvPr/>
        </p:nvSpPr>
        <p:spPr>
          <a:xfrm>
            <a:off x="2340000" y="294120"/>
            <a:ext cx="6490080" cy="520560"/>
          </a:xfrm>
          <a:prstGeom prst="rect">
            <a:avLst/>
          </a:prstGeom>
          <a:noFill/>
          <a:ln w="0">
            <a:noFill/>
          </a:ln>
        </p:spPr>
        <p:txBody>
          <a:bodyPr tIns="91440" bIns="91440" anchor="t">
            <a:normAutofit/>
          </a:bodyPr>
          <a:p>
            <a:pPr algn="r">
              <a:lnSpc>
                <a:spcPct val="100000"/>
              </a:lnSpc>
              <a:tabLst>
                <a:tab algn="l" pos="0"/>
              </a:tabLst>
            </a:pPr>
            <a:r>
              <a:rPr b="1" lang="es-ES" sz="1800" spc="-1" strike="noStrike">
                <a:solidFill>
                  <a:srgbClr val="174575"/>
                </a:solidFill>
                <a:latin typeface="Arial"/>
              </a:rPr>
              <a:t>Jorge Monclús</a:t>
            </a:r>
            <a:r>
              <a:rPr b="0" lang="es-ES" sz="1800" spc="-1" strike="noStrike">
                <a:solidFill>
                  <a:srgbClr val="174575"/>
                </a:solidFill>
                <a:latin typeface="Arial"/>
              </a:rPr>
              <a:t> O=('-'Q)</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2340000" y="294120"/>
            <a:ext cx="6490080" cy="520560"/>
          </a:xfrm>
          <a:prstGeom prst="rect">
            <a:avLst/>
          </a:prstGeom>
          <a:noFill/>
          <a:ln w="0">
            <a:noFill/>
          </a:ln>
        </p:spPr>
        <p:txBody>
          <a:bodyPr lIns="91440" rIns="91440" tIns="91440" bIns="91440" anchor="t">
            <a:normAutofit/>
          </a:bodyPr>
          <a:p>
            <a:pPr indent="0" algn="r">
              <a:lnSpc>
                <a:spcPct val="100000"/>
              </a:lnSpc>
              <a:buNone/>
              <a:tabLst>
                <a:tab algn="l" pos="0"/>
              </a:tabLst>
            </a:pPr>
            <a:r>
              <a:rPr b="1" lang="es-ES" sz="1800" spc="-1" strike="noStrike">
                <a:solidFill>
                  <a:srgbClr val="174575"/>
                </a:solidFill>
                <a:latin typeface="Arial"/>
              </a:rPr>
              <a:t>Miscelánea</a:t>
            </a:r>
            <a:r>
              <a:rPr b="0" lang="es-ES" sz="1800" spc="-1" strike="noStrike">
                <a:solidFill>
                  <a:srgbClr val="174575"/>
                </a:solidFill>
                <a:latin typeface="Arial"/>
              </a:rPr>
              <a:t> [♥]]] [♦]]] [♣]]] [♠]]]</a:t>
            </a:r>
            <a:endParaRPr b="0" lang="es-ES" sz="1800" spc="-1" strike="noStrike">
              <a:solidFill>
                <a:srgbClr val="000000"/>
              </a:solidFill>
              <a:latin typeface="Arial"/>
            </a:endParaRPr>
          </a:p>
        </p:txBody>
      </p:sp>
      <p:sp>
        <p:nvSpPr>
          <p:cNvPr id="108" name="PlaceHolder 2"/>
          <p:cNvSpPr>
            <a:spLocks noGrp="1"/>
          </p:cNvSpPr>
          <p:nvPr>
            <p:ph/>
          </p:nvPr>
        </p:nvSpPr>
        <p:spPr>
          <a:xfrm>
            <a:off x="311760" y="1080000"/>
            <a:ext cx="8518320" cy="3497760"/>
          </a:xfrm>
          <a:prstGeom prst="rect">
            <a:avLst/>
          </a:prstGeom>
          <a:noFill/>
          <a:ln w="0">
            <a:noFill/>
          </a:ln>
        </p:spPr>
        <p:txBody>
          <a:bodyPr lIns="91440" rIns="91440" tIns="91440" bIns="91440" anchor="t">
            <a:normAutofit/>
          </a:bodyPr>
          <a:p>
            <a:pPr indent="0">
              <a:lnSpc>
                <a:spcPct val="100000"/>
              </a:lnSpc>
              <a:spcBef>
                <a:spcPts val="340"/>
              </a:spcBef>
              <a:spcAft>
                <a:spcPts val="142"/>
              </a:spcAft>
              <a:buNone/>
            </a:pPr>
            <a:r>
              <a:rPr b="1" lang="es-ES" sz="1800" spc="-1" strike="noStrike">
                <a:solidFill>
                  <a:srgbClr val="000000"/>
                </a:solidFill>
                <a:latin typeface="Arial"/>
              </a:rPr>
              <a:t>Enlaces</a:t>
            </a:r>
            <a:endParaRPr b="0" lang="es-ES" sz="1800" spc="-1" strike="noStrike">
              <a:solidFill>
                <a:srgbClr val="000000"/>
              </a:solidFill>
              <a:latin typeface="Arial"/>
              <a:ea typeface="Noto Sans CJK SC"/>
            </a:endParaRPr>
          </a:p>
          <a:p>
            <a:pPr marL="360000">
              <a:lnSpc>
                <a:spcPct val="100000"/>
              </a:lnSpc>
              <a:spcBef>
                <a:spcPts val="907"/>
              </a:spcBef>
              <a:spcAft>
                <a:spcPts val="709"/>
              </a:spcAft>
              <a:buClr>
                <a:srgbClr val="000000"/>
              </a:buClr>
              <a:buFont typeface="Wingdings" charset="2"/>
              <a:buChar char=""/>
            </a:pPr>
            <a:r>
              <a:rPr b="1" lang="es-ES" sz="1000" spc="-1" strike="noStrike">
                <a:solidFill>
                  <a:srgbClr val="000000"/>
                </a:solidFill>
                <a:latin typeface="Arial"/>
                <a:ea typeface="Noto Sans CJK SC"/>
                <a:hlinkClick r:id="rId1"/>
              </a:rPr>
              <a:t>Ponencia</a:t>
            </a:r>
            <a:r>
              <a:rPr b="1" lang="es-ES" sz="1000" spc="-1" strike="noStrike">
                <a:solidFill>
                  <a:srgbClr val="000000"/>
                </a:solidFill>
                <a:latin typeface="Arial"/>
                <a:ea typeface="Noto Sans CJK SC"/>
              </a:rPr>
              <a:t>:</a:t>
            </a:r>
            <a:r>
              <a:rPr b="0" lang="es-ES" sz="1000" spc="-1" strike="noStrike">
                <a:solidFill>
                  <a:srgbClr val="000000"/>
                </a:solidFill>
                <a:latin typeface="Arial"/>
                <a:ea typeface="Noto Sans CJK SC"/>
              </a:rPr>
              <a:t> Todo el código fuente de la ponencia para que puedas usarlo como quieras. https://github.com/gwannon/WordCampBilbao2025</a:t>
            </a:r>
            <a:endParaRPr b="0" lang="es-ES" sz="1000" spc="-1" strike="noStrike">
              <a:solidFill>
                <a:srgbClr val="000000"/>
              </a:solidFill>
              <a:latin typeface="Arial"/>
              <a:ea typeface="Noto Sans CJK SC"/>
            </a:endParaRPr>
          </a:p>
          <a:p>
            <a:pPr indent="0">
              <a:lnSpc>
                <a:spcPct val="100000"/>
              </a:lnSpc>
              <a:spcBef>
                <a:spcPts val="340"/>
              </a:spcBef>
              <a:spcAft>
                <a:spcPts val="142"/>
              </a:spcAft>
              <a:buNone/>
            </a:pPr>
            <a:r>
              <a:rPr b="1" lang="es-ES" sz="1800" spc="-1" strike="noStrike">
                <a:solidFill>
                  <a:srgbClr val="000000"/>
                </a:solidFill>
                <a:latin typeface="Arial"/>
              </a:rPr>
              <a:t>Plugins</a:t>
            </a:r>
            <a:endParaRPr b="0" lang="es-ES" sz="1800" spc="-1" strike="noStrike">
              <a:solidFill>
                <a:srgbClr val="000000"/>
              </a:solidFill>
              <a:latin typeface="Arial"/>
              <a:ea typeface="Noto Sans CJK SC"/>
            </a:endParaRPr>
          </a:p>
          <a:p>
            <a:pPr marL="360000">
              <a:lnSpc>
                <a:spcPct val="100000"/>
              </a:lnSpc>
              <a:spcBef>
                <a:spcPts val="340"/>
              </a:spcBef>
              <a:spcAft>
                <a:spcPts val="142"/>
              </a:spcAft>
              <a:buClr>
                <a:srgbClr val="000000"/>
              </a:buClr>
              <a:buFont typeface="Wingdings" charset="2"/>
              <a:buChar char=""/>
            </a:pPr>
            <a:r>
              <a:rPr b="1" lang="es-ES" sz="1000" spc="-1" strike="noStrike">
                <a:solidFill>
                  <a:srgbClr val="000000"/>
                </a:solidFill>
                <a:latin typeface="Arial"/>
                <a:ea typeface="Noto Sans CJK SC"/>
                <a:hlinkClick r:id="rId2"/>
              </a:rPr>
              <a:t>FormsCRM</a:t>
            </a:r>
            <a:r>
              <a:rPr b="1" lang="es-ES" sz="1000" spc="-1" strike="noStrike">
                <a:solidFill>
                  <a:srgbClr val="000000"/>
                </a:solidFill>
                <a:latin typeface="Arial"/>
                <a:ea typeface="Noto Sans CJK SC"/>
              </a:rPr>
              <a:t>:</a:t>
            </a:r>
            <a:r>
              <a:rPr b="0" lang="es-ES" sz="1000" spc="-1" strike="noStrike">
                <a:solidFill>
                  <a:srgbClr val="000000"/>
                </a:solidFill>
                <a:latin typeface="Arial"/>
                <a:ea typeface="Noto Sans CJK SC"/>
              </a:rPr>
              <a:t> Plugin gratuito que permite hacer una conexión entre varios plugins de formularios como «Contact Form 7» o «WP Forms» y CRM como «Holded» o «Clientify». </a:t>
            </a:r>
            <a:r>
              <a:rPr b="0" lang="es-ES" sz="1000" spc="-1" strike="noStrike">
                <a:solidFill>
                  <a:srgbClr val="000000"/>
                </a:solidFill>
                <a:latin typeface="Arial"/>
                <a:ea typeface="Noto Sans CJK SC"/>
                <a:hlinkClick r:id="rId3"/>
              </a:rPr>
              <a:t>https://es.wordpress.org/plugins/formscrm/</a:t>
            </a:r>
            <a:endParaRPr b="0" lang="es-ES" sz="1000" spc="-1" strike="noStrike">
              <a:solidFill>
                <a:srgbClr val="000000"/>
              </a:solidFill>
              <a:latin typeface="Arial"/>
              <a:ea typeface="Noto Sans CJK SC"/>
            </a:endParaRPr>
          </a:p>
          <a:p>
            <a:pPr marL="360000">
              <a:lnSpc>
                <a:spcPct val="100000"/>
              </a:lnSpc>
              <a:spcBef>
                <a:spcPts val="907"/>
              </a:spcBef>
              <a:spcAft>
                <a:spcPts val="709"/>
              </a:spcAft>
              <a:buClr>
                <a:srgbClr val="000000"/>
              </a:buClr>
              <a:buFont typeface="Wingdings" charset="2"/>
              <a:buChar char=""/>
            </a:pPr>
            <a:r>
              <a:rPr b="1" lang="es-ES" sz="1000" spc="-1" strike="noStrike">
                <a:solidFill>
                  <a:srgbClr val="000000"/>
                </a:solidFill>
                <a:latin typeface="Arial"/>
                <a:ea typeface="Noto Sans CJK SC"/>
                <a:hlinkClick r:id="rId4"/>
              </a:rPr>
              <a:t>Add-on de Gravity Forms para Active Campaign</a:t>
            </a:r>
            <a:r>
              <a:rPr b="0" lang="es-ES" sz="1000" spc="-1" strike="noStrike">
                <a:solidFill>
                  <a:srgbClr val="000000"/>
                </a:solidFill>
                <a:latin typeface="Arial"/>
                <a:ea typeface="Noto Sans CJK SC"/>
              </a:rPr>
              <a:t>: Add-on para Gravity Forms que conecta tus formularios con Active Campaign y tiene bastantes opciones de conexión. https://www.activecampaign.com/apps/gravity-forms-integration</a:t>
            </a:r>
            <a:endParaRPr b="0" lang="es-ES" sz="1000" spc="-1" strike="noStrike">
              <a:solidFill>
                <a:srgbClr val="000000"/>
              </a:solidFill>
              <a:latin typeface="Arial"/>
              <a:ea typeface="Noto Sans CJK SC"/>
            </a:endParaRPr>
          </a:p>
          <a:p>
            <a:pPr indent="0">
              <a:lnSpc>
                <a:spcPct val="100000"/>
              </a:lnSpc>
              <a:spcBef>
                <a:spcPts val="340"/>
              </a:spcBef>
              <a:spcAft>
                <a:spcPts val="142"/>
              </a:spcAft>
              <a:buNone/>
            </a:pPr>
            <a:r>
              <a:rPr b="1" lang="es-ES" sz="1800" spc="-1" strike="noStrike">
                <a:solidFill>
                  <a:srgbClr val="000000"/>
                </a:solidFill>
                <a:latin typeface="Arial"/>
              </a:rPr>
              <a:t>Librerías</a:t>
            </a:r>
            <a:endParaRPr b="0" lang="es-ES" sz="1800" spc="-1" strike="noStrike">
              <a:solidFill>
                <a:srgbClr val="000000"/>
              </a:solidFill>
              <a:latin typeface="Arial"/>
              <a:ea typeface="Noto Sans CJK SC"/>
            </a:endParaRPr>
          </a:p>
          <a:p>
            <a:pPr marL="360000">
              <a:lnSpc>
                <a:spcPct val="100000"/>
              </a:lnSpc>
              <a:spcBef>
                <a:spcPts val="907"/>
              </a:spcBef>
              <a:spcAft>
                <a:spcPts val="709"/>
              </a:spcAft>
              <a:buClr>
                <a:srgbClr val="000000"/>
              </a:buClr>
              <a:buFont typeface="Wingdings" charset="2"/>
              <a:buChar char=""/>
            </a:pPr>
            <a:r>
              <a:rPr b="1" lang="es-ES" sz="1000" spc="-1" strike="noStrike">
                <a:solidFill>
                  <a:srgbClr val="000000"/>
                </a:solidFill>
                <a:latin typeface="Arial"/>
                <a:ea typeface="Noto Sans CJK SC"/>
                <a:hlinkClick r:id="rId5"/>
              </a:rPr>
              <a:t>PHPClientifyAPI</a:t>
            </a:r>
            <a:r>
              <a:rPr b="1" lang="es-ES" sz="1000" spc="-1" strike="noStrike">
                <a:solidFill>
                  <a:srgbClr val="000000"/>
                </a:solidFill>
                <a:latin typeface="Arial"/>
                <a:ea typeface="Noto Sans CJK SC"/>
              </a:rPr>
              <a:t>:</a:t>
            </a:r>
            <a:r>
              <a:rPr b="0" lang="es-ES" sz="1000" spc="-1" strike="noStrike">
                <a:solidFill>
                  <a:srgbClr val="000000"/>
                </a:solidFill>
                <a:latin typeface="Arial"/>
                <a:ea typeface="Noto Sans CJK SC"/>
              </a:rPr>
              <a:t> Clase de PHP para manejar los contactos del CRM de Clientify. https://github.com/gwannon/PHPClientifyAPI</a:t>
            </a:r>
            <a:endParaRPr b="0" lang="es-ES" sz="1000" spc="-1" strike="noStrike">
              <a:solidFill>
                <a:srgbClr val="000000"/>
              </a:solidFill>
              <a:latin typeface="Arial"/>
              <a:ea typeface="Noto Sans CJK SC"/>
            </a:endParaRPr>
          </a:p>
          <a:p>
            <a:pPr marL="360000">
              <a:lnSpc>
                <a:spcPct val="100000"/>
              </a:lnSpc>
              <a:spcBef>
                <a:spcPts val="907"/>
              </a:spcBef>
              <a:spcAft>
                <a:spcPts val="709"/>
              </a:spcAft>
              <a:buClr>
                <a:srgbClr val="000000"/>
              </a:buClr>
              <a:buFont typeface="Wingdings" charset="2"/>
              <a:buChar char=""/>
            </a:pPr>
            <a:r>
              <a:rPr b="1" lang="es-ES" sz="1000" spc="-1" strike="noStrike">
                <a:solidFill>
                  <a:srgbClr val="000000"/>
                </a:solidFill>
                <a:latin typeface="Arial"/>
                <a:ea typeface="Noto Sans CJK SC"/>
                <a:hlinkClick r:id="rId6"/>
              </a:rPr>
              <a:t>PHPActiveCampaignAPI</a:t>
            </a:r>
            <a:r>
              <a:rPr b="1" lang="es-ES" sz="1000" spc="-1" strike="noStrike">
                <a:solidFill>
                  <a:srgbClr val="000000"/>
                </a:solidFill>
                <a:latin typeface="Arial"/>
                <a:ea typeface="Noto Sans CJK SC"/>
              </a:rPr>
              <a:t>:</a:t>
            </a:r>
            <a:r>
              <a:rPr b="0" lang="es-ES" sz="1000" spc="-1" strike="noStrike">
                <a:solidFill>
                  <a:srgbClr val="000000"/>
                </a:solidFill>
                <a:latin typeface="Arial"/>
                <a:ea typeface="Noto Sans CJK SC"/>
              </a:rPr>
              <a:t> Clase de PHP para manejar contactos del CRM a ActiveCampaign https://github.com/gwannon/PHPActiveCampaignAPI</a:t>
            </a:r>
            <a:endParaRPr b="0" lang="es-ES" sz="1000" spc="-1" strike="noStrike">
              <a:solidFill>
                <a:srgbClr val="000000"/>
              </a:solidFill>
              <a:latin typeface="Arial"/>
              <a:ea typeface="Noto Sans CJK SC"/>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815760"/>
            <a:ext cx="8518320" cy="520560"/>
          </a:xfrm>
          <a:prstGeom prst="rect">
            <a:avLst/>
          </a:prstGeom>
          <a:noFill/>
          <a:ln w="0">
            <a:noFill/>
          </a:ln>
        </p:spPr>
        <p:txBody>
          <a:bodyPr lIns="91440" rIns="91440" tIns="91440" bIns="91440" anchor="t">
            <a:normAutofit/>
          </a:bodyPr>
          <a:p>
            <a:pPr indent="0" algn="r">
              <a:lnSpc>
                <a:spcPct val="100000"/>
              </a:lnSpc>
              <a:buNone/>
              <a:tabLst>
                <a:tab algn="l" pos="0"/>
              </a:tabLst>
            </a:pPr>
            <a:r>
              <a:rPr b="0" lang="es-ES" sz="1800" spc="-1" strike="noStrike">
                <a:solidFill>
                  <a:srgbClr val="000000"/>
                </a:solidFill>
                <a:latin typeface="Arial"/>
              </a:rPr>
              <a:t>(¬)</a:t>
            </a:r>
            <a:endParaRPr b="0" lang="es-ES" sz="1800" spc="-1" strike="noStrike">
              <a:solidFill>
                <a:srgbClr val="000000"/>
              </a:solidFill>
              <a:latin typeface="Arial"/>
            </a:endParaRPr>
          </a:p>
        </p:txBody>
      </p:sp>
      <p:sp>
        <p:nvSpPr>
          <p:cNvPr id="48" name="Google Shape;63;p 5"/>
          <p:cNvSpPr/>
          <p:nvPr/>
        </p:nvSpPr>
        <p:spPr>
          <a:xfrm>
            <a:off x="299880" y="1440000"/>
            <a:ext cx="8518320" cy="1978200"/>
          </a:xfrm>
          <a:prstGeom prst="rect">
            <a:avLst/>
          </a:prstGeom>
          <a:noFill/>
          <a:ln w="0">
            <a:noFill/>
          </a:ln>
        </p:spPr>
        <p:style>
          <a:lnRef idx="0"/>
          <a:fillRef idx="0"/>
          <a:effectRef idx="0"/>
          <a:fontRef idx="minor"/>
        </p:style>
        <p:txBody>
          <a:bodyPr lIns="90000" rIns="90000" tIns="91440" bIns="91440" anchor="t">
            <a:normAutofit/>
          </a:bodyPr>
          <a:p>
            <a:pPr algn="ctr">
              <a:lnSpc>
                <a:spcPct val="100000"/>
              </a:lnSpc>
              <a:spcBef>
                <a:spcPts val="1191"/>
              </a:spcBef>
              <a:spcAft>
                <a:spcPts val="992"/>
              </a:spcAft>
            </a:pPr>
            <a:r>
              <a:rPr b="0" lang="es-ES" sz="1800" spc="-1" strike="noStrike">
                <a:solidFill>
                  <a:srgbClr val="000000"/>
                </a:solidFill>
                <a:latin typeface="Arial"/>
                <a:ea typeface="DejaVu Sans"/>
              </a:rPr>
              <a:t>Tu WordPress puede ser un gran aliado de tu CRM, surtiéndole de mucha información, como nuevos contactos y leadscorings. Y esto también funciona al revés, proveyendo a tu WordPress con información sobre el contacto que le ayude a vender. Pero primero debes:</a:t>
            </a:r>
            <a:endParaRPr b="0" lang="es-ES" sz="1800" spc="-1" strike="noStrike">
              <a:solidFill>
                <a:srgbClr val="000000"/>
              </a:solidFill>
              <a:latin typeface="Arial"/>
            </a:endParaRPr>
          </a:p>
          <a:p>
            <a:pPr algn="ctr">
              <a:lnSpc>
                <a:spcPct val="100000"/>
              </a:lnSpc>
              <a:spcBef>
                <a:spcPts val="1191"/>
              </a:spcBef>
              <a:spcAft>
                <a:spcPts val="992"/>
              </a:spcAft>
            </a:pPr>
            <a:r>
              <a:rPr b="1" lang="es-ES" sz="2800" spc="-1" strike="noStrike">
                <a:solidFill>
                  <a:srgbClr val="174575"/>
                </a:solidFill>
                <a:latin typeface="Arial"/>
                <a:ea typeface="DejaVu Sans"/>
              </a:rPr>
              <a:t>APRENDER A CONECTARLOS</a:t>
            </a:r>
            <a:endParaRPr b="0" lang="es-ES" sz="2800" spc="-1" strike="noStrike">
              <a:solidFill>
                <a:srgbClr val="000000"/>
              </a:solidFill>
              <a:latin typeface="Arial"/>
            </a:endParaRPr>
          </a:p>
        </p:txBody>
      </p:sp>
      <p:pic>
        <p:nvPicPr>
          <p:cNvPr id="49" name="" descr=""/>
          <p:cNvPicPr/>
          <p:nvPr/>
        </p:nvPicPr>
        <p:blipFill>
          <a:blip r:embed="rId1"/>
          <a:stretch/>
        </p:blipFill>
        <p:spPr>
          <a:xfrm rot="20467200">
            <a:off x="2738160" y="3563640"/>
            <a:ext cx="1072800" cy="1078200"/>
          </a:xfrm>
          <a:prstGeom prst="rect">
            <a:avLst/>
          </a:prstGeom>
          <a:ln w="0">
            <a:noFill/>
          </a:ln>
        </p:spPr>
      </p:pic>
      <p:pic>
        <p:nvPicPr>
          <p:cNvPr id="50" name="" descr=""/>
          <p:cNvPicPr/>
          <p:nvPr/>
        </p:nvPicPr>
        <p:blipFill>
          <a:blip r:embed="rId2"/>
          <a:stretch/>
        </p:blipFill>
        <p:spPr>
          <a:xfrm rot="1380000">
            <a:off x="4474800" y="3735360"/>
            <a:ext cx="1156320" cy="93276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480600" y="198360"/>
            <a:ext cx="8518320" cy="520560"/>
          </a:xfrm>
          <a:prstGeom prst="rect">
            <a:avLst/>
          </a:prstGeom>
          <a:noFill/>
          <a:ln w="0">
            <a:noFill/>
          </a:ln>
        </p:spPr>
        <p:txBody>
          <a:bodyPr lIns="91440" rIns="91440" tIns="91440" bIns="91440" anchor="t">
            <a:normAutofit/>
          </a:bodyPr>
          <a:p>
            <a:pPr indent="0" algn="r">
              <a:lnSpc>
                <a:spcPct val="100000"/>
              </a:lnSpc>
              <a:buNone/>
              <a:tabLst>
                <a:tab algn="l" pos="0"/>
              </a:tabLst>
            </a:pPr>
            <a:r>
              <a:rPr b="1" lang="es-ES" sz="1800" spc="-1" strike="noStrike">
                <a:solidFill>
                  <a:srgbClr val="174575"/>
                </a:solidFill>
                <a:latin typeface="Arial"/>
              </a:rPr>
              <a:t>¿Qué vamos a ver?</a:t>
            </a:r>
            <a:r>
              <a:rPr b="0" lang="es-ES" sz="1800" spc="-1" strike="noStrike">
                <a:solidFill>
                  <a:srgbClr val="174575"/>
                </a:solidFill>
                <a:latin typeface="Arial"/>
              </a:rPr>
              <a:t>├┬┴┬┴┬┴┬┴┤</a:t>
            </a:r>
            <a:endParaRPr b="0" lang="es-ES" sz="1800" spc="-1" strike="noStrike">
              <a:solidFill>
                <a:srgbClr val="000000"/>
              </a:solidFill>
              <a:latin typeface="Arial"/>
            </a:endParaRPr>
          </a:p>
        </p:txBody>
      </p:sp>
      <p:sp>
        <p:nvSpPr>
          <p:cNvPr id="52" name="PlaceHolder 2"/>
          <p:cNvSpPr>
            <a:spLocks noGrp="1"/>
          </p:cNvSpPr>
          <p:nvPr>
            <p:ph/>
          </p:nvPr>
        </p:nvSpPr>
        <p:spPr>
          <a:xfrm>
            <a:off x="311760" y="900000"/>
            <a:ext cx="6526440" cy="3418920"/>
          </a:xfrm>
          <a:prstGeom prst="rect">
            <a:avLst/>
          </a:prstGeom>
          <a:noFill/>
          <a:ln w="0">
            <a:noFill/>
          </a:ln>
        </p:spPr>
        <p:txBody>
          <a:bodyPr lIns="91440" rIns="91440" tIns="91440" bIns="91440" anchor="t">
            <a:normAutofit fontScale="93333" lnSpcReduction="10000"/>
          </a:bodyPr>
          <a:p>
            <a:pPr indent="0">
              <a:lnSpc>
                <a:spcPct val="115000"/>
              </a:lnSpc>
              <a:spcBef>
                <a:spcPts val="1191"/>
              </a:spcBef>
              <a:spcAft>
                <a:spcPts val="992"/>
              </a:spcAft>
              <a:buNone/>
              <a:tabLst>
                <a:tab algn="l" pos="0"/>
              </a:tabLst>
            </a:pPr>
            <a:r>
              <a:rPr b="0" lang="es-ES" sz="1800" spc="-1" strike="noStrike">
                <a:solidFill>
                  <a:srgbClr val="111111"/>
                </a:solidFill>
                <a:latin typeface="Arial"/>
                <a:ea typeface="Arial"/>
              </a:rPr>
              <a:t>En esta ponencia veremos las diferentes formas que permiten que se comuniquen entre sí estos dos elementos fundamentales de tu estrategia de marketing con ejemplos sencillos de algunos de los CRM más populares, como:</a:t>
            </a:r>
            <a:endParaRPr b="0" lang="es-ES" sz="1800" spc="-1" strike="noStrike">
              <a:solidFill>
                <a:srgbClr val="000000"/>
              </a:solidFill>
              <a:latin typeface="Arial"/>
            </a:endParaRPr>
          </a:p>
          <a:p>
            <a:pPr marL="457200" indent="-343080">
              <a:lnSpc>
                <a:spcPct val="115000"/>
              </a:lnSpc>
              <a:spcBef>
                <a:spcPts val="340"/>
              </a:spcBef>
              <a:spcAft>
                <a:spcPts val="142"/>
              </a:spcAft>
              <a:buClr>
                <a:srgbClr val="595959"/>
              </a:buClr>
              <a:buFont typeface="Arial"/>
              <a:buChar char="●"/>
              <a:tabLst>
                <a:tab algn="l" pos="0"/>
              </a:tabLst>
            </a:pPr>
            <a:r>
              <a:rPr b="0" lang="es-ES" sz="1800" spc="-1" strike="noStrike">
                <a:solidFill>
                  <a:srgbClr val="111111"/>
                </a:solidFill>
                <a:latin typeface="Arial"/>
                <a:ea typeface="Arial"/>
              </a:rPr>
              <a:t>ActiveCampaign</a:t>
            </a:r>
            <a:endParaRPr b="0" lang="es-ES" sz="1800" spc="-1" strike="noStrike">
              <a:solidFill>
                <a:srgbClr val="000000"/>
              </a:solidFill>
              <a:latin typeface="Arial"/>
            </a:endParaRPr>
          </a:p>
          <a:p>
            <a:pPr marL="457200" indent="-343080">
              <a:lnSpc>
                <a:spcPct val="115000"/>
              </a:lnSpc>
              <a:spcBef>
                <a:spcPts val="340"/>
              </a:spcBef>
              <a:spcAft>
                <a:spcPts val="142"/>
              </a:spcAft>
              <a:buClr>
                <a:srgbClr val="595959"/>
              </a:buClr>
              <a:buFont typeface="Arial"/>
              <a:buChar char="●"/>
              <a:tabLst>
                <a:tab algn="l" pos="0"/>
              </a:tabLst>
            </a:pPr>
            <a:r>
              <a:rPr b="0" lang="es-ES" sz="1800" spc="-1" strike="noStrike">
                <a:solidFill>
                  <a:srgbClr val="111111"/>
                </a:solidFill>
                <a:latin typeface="Arial"/>
                <a:ea typeface="Arial"/>
              </a:rPr>
              <a:t>HubSpot</a:t>
            </a:r>
            <a:endParaRPr b="0" lang="es-ES" sz="1800" spc="-1" strike="noStrike">
              <a:solidFill>
                <a:srgbClr val="000000"/>
              </a:solidFill>
              <a:latin typeface="Arial"/>
            </a:endParaRPr>
          </a:p>
          <a:p>
            <a:pPr marL="457200" indent="-343080">
              <a:lnSpc>
                <a:spcPct val="115000"/>
              </a:lnSpc>
              <a:spcBef>
                <a:spcPts val="340"/>
              </a:spcBef>
              <a:spcAft>
                <a:spcPts val="142"/>
              </a:spcAft>
              <a:buClr>
                <a:srgbClr val="595959"/>
              </a:buClr>
              <a:buFont typeface="Arial"/>
              <a:buChar char="●"/>
              <a:tabLst>
                <a:tab algn="l" pos="0"/>
              </a:tabLst>
            </a:pPr>
            <a:r>
              <a:rPr b="0" lang="es-ES" sz="1800" spc="-1" strike="noStrike">
                <a:solidFill>
                  <a:srgbClr val="111111"/>
                </a:solidFill>
                <a:latin typeface="Arial"/>
                <a:ea typeface="Arial"/>
              </a:rPr>
              <a:t>ZohoCRM</a:t>
            </a:r>
            <a:endParaRPr b="0" lang="es-ES" sz="1800" spc="-1" strike="noStrike">
              <a:solidFill>
                <a:srgbClr val="000000"/>
              </a:solidFill>
              <a:latin typeface="Arial"/>
            </a:endParaRPr>
          </a:p>
          <a:p>
            <a:pPr indent="0">
              <a:lnSpc>
                <a:spcPct val="115000"/>
              </a:lnSpc>
              <a:spcBef>
                <a:spcPts val="1191"/>
              </a:spcBef>
              <a:spcAft>
                <a:spcPts val="992"/>
              </a:spcAft>
              <a:buNone/>
              <a:tabLst>
                <a:tab algn="l" pos="0"/>
              </a:tabLst>
            </a:pPr>
            <a:r>
              <a:rPr b="0" lang="es-ES" sz="1800" spc="-1" strike="noStrike">
                <a:solidFill>
                  <a:srgbClr val="111111"/>
                </a:solidFill>
                <a:latin typeface="Arial"/>
                <a:ea typeface="Arial"/>
              </a:rPr>
              <a:t>Trataremos de ver formas de conexión que impliquen programación y ejemplos que no, para ver todas las posibilidades.</a:t>
            </a:r>
            <a:endParaRPr b="0" lang="es-ES" sz="1800" spc="-1" strike="noStrike">
              <a:solidFill>
                <a:srgbClr val="000000"/>
              </a:solidFill>
              <a:latin typeface="Arial"/>
            </a:endParaRPr>
          </a:p>
        </p:txBody>
      </p:sp>
      <p:pic>
        <p:nvPicPr>
          <p:cNvPr id="53" name="" descr=""/>
          <p:cNvPicPr/>
          <p:nvPr/>
        </p:nvPicPr>
        <p:blipFill>
          <a:blip r:embed="rId1"/>
          <a:stretch/>
        </p:blipFill>
        <p:spPr>
          <a:xfrm>
            <a:off x="6847560" y="1980000"/>
            <a:ext cx="531360" cy="531360"/>
          </a:xfrm>
          <a:prstGeom prst="rect">
            <a:avLst/>
          </a:prstGeom>
          <a:ln w="0">
            <a:noFill/>
          </a:ln>
        </p:spPr>
      </p:pic>
      <p:pic>
        <p:nvPicPr>
          <p:cNvPr id="54" name="" descr=""/>
          <p:cNvPicPr/>
          <p:nvPr/>
        </p:nvPicPr>
        <p:blipFill>
          <a:blip r:embed="rId2"/>
          <a:stretch/>
        </p:blipFill>
        <p:spPr>
          <a:xfrm>
            <a:off x="7552800" y="1944720"/>
            <a:ext cx="540720" cy="538200"/>
          </a:xfrm>
          <a:prstGeom prst="rect">
            <a:avLst/>
          </a:prstGeom>
          <a:ln w="0">
            <a:noFill/>
          </a:ln>
        </p:spPr>
      </p:pic>
      <p:pic>
        <p:nvPicPr>
          <p:cNvPr id="55" name="" descr=""/>
          <p:cNvPicPr/>
          <p:nvPr/>
        </p:nvPicPr>
        <p:blipFill>
          <a:blip r:embed="rId3"/>
          <a:stretch/>
        </p:blipFill>
        <p:spPr>
          <a:xfrm>
            <a:off x="8272800" y="1944720"/>
            <a:ext cx="538200" cy="538200"/>
          </a:xfrm>
          <a:prstGeom prst="rect">
            <a:avLst/>
          </a:prstGeom>
          <a:ln w="0">
            <a:noFill/>
          </a:ln>
        </p:spPr>
      </p:pic>
      <p:pic>
        <p:nvPicPr>
          <p:cNvPr id="56" name="" descr=""/>
          <p:cNvPicPr/>
          <p:nvPr/>
        </p:nvPicPr>
        <p:blipFill>
          <a:blip r:embed="rId4"/>
          <a:stretch/>
        </p:blipFill>
        <p:spPr>
          <a:xfrm>
            <a:off x="6847920" y="2700000"/>
            <a:ext cx="531000" cy="531000"/>
          </a:xfrm>
          <a:prstGeom prst="rect">
            <a:avLst/>
          </a:prstGeom>
          <a:ln w="0">
            <a:noFill/>
          </a:ln>
        </p:spPr>
      </p:pic>
      <p:pic>
        <p:nvPicPr>
          <p:cNvPr id="57" name="" descr=""/>
          <p:cNvPicPr/>
          <p:nvPr/>
        </p:nvPicPr>
        <p:blipFill>
          <a:blip r:embed="rId5"/>
          <a:stretch/>
        </p:blipFill>
        <p:spPr>
          <a:xfrm>
            <a:off x="7560000" y="2707920"/>
            <a:ext cx="531000" cy="531000"/>
          </a:xfrm>
          <a:prstGeom prst="rect">
            <a:avLst/>
          </a:prstGeom>
          <a:ln w="0">
            <a:noFill/>
          </a:ln>
        </p:spPr>
      </p:pic>
      <p:pic>
        <p:nvPicPr>
          <p:cNvPr id="58" name="" descr=""/>
          <p:cNvPicPr/>
          <p:nvPr/>
        </p:nvPicPr>
        <p:blipFill>
          <a:blip r:embed="rId6"/>
          <a:stretch/>
        </p:blipFill>
        <p:spPr>
          <a:xfrm>
            <a:off x="8272800" y="2700720"/>
            <a:ext cx="531000" cy="531000"/>
          </a:xfrm>
          <a:prstGeom prst="rect">
            <a:avLst/>
          </a:prstGeom>
          <a:ln w="0">
            <a:noFill/>
          </a:ln>
        </p:spPr>
      </p:pic>
      <p:sp>
        <p:nvSpPr>
          <p:cNvPr id="59" name="PlaceHolder 3"/>
          <p:cNvSpPr>
            <a:spLocks noGrp="1"/>
          </p:cNvSpPr>
          <p:nvPr>
            <p:ph/>
          </p:nvPr>
        </p:nvSpPr>
        <p:spPr>
          <a:xfrm>
            <a:off x="3600000" y="1980000"/>
            <a:ext cx="1978920" cy="1258920"/>
          </a:xfrm>
          <a:prstGeom prst="rect">
            <a:avLst/>
          </a:prstGeom>
          <a:noFill/>
          <a:ln w="0">
            <a:noFill/>
          </a:ln>
        </p:spPr>
        <p:txBody>
          <a:bodyPr lIns="91440" rIns="91440" tIns="91440" bIns="91440" anchor="t">
            <a:normAutofit/>
          </a:bodyPr>
          <a:p>
            <a:pPr marL="216000" indent="-216000">
              <a:lnSpc>
                <a:spcPct val="115000"/>
              </a:lnSpc>
              <a:buClr>
                <a:srgbClr val="000000"/>
              </a:buClr>
              <a:buSzPct val="45000"/>
              <a:buFont typeface="Wingdings" charset="2"/>
              <a:buChar char=""/>
              <a:tabLst>
                <a:tab algn="l" pos="0"/>
              </a:tabLst>
            </a:pPr>
            <a:r>
              <a:rPr b="0" lang="es-ES" sz="1800" spc="-1" strike="noStrike">
                <a:solidFill>
                  <a:srgbClr val="111111"/>
                </a:solidFill>
                <a:latin typeface="Arial"/>
                <a:ea typeface="Arial"/>
              </a:rPr>
              <a:t>Clientify</a:t>
            </a:r>
            <a:endParaRPr b="0" lang="es-ES" sz="1800" spc="-1" strike="noStrike">
              <a:solidFill>
                <a:srgbClr val="000000"/>
              </a:solidFill>
              <a:latin typeface="Arial"/>
            </a:endParaRPr>
          </a:p>
          <a:p>
            <a:pPr marL="216000" indent="-216000">
              <a:lnSpc>
                <a:spcPct val="115000"/>
              </a:lnSpc>
              <a:buClr>
                <a:srgbClr val="000000"/>
              </a:buClr>
              <a:buSzPct val="45000"/>
              <a:buFont typeface="Wingdings" charset="2"/>
              <a:buChar char=""/>
              <a:tabLst>
                <a:tab algn="l" pos="0"/>
              </a:tabLst>
            </a:pPr>
            <a:r>
              <a:rPr b="0" lang="es-ES" sz="1800" spc="-1" strike="noStrike">
                <a:solidFill>
                  <a:srgbClr val="111111"/>
                </a:solidFill>
                <a:latin typeface="Arial"/>
                <a:ea typeface="Arial"/>
              </a:rPr>
              <a:t>Mautic</a:t>
            </a:r>
            <a:endParaRPr b="0" lang="es-ES" sz="1800" spc="-1" strike="noStrike">
              <a:solidFill>
                <a:srgbClr val="000000"/>
              </a:solidFill>
              <a:latin typeface="Arial"/>
            </a:endParaRPr>
          </a:p>
          <a:p>
            <a:pPr marL="216000" indent="-216000">
              <a:lnSpc>
                <a:spcPct val="115000"/>
              </a:lnSpc>
              <a:buClr>
                <a:srgbClr val="000000"/>
              </a:buClr>
              <a:buSzPct val="45000"/>
              <a:buFont typeface="Wingdings" charset="2"/>
              <a:buChar char=""/>
              <a:tabLst>
                <a:tab algn="l" pos="0"/>
              </a:tabLst>
            </a:pPr>
            <a:r>
              <a:rPr b="0" lang="es-ES" sz="1800" spc="-1" strike="noStrike">
                <a:solidFill>
                  <a:srgbClr val="111111"/>
                </a:solidFill>
                <a:latin typeface="Arial"/>
                <a:ea typeface="Arial"/>
              </a:rPr>
              <a:t>Salesforce</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300600" y="198360"/>
            <a:ext cx="8518320" cy="52056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0" lang="es-ES" sz="1800" spc="-1" strike="noStrike">
                <a:solidFill>
                  <a:srgbClr val="174575"/>
                </a:solidFill>
                <a:latin typeface="Arial"/>
              </a:rPr>
              <a:t> </a:t>
            </a:r>
            <a:r>
              <a:rPr b="1" lang="es-ES" sz="1800" spc="-1" strike="noStrike">
                <a:solidFill>
                  <a:srgbClr val="174575"/>
                </a:solidFill>
                <a:latin typeface="Arial"/>
              </a:rPr>
              <a:t>Consejos iniciales</a:t>
            </a:r>
            <a:r>
              <a:rPr b="0" lang="es-ES" sz="1800" spc="-1" strike="noStrike">
                <a:solidFill>
                  <a:srgbClr val="174575"/>
                </a:solidFill>
                <a:latin typeface="Arial"/>
              </a:rPr>
              <a:t> ^(;,;)^</a:t>
            </a:r>
            <a:endParaRPr b="0" lang="es-ES" sz="1800" spc="-1" strike="noStrike">
              <a:solidFill>
                <a:srgbClr val="000000"/>
              </a:solidFill>
              <a:latin typeface="Arial"/>
            </a:endParaRPr>
          </a:p>
        </p:txBody>
      </p:sp>
      <p:sp>
        <p:nvSpPr>
          <p:cNvPr id="61" name="PlaceHolder 2"/>
          <p:cNvSpPr>
            <a:spLocks noGrp="1"/>
          </p:cNvSpPr>
          <p:nvPr>
            <p:ph/>
          </p:nvPr>
        </p:nvSpPr>
        <p:spPr>
          <a:xfrm>
            <a:off x="300600" y="1001160"/>
            <a:ext cx="8518320" cy="3317760"/>
          </a:xfrm>
          <a:prstGeom prst="rect">
            <a:avLst/>
          </a:prstGeom>
          <a:noFill/>
          <a:ln w="0">
            <a:noFill/>
          </a:ln>
        </p:spPr>
        <p:txBody>
          <a:bodyPr lIns="91440" rIns="91440" tIns="91440" bIns="91440" anchor="t">
            <a:normAutofit fontScale="96666" lnSpcReduction="10000"/>
          </a:bodyPr>
          <a:p>
            <a:pPr marL="432000" indent="-324000">
              <a:lnSpc>
                <a:spcPct val="100000"/>
              </a:lnSpc>
              <a:spcBef>
                <a:spcPts val="624"/>
              </a:spcBef>
              <a:buClr>
                <a:srgbClr val="000000"/>
              </a:buClr>
              <a:buSzPct val="45000"/>
              <a:buFont typeface="Wingdings" charset="2"/>
              <a:buChar char=""/>
            </a:pPr>
            <a:r>
              <a:rPr b="0" lang="es-ES" sz="1400" spc="-1" strike="noStrike">
                <a:solidFill>
                  <a:srgbClr val="111111"/>
                </a:solidFill>
                <a:latin typeface="Arial"/>
                <a:ea typeface="Noto Sans CJK SC"/>
              </a:rPr>
              <a:t>Sí o sí tu CRM o, por lo menos el plan que escojas, </a:t>
            </a:r>
            <a:r>
              <a:rPr b="1" lang="es-ES" sz="1400" spc="-1" strike="noStrike">
                <a:solidFill>
                  <a:srgbClr val="111111"/>
                </a:solidFill>
                <a:latin typeface="Arial"/>
                <a:ea typeface="Noto Sans CJK SC"/>
              </a:rPr>
              <a:t>debe tener una API</a:t>
            </a:r>
            <a:r>
              <a:rPr b="0" lang="es-ES" sz="1400" spc="-1" strike="noStrike">
                <a:solidFill>
                  <a:srgbClr val="111111"/>
                </a:solidFill>
                <a:latin typeface="Arial"/>
                <a:ea typeface="Noto Sans CJK SC"/>
              </a:rPr>
              <a:t> y cuanto más completa mejor. Con buena documentación y a poder ser con alguna librería ya desarrollada en el lenguaje que vayas a usar.</a:t>
            </a:r>
            <a:endParaRPr b="0" lang="es-ES" sz="1400" spc="-1" strike="noStrike">
              <a:solidFill>
                <a:srgbClr val="000000"/>
              </a:solidFill>
              <a:latin typeface="Arial"/>
            </a:endParaRPr>
          </a:p>
          <a:p>
            <a:pPr marL="432000" indent="-324000">
              <a:lnSpc>
                <a:spcPct val="100000"/>
              </a:lnSpc>
              <a:spcBef>
                <a:spcPts val="624"/>
              </a:spcBef>
              <a:buClr>
                <a:srgbClr val="000000"/>
              </a:buClr>
              <a:buSzPct val="45000"/>
              <a:buFont typeface="Wingdings" charset="2"/>
              <a:buChar char=""/>
            </a:pPr>
            <a:r>
              <a:rPr b="0" lang="es-ES" sz="1400" spc="-1" strike="noStrike">
                <a:solidFill>
                  <a:srgbClr val="111111"/>
                </a:solidFill>
                <a:latin typeface="Arial"/>
                <a:ea typeface="Noto Sans CJK SC"/>
              </a:rPr>
              <a:t>Sabed si </a:t>
            </a:r>
            <a:r>
              <a:rPr b="1" lang="es-ES" sz="1400" spc="-1" strike="noStrike">
                <a:solidFill>
                  <a:srgbClr val="111111"/>
                </a:solidFill>
                <a:latin typeface="Arial"/>
                <a:ea typeface="Noto Sans CJK SC"/>
              </a:rPr>
              <a:t>vuestro hosting puede conectarse a otros servidores</a:t>
            </a:r>
            <a:r>
              <a:rPr b="0" lang="es-ES" sz="1400" spc="-1" strike="noStrike">
                <a:solidFill>
                  <a:srgbClr val="111111"/>
                </a:solidFill>
                <a:latin typeface="Arial"/>
                <a:ea typeface="Noto Sans CJK SC"/>
              </a:rPr>
              <a:t>. No es muy normal, pero a veces están capados. Es bastante común con instituciones y grandes empresas preocupadas con la ciberseguridad. Hablad con el hosting para que meta la IP del CRM en algún tipo de lista blanca.</a:t>
            </a:r>
            <a:endParaRPr b="0" lang="es-ES" sz="1400" spc="-1" strike="noStrike">
              <a:solidFill>
                <a:srgbClr val="000000"/>
              </a:solidFill>
              <a:latin typeface="Arial"/>
            </a:endParaRPr>
          </a:p>
          <a:p>
            <a:pPr marL="432000" indent="-324000">
              <a:lnSpc>
                <a:spcPct val="100000"/>
              </a:lnSpc>
              <a:spcBef>
                <a:spcPts val="624"/>
              </a:spcBef>
              <a:buClr>
                <a:srgbClr val="000000"/>
              </a:buClr>
              <a:buSzPct val="45000"/>
              <a:buFont typeface="Wingdings" charset="2"/>
              <a:buChar char=""/>
            </a:pPr>
            <a:r>
              <a:rPr b="0" lang="es-ES" sz="1400" spc="-1" strike="noStrike">
                <a:solidFill>
                  <a:srgbClr val="111111"/>
                </a:solidFill>
                <a:latin typeface="Arial"/>
                <a:ea typeface="Noto Sans CJK SC"/>
              </a:rPr>
              <a:t>Tratad de saber si tienen </a:t>
            </a:r>
            <a:r>
              <a:rPr b="1" lang="es-ES" sz="1400" spc="-1" strike="noStrike">
                <a:solidFill>
                  <a:srgbClr val="111111"/>
                </a:solidFill>
                <a:latin typeface="Arial"/>
                <a:ea typeface="Noto Sans CJK SC"/>
              </a:rPr>
              <a:t>servidores europeos</a:t>
            </a:r>
            <a:r>
              <a:rPr b="0" lang="es-ES" sz="1400" spc="-1" strike="noStrike">
                <a:solidFill>
                  <a:srgbClr val="111111"/>
                </a:solidFill>
                <a:latin typeface="Arial"/>
                <a:ea typeface="Noto Sans CJK SC"/>
              </a:rPr>
              <a:t>. Como están las cosas puede ahorraros muchos problemas si en el futuro hay que migrar todo a sistemas en Europa.</a:t>
            </a:r>
            <a:endParaRPr b="0" lang="es-ES" sz="1400" spc="-1" strike="noStrike">
              <a:solidFill>
                <a:srgbClr val="000000"/>
              </a:solidFill>
              <a:latin typeface="Arial"/>
            </a:endParaRPr>
          </a:p>
          <a:p>
            <a:pPr marL="432000" indent="-324000">
              <a:lnSpc>
                <a:spcPct val="100000"/>
              </a:lnSpc>
              <a:spcBef>
                <a:spcPts val="624"/>
              </a:spcBef>
              <a:buClr>
                <a:srgbClr val="000000"/>
              </a:buClr>
              <a:buSzPct val="45000"/>
              <a:buFont typeface="Wingdings" charset="2"/>
              <a:buChar char=""/>
            </a:pPr>
            <a:r>
              <a:rPr b="0" lang="es-ES" sz="1400" spc="-1" strike="noStrike">
                <a:solidFill>
                  <a:srgbClr val="111111"/>
                </a:solidFill>
                <a:latin typeface="Arial"/>
                <a:ea typeface="Noto Sans CJK SC"/>
              </a:rPr>
              <a:t>Una búsqueda rápida os puede dar ideas de si vais a tener </a:t>
            </a:r>
            <a:r>
              <a:rPr b="1" lang="es-ES" sz="1400" spc="-1" strike="noStrike">
                <a:solidFill>
                  <a:srgbClr val="111111"/>
                </a:solidFill>
                <a:latin typeface="Arial"/>
                <a:ea typeface="Noto Sans CJK SC"/>
              </a:rPr>
              <a:t>comunidad, software libre o de pago y empresas desarrollando para ese CRM</a:t>
            </a:r>
            <a:r>
              <a:rPr b="0" lang="es-ES" sz="1400" spc="-1" strike="noStrike">
                <a:solidFill>
                  <a:srgbClr val="111111"/>
                </a:solidFill>
                <a:latin typeface="Arial"/>
                <a:ea typeface="Noto Sans CJK SC"/>
              </a:rPr>
              <a:t> a las que pedir ayuda.</a:t>
            </a:r>
            <a:endParaRPr b="0" lang="es-ES" sz="1400" spc="-1" strike="noStrike">
              <a:solidFill>
                <a:srgbClr val="000000"/>
              </a:solidFill>
              <a:latin typeface="Arial"/>
            </a:endParaRPr>
          </a:p>
          <a:p>
            <a:pPr indent="0">
              <a:lnSpc>
                <a:spcPct val="100000"/>
              </a:lnSpc>
              <a:spcBef>
                <a:spcPts val="624"/>
              </a:spcBef>
              <a:spcAft>
                <a:spcPts val="425"/>
              </a:spcAft>
              <a:buNone/>
              <a:tabLst>
                <a:tab algn="l" pos="0"/>
              </a:tabLst>
            </a:pPr>
            <a:r>
              <a:rPr b="0" lang="es-ES" sz="1400" spc="-1" strike="noStrike">
                <a:solidFill>
                  <a:srgbClr val="111111"/>
                </a:solidFill>
                <a:latin typeface="Arial"/>
                <a:ea typeface="Noto Sans CJK SC"/>
              </a:rPr>
              <a:t>Muchos CRM dan periodos de </a:t>
            </a:r>
            <a:r>
              <a:rPr b="1" lang="es-ES" sz="1400" spc="-1" strike="noStrike">
                <a:solidFill>
                  <a:srgbClr val="111111"/>
                </a:solidFill>
                <a:latin typeface="Arial"/>
                <a:ea typeface="Noto Sans CJK SC"/>
              </a:rPr>
              <a:t>prueba gratuitos de 15 días</a:t>
            </a:r>
            <a:r>
              <a:rPr b="0" lang="es-ES" sz="1400" spc="-1" strike="noStrike">
                <a:solidFill>
                  <a:srgbClr val="111111"/>
                </a:solidFill>
                <a:latin typeface="Arial"/>
                <a:ea typeface="Noto Sans CJK SC"/>
              </a:rPr>
              <a:t> o similar. No es ninguna perdida de tiempo </a:t>
            </a:r>
            <a:r>
              <a:rPr b="1" lang="es-ES" sz="1400" spc="-1" strike="noStrike">
                <a:solidFill>
                  <a:srgbClr val="111111"/>
                </a:solidFill>
                <a:latin typeface="Arial"/>
                <a:ea typeface="Noto Sans CJK SC"/>
              </a:rPr>
              <a:t>pedir esas pruebas y hacer algunos tests básicos</a:t>
            </a:r>
            <a:r>
              <a:rPr b="0" lang="es-ES" sz="1400" spc="-1" strike="noStrike">
                <a:solidFill>
                  <a:srgbClr val="111111"/>
                </a:solidFill>
                <a:latin typeface="Arial"/>
                <a:ea typeface="Noto Sans CJK SC"/>
              </a:rPr>
              <a:t>.</a:t>
            </a:r>
            <a:endParaRPr b="0" lang="es-ES" sz="1400" spc="-1" strike="noStrike">
              <a:solidFill>
                <a:srgbClr val="000000"/>
              </a:solidFill>
              <a:latin typeface="Arial"/>
            </a:endParaRPr>
          </a:p>
          <a:p>
            <a:pPr indent="0">
              <a:lnSpc>
                <a:spcPct val="100000"/>
              </a:lnSpc>
              <a:spcBef>
                <a:spcPts val="624"/>
              </a:spcBef>
              <a:spcAft>
                <a:spcPts val="425"/>
              </a:spcAft>
              <a:buNone/>
              <a:tabLst>
                <a:tab algn="l" pos="0"/>
              </a:tabLst>
            </a:pPr>
            <a:r>
              <a:rPr b="0" lang="es-ES" sz="1400" spc="-1" strike="noStrike">
                <a:solidFill>
                  <a:srgbClr val="111111"/>
                </a:solidFill>
                <a:latin typeface="Arial"/>
                <a:ea typeface="Noto Sans CJK SC"/>
              </a:rPr>
              <a:t>Migrar el día de mañana de un CRM a otro porque no cumple todas nuestras expectativas va a llevarte más tiempo que hacer unas pruebas básicas con el periodo de prueba.</a:t>
            </a:r>
            <a:endParaRPr b="0" lang="es-E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PlaceHolder 1"/>
          <p:cNvSpPr>
            <a:spLocks noGrp="1"/>
          </p:cNvSpPr>
          <p:nvPr>
            <p:ph type="title"/>
          </p:nvPr>
        </p:nvSpPr>
        <p:spPr>
          <a:xfrm>
            <a:off x="360000" y="198360"/>
            <a:ext cx="8518320" cy="52056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El código de tracking</a:t>
            </a:r>
            <a:r>
              <a:rPr b="0" lang="es-ES" sz="1800" spc="-1" strike="noStrike">
                <a:solidFill>
                  <a:srgbClr val="174575"/>
                </a:solidFill>
                <a:latin typeface="Arial"/>
              </a:rPr>
              <a:t>❲◣_◢❳</a:t>
            </a:r>
            <a:endParaRPr b="0" lang="es-ES" sz="1800" spc="-1" strike="noStrike">
              <a:solidFill>
                <a:srgbClr val="000000"/>
              </a:solidFill>
              <a:latin typeface="Arial"/>
            </a:endParaRPr>
          </a:p>
        </p:txBody>
      </p:sp>
      <p:sp>
        <p:nvSpPr>
          <p:cNvPr id="63" name="PlaceHolder 2"/>
          <p:cNvSpPr>
            <a:spLocks noGrp="1"/>
          </p:cNvSpPr>
          <p:nvPr>
            <p:ph/>
          </p:nvPr>
        </p:nvSpPr>
        <p:spPr>
          <a:xfrm>
            <a:off x="300600" y="1080000"/>
            <a:ext cx="8518320" cy="3116160"/>
          </a:xfrm>
          <a:prstGeom prst="rect">
            <a:avLst/>
          </a:prstGeom>
          <a:noFill/>
          <a:ln w="0">
            <a:noFill/>
          </a:ln>
        </p:spPr>
        <p:txBody>
          <a:bodyPr lIns="91440" rIns="91440" tIns="91440" bIns="91440" anchor="t">
            <a:normAutofit fontScale="87222" lnSpcReduction="10000"/>
          </a:bodyPr>
          <a:p>
            <a:pPr indent="0">
              <a:lnSpc>
                <a:spcPct val="100000"/>
              </a:lnSpc>
              <a:spcBef>
                <a:spcPts val="1191"/>
              </a:spcBef>
              <a:spcAft>
                <a:spcPts val="992"/>
              </a:spcAft>
              <a:buNone/>
              <a:tabLst>
                <a:tab algn="l" pos="0"/>
              </a:tabLst>
            </a:pPr>
            <a:r>
              <a:rPr b="0" lang="es-ES" sz="1600" spc="-1" strike="noStrike">
                <a:solidFill>
                  <a:srgbClr val="000000"/>
                </a:solidFill>
                <a:latin typeface="Arial"/>
              </a:rPr>
              <a:t>La forma principal de conectar tu WordPress y tu CRM es un código de tracking. Suele ser meter un código parecido a Analytics en todas las páginas de la web. Hay muchas formas para meter estos códigos.</a:t>
            </a:r>
            <a:endParaRPr b="0" lang="es-ES" sz="16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tabLst>
                <a:tab algn="l" pos="0"/>
              </a:tabLst>
            </a:pPr>
            <a:r>
              <a:rPr b="0" lang="es-ES" sz="1600" spc="-1" strike="noStrike">
                <a:solidFill>
                  <a:srgbClr val="000000"/>
                </a:solidFill>
                <a:latin typeface="Arial"/>
                <a:ea typeface="Noto Sans CJK SC"/>
              </a:rPr>
              <a:t>Directa en </a:t>
            </a:r>
            <a:r>
              <a:rPr b="1" lang="es-ES" sz="1600" spc="-1" strike="noStrike">
                <a:solidFill>
                  <a:srgbClr val="000000"/>
                </a:solidFill>
                <a:latin typeface="Arial"/>
                <a:ea typeface="Noto Sans CJK SC"/>
              </a:rPr>
              <a:t>header.php</a:t>
            </a:r>
            <a:r>
              <a:rPr b="0" lang="es-ES" sz="1600" spc="-1" strike="noStrike">
                <a:solidFill>
                  <a:srgbClr val="000000"/>
                </a:solidFill>
                <a:latin typeface="Arial"/>
                <a:ea typeface="Noto Sans CJK SC"/>
              </a:rPr>
              <a:t> del tema.</a:t>
            </a:r>
            <a:endParaRPr b="0" lang="es-ES" sz="16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tabLst>
                <a:tab algn="l" pos="0"/>
              </a:tabLst>
            </a:pPr>
            <a:r>
              <a:rPr b="0" lang="es-ES" sz="1600" spc="-1" strike="noStrike">
                <a:solidFill>
                  <a:srgbClr val="000000"/>
                </a:solidFill>
                <a:latin typeface="Arial"/>
                <a:ea typeface="Noto Sans CJK SC"/>
              </a:rPr>
              <a:t>Con el hook </a:t>
            </a:r>
            <a:r>
              <a:rPr b="1" lang="es-ES" sz="1600" spc="-1" strike="noStrike">
                <a:solidFill>
                  <a:srgbClr val="000000"/>
                </a:solidFill>
                <a:latin typeface="Arial"/>
                <a:ea typeface="Noto Sans CJK SC"/>
              </a:rPr>
              <a:t>«wp_header»</a:t>
            </a:r>
            <a:r>
              <a:rPr b="0" lang="es-ES" sz="1600" spc="-1" strike="noStrike">
                <a:solidFill>
                  <a:srgbClr val="000000"/>
                </a:solidFill>
                <a:latin typeface="Arial"/>
                <a:ea typeface="Noto Sans CJK SC"/>
              </a:rPr>
              <a:t> en el functions.php.</a:t>
            </a:r>
            <a:endParaRPr b="0" lang="es-ES" sz="16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tabLst>
                <a:tab algn="l" pos="0"/>
              </a:tabLst>
            </a:pPr>
            <a:r>
              <a:rPr b="0" lang="es-ES" sz="1600" spc="-1" strike="noStrike">
                <a:solidFill>
                  <a:srgbClr val="000000"/>
                </a:solidFill>
                <a:latin typeface="Arial"/>
                <a:ea typeface="Noto Sans CJK SC"/>
              </a:rPr>
              <a:t>Hay </a:t>
            </a:r>
            <a:r>
              <a:rPr b="1" lang="es-ES" sz="1600" spc="-1" strike="noStrike">
                <a:solidFill>
                  <a:srgbClr val="000000"/>
                </a:solidFill>
                <a:latin typeface="Arial"/>
                <a:ea typeface="Noto Sans CJK SC"/>
              </a:rPr>
              <a:t>temas que te permiten meter código JavaScript</a:t>
            </a:r>
            <a:r>
              <a:rPr b="0" lang="es-ES" sz="1600" spc="-1" strike="noStrike">
                <a:solidFill>
                  <a:srgbClr val="000000"/>
                </a:solidFill>
                <a:latin typeface="Arial"/>
                <a:ea typeface="Noto Sans CJK SC"/>
              </a:rPr>
              <a:t> en las cabeceras web.</a:t>
            </a:r>
            <a:endParaRPr b="0" lang="es-ES" sz="16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tabLst>
                <a:tab algn="l" pos="0"/>
              </a:tabLst>
            </a:pPr>
            <a:r>
              <a:rPr b="0" lang="es-ES" sz="1600" spc="-1" strike="noStrike">
                <a:solidFill>
                  <a:srgbClr val="000000"/>
                </a:solidFill>
                <a:latin typeface="Arial"/>
                <a:ea typeface="Noto Sans CJK SC"/>
              </a:rPr>
              <a:t>Muchos CRM tienen </a:t>
            </a:r>
            <a:r>
              <a:rPr b="1" lang="es-ES" sz="1600" spc="-1" strike="noStrike">
                <a:solidFill>
                  <a:srgbClr val="000000"/>
                </a:solidFill>
                <a:latin typeface="Arial"/>
                <a:ea typeface="Noto Sans CJK SC"/>
              </a:rPr>
              <a:t>plugins</a:t>
            </a:r>
            <a:r>
              <a:rPr b="0" lang="es-ES" sz="1600" spc="-1" strike="noStrike">
                <a:solidFill>
                  <a:srgbClr val="000000"/>
                </a:solidFill>
                <a:latin typeface="Arial"/>
                <a:ea typeface="Noto Sans CJK SC"/>
              </a:rPr>
              <a:t> con integraciones básicas del código de tracking.</a:t>
            </a:r>
            <a:endParaRPr b="0" lang="es-ES" sz="16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tabLst>
                <a:tab algn="l" pos="0"/>
              </a:tabLst>
            </a:pPr>
            <a:r>
              <a:rPr b="0" lang="es-ES" sz="1600" spc="-1" strike="noStrike">
                <a:solidFill>
                  <a:srgbClr val="000000"/>
                </a:solidFill>
                <a:latin typeface="Arial"/>
                <a:ea typeface="Noto Sans CJK SC"/>
              </a:rPr>
              <a:t>Si ya tenéis </a:t>
            </a:r>
            <a:r>
              <a:rPr b="1" lang="es-ES" sz="1600" spc="-1" strike="noStrike">
                <a:solidFill>
                  <a:srgbClr val="000000"/>
                </a:solidFill>
                <a:latin typeface="Arial"/>
                <a:ea typeface="Noto Sans CJK SC"/>
              </a:rPr>
              <a:t>Google Tag Manager</a:t>
            </a:r>
            <a:r>
              <a:rPr b="0" lang="es-ES" sz="1600" spc="-1" strike="noStrike">
                <a:solidFill>
                  <a:srgbClr val="000000"/>
                </a:solidFill>
                <a:latin typeface="Arial"/>
                <a:ea typeface="Noto Sans CJK SC"/>
              </a:rPr>
              <a:t> podéis configurarlo como una etiqueta más.</a:t>
            </a:r>
            <a:endParaRPr b="0" lang="es-ES" sz="1600" spc="-1" strike="noStrike">
              <a:solidFill>
                <a:srgbClr val="000000"/>
              </a:solidFill>
              <a:latin typeface="Arial"/>
            </a:endParaRPr>
          </a:p>
          <a:p>
            <a:pPr indent="0">
              <a:lnSpc>
                <a:spcPct val="100000"/>
              </a:lnSpc>
              <a:spcBef>
                <a:spcPts val="1191"/>
              </a:spcBef>
              <a:spcAft>
                <a:spcPts val="992"/>
              </a:spcAft>
              <a:buNone/>
              <a:tabLst>
                <a:tab algn="l" pos="0"/>
              </a:tabLst>
            </a:pPr>
            <a:r>
              <a:rPr b="1" lang="es-ES" sz="1600" spc="-1" strike="noStrike">
                <a:solidFill>
                  <a:srgbClr val="000000"/>
                </a:solidFill>
                <a:latin typeface="Arial"/>
                <a:ea typeface="Noto Sans CJK SC"/>
              </a:rPr>
              <a:t>Obligaciones legales: </a:t>
            </a:r>
            <a:r>
              <a:rPr b="0" lang="es-ES" sz="1600" spc="-1" strike="noStrike">
                <a:solidFill>
                  <a:srgbClr val="000000"/>
                </a:solidFill>
                <a:latin typeface="Arial"/>
                <a:ea typeface="Noto Sans CJK SC"/>
              </a:rPr>
              <a:t>Muchos de estos códigos de tracking dejan cookies, así que tendrás que montarlo dentro de tu sistema de gestión de cookies y dar información en el aviso de cookies.</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815760"/>
            <a:ext cx="8518320" cy="52056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500" spc="-1" strike="noStrike">
                <a:solidFill>
                  <a:srgbClr val="000000"/>
                </a:solidFill>
                <a:latin typeface="Arial"/>
              </a:rPr>
              <a:t>¿Cómo trabajan estos códigos?</a:t>
            </a:r>
            <a:r>
              <a:rPr b="0" lang="es-ES" sz="1500" spc="-1" strike="noStrike">
                <a:solidFill>
                  <a:srgbClr val="000000"/>
                </a:solidFill>
                <a:latin typeface="Arial"/>
              </a:rPr>
              <a:t> ¯\_(</a:t>
            </a:r>
            <a:r>
              <a:rPr b="0" lang="zh-CN" sz="1500" spc="-1" strike="noStrike">
                <a:solidFill>
                  <a:srgbClr val="000000"/>
                </a:solidFill>
                <a:latin typeface="Arial"/>
              </a:rPr>
              <a:t>ツ</a:t>
            </a:r>
            <a:r>
              <a:rPr b="0" lang="es-ES" sz="1500" spc="-1" strike="noStrike">
                <a:solidFill>
                  <a:srgbClr val="000000"/>
                </a:solidFill>
                <a:latin typeface="Arial"/>
              </a:rPr>
              <a:t>)_/¯</a:t>
            </a:r>
            <a:endParaRPr b="0" lang="es-ES" sz="1500" spc="-1" strike="noStrike">
              <a:solidFill>
                <a:srgbClr val="000000"/>
              </a:solidFill>
              <a:latin typeface="Arial"/>
            </a:endParaRPr>
          </a:p>
        </p:txBody>
      </p:sp>
      <p:sp>
        <p:nvSpPr>
          <p:cNvPr id="65" name="PlaceHolder 2"/>
          <p:cNvSpPr>
            <a:spLocks noGrp="1"/>
          </p:cNvSpPr>
          <p:nvPr>
            <p:ph/>
          </p:nvPr>
        </p:nvSpPr>
        <p:spPr>
          <a:xfrm>
            <a:off x="311760" y="1260000"/>
            <a:ext cx="8518320" cy="1417320"/>
          </a:xfrm>
          <a:prstGeom prst="rect">
            <a:avLst/>
          </a:prstGeom>
          <a:noFill/>
          <a:ln w="0">
            <a:noFill/>
          </a:ln>
        </p:spPr>
        <p:txBody>
          <a:bodyPr lIns="91440" rIns="91440" tIns="91440" bIns="91440" anchor="t">
            <a:normAutofit fontScale="87222"/>
          </a:bodyPr>
          <a:p>
            <a:pPr indent="0">
              <a:lnSpc>
                <a:spcPct val="100000"/>
              </a:lnSpc>
              <a:spcBef>
                <a:spcPts val="624"/>
              </a:spcBef>
              <a:spcAft>
                <a:spcPts val="425"/>
              </a:spcAft>
              <a:buNone/>
              <a:tabLst>
                <a:tab algn="l" pos="0"/>
              </a:tabLst>
            </a:pPr>
            <a:r>
              <a:rPr b="0" lang="es-ES" sz="1400" spc="-1" strike="noStrike">
                <a:solidFill>
                  <a:srgbClr val="000000"/>
                </a:solidFill>
                <a:latin typeface="Arial"/>
                <a:ea typeface="Noto Sans CJK SC"/>
              </a:rPr>
              <a:t>Estos códigos detectan e identifican a los usuarios a partir de los clics en emails que hayan sido enviados desde el CRM.</a:t>
            </a:r>
            <a:endParaRPr b="0" lang="es-ES" sz="1400" spc="-1" strike="noStrike">
              <a:solidFill>
                <a:srgbClr val="000000"/>
              </a:solidFill>
              <a:latin typeface="Arial"/>
            </a:endParaRPr>
          </a:p>
          <a:p>
            <a:pPr indent="0">
              <a:lnSpc>
                <a:spcPct val="100000"/>
              </a:lnSpc>
              <a:spcBef>
                <a:spcPts val="624"/>
              </a:spcBef>
              <a:spcAft>
                <a:spcPts val="425"/>
              </a:spcAft>
              <a:buNone/>
              <a:tabLst>
                <a:tab algn="l" pos="0"/>
              </a:tabLst>
            </a:pPr>
            <a:r>
              <a:rPr b="0" lang="es-ES" sz="1400" spc="-1" strike="noStrike">
                <a:solidFill>
                  <a:srgbClr val="000000"/>
                </a:solidFill>
                <a:latin typeface="Arial"/>
                <a:ea typeface="Noto Sans CJK SC"/>
              </a:rPr>
              <a:t>Una vez clican, son identificados por el código de tracking y este deja una cookie que nos permite rastrearlo por la web en ese equipo.</a:t>
            </a:r>
            <a:endParaRPr b="0" lang="es-ES" sz="1400" spc="-1" strike="noStrike">
              <a:solidFill>
                <a:srgbClr val="000000"/>
              </a:solidFill>
              <a:latin typeface="Arial"/>
            </a:endParaRPr>
          </a:p>
          <a:p>
            <a:pPr indent="0">
              <a:lnSpc>
                <a:spcPct val="100000"/>
              </a:lnSpc>
              <a:spcBef>
                <a:spcPts val="624"/>
              </a:spcBef>
              <a:spcAft>
                <a:spcPts val="425"/>
              </a:spcAft>
              <a:buNone/>
              <a:tabLst>
                <a:tab algn="l" pos="0"/>
              </a:tabLst>
            </a:pPr>
            <a:r>
              <a:rPr b="0" lang="es-ES" sz="1400" spc="-1" strike="noStrike">
                <a:solidFill>
                  <a:srgbClr val="000000"/>
                </a:solidFill>
                <a:latin typeface="Arial"/>
                <a:ea typeface="Noto Sans CJK SC"/>
              </a:rPr>
              <a:t>Sin ese primer clic en una newsletter y otro tipo de email no hay identificación y no se recoge información. Un usuario de nuestro CRM, si entra directamente en nuestra web desde un ordenador sin la cookie, no será detectado.</a:t>
            </a:r>
            <a:endParaRPr b="0" lang="es-ES" sz="1400" spc="-1" strike="noStrike">
              <a:solidFill>
                <a:srgbClr val="000000"/>
              </a:solidFill>
              <a:latin typeface="Arial"/>
            </a:endParaRPr>
          </a:p>
        </p:txBody>
      </p:sp>
      <p:sp>
        <p:nvSpPr>
          <p:cNvPr id="66" name="PlaceHolder 3"/>
          <p:cNvSpPr>
            <a:spLocks noGrp="1"/>
          </p:cNvSpPr>
          <p:nvPr>
            <p:ph type="title"/>
          </p:nvPr>
        </p:nvSpPr>
        <p:spPr>
          <a:xfrm>
            <a:off x="120600" y="2690640"/>
            <a:ext cx="8518320" cy="52056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500" spc="-1" strike="noStrike">
                <a:solidFill>
                  <a:srgbClr val="000000"/>
                </a:solidFill>
                <a:latin typeface="Arial"/>
              </a:rPr>
              <a:t>¿Qué permiten estos códigos solo con meterlos?</a:t>
            </a:r>
            <a:r>
              <a:rPr b="0" lang="es-ES" sz="1500" spc="-1" strike="noStrike">
                <a:solidFill>
                  <a:srgbClr val="000000"/>
                </a:solidFill>
                <a:latin typeface="Arial"/>
              </a:rPr>
              <a:t> </a:t>
            </a:r>
            <a:r>
              <a:rPr b="0" lang="zh-CN" sz="1500" spc="-1" strike="noStrike">
                <a:solidFill>
                  <a:srgbClr val="000000"/>
                </a:solidFill>
                <a:latin typeface="Arial"/>
              </a:rPr>
              <a:t>くコ</a:t>
            </a:r>
            <a:r>
              <a:rPr b="0" lang="es-ES" sz="1500" spc="-1" strike="noStrike">
                <a:solidFill>
                  <a:srgbClr val="000000"/>
                </a:solidFill>
                <a:latin typeface="Arial"/>
              </a:rPr>
              <a:t>:</a:t>
            </a:r>
            <a:r>
              <a:rPr b="0" lang="zh-CN" sz="1500" spc="-1" strike="noStrike">
                <a:solidFill>
                  <a:srgbClr val="000000"/>
                </a:solidFill>
                <a:latin typeface="Arial"/>
              </a:rPr>
              <a:t>彡</a:t>
            </a:r>
            <a:endParaRPr b="0" lang="es-ES" sz="1500" spc="-1" strike="noStrike">
              <a:solidFill>
                <a:srgbClr val="000000"/>
              </a:solidFill>
              <a:latin typeface="Arial"/>
            </a:endParaRPr>
          </a:p>
        </p:txBody>
      </p:sp>
      <p:sp>
        <p:nvSpPr>
          <p:cNvPr id="67" name="PlaceHolder 4"/>
          <p:cNvSpPr>
            <a:spLocks noGrp="1"/>
          </p:cNvSpPr>
          <p:nvPr>
            <p:ph/>
          </p:nvPr>
        </p:nvSpPr>
        <p:spPr>
          <a:xfrm>
            <a:off x="270000" y="3060000"/>
            <a:ext cx="8518320" cy="1438920"/>
          </a:xfrm>
          <a:prstGeom prst="rect">
            <a:avLst/>
          </a:prstGeom>
          <a:noFill/>
          <a:ln w="0">
            <a:noFill/>
          </a:ln>
        </p:spPr>
        <p:txBody>
          <a:bodyPr lIns="91440" rIns="91440" tIns="91440" bIns="91440" anchor="t">
            <a:normAutofit/>
          </a:bodyPr>
          <a:p>
            <a:pPr indent="0">
              <a:lnSpc>
                <a:spcPct val="100000"/>
              </a:lnSpc>
              <a:spcBef>
                <a:spcPts val="340"/>
              </a:spcBef>
              <a:spcAft>
                <a:spcPts val="142"/>
              </a:spcAft>
              <a:buNone/>
              <a:tabLst>
                <a:tab algn="l" pos="0"/>
              </a:tabLst>
            </a:pPr>
            <a:r>
              <a:rPr b="0" lang="es-ES" sz="1400" spc="-1" strike="noStrike">
                <a:solidFill>
                  <a:srgbClr val="000000"/>
                </a:solidFill>
                <a:latin typeface="Arial"/>
                <a:ea typeface="Noto Sans CJK SC"/>
              </a:rPr>
              <a:t>Este simple código os da mucho potencial, ya que nos permite saber las páginas que visita. Sabemos perfectamente que páginas ha visitado y con eso podemos:</a:t>
            </a:r>
            <a:endParaRPr b="0" lang="es-ES" sz="1400" spc="-1" strike="noStrike">
              <a:solidFill>
                <a:srgbClr val="000000"/>
              </a:solidFill>
              <a:latin typeface="Arial"/>
            </a:endParaRPr>
          </a:p>
          <a:p>
            <a:pPr marL="432000" indent="-324000">
              <a:lnSpc>
                <a:spcPct val="100000"/>
              </a:lnSpc>
              <a:spcBef>
                <a:spcPts val="340"/>
              </a:spcBef>
              <a:spcAft>
                <a:spcPts val="142"/>
              </a:spcAft>
              <a:buClr>
                <a:srgbClr val="000000"/>
              </a:buClr>
              <a:buSzPct val="45000"/>
              <a:buFont typeface="Wingdings" charset="2"/>
              <a:buChar char=""/>
              <a:tabLst>
                <a:tab algn="l" pos="0"/>
              </a:tabLst>
            </a:pPr>
            <a:r>
              <a:rPr b="0" lang="es-ES" sz="1400" spc="-1" strike="noStrike">
                <a:solidFill>
                  <a:srgbClr val="000000"/>
                </a:solidFill>
                <a:latin typeface="Arial"/>
                <a:ea typeface="Noto Sans CJK SC"/>
              </a:rPr>
              <a:t>Enviarle correos si visita asiduamente una URL interesante.</a:t>
            </a:r>
            <a:endParaRPr b="0" lang="es-ES" sz="1400" spc="-1" strike="noStrike">
              <a:solidFill>
                <a:srgbClr val="000000"/>
              </a:solidFill>
              <a:latin typeface="Arial"/>
            </a:endParaRPr>
          </a:p>
          <a:p>
            <a:pPr marL="432000" indent="-324000">
              <a:lnSpc>
                <a:spcPct val="100000"/>
              </a:lnSpc>
              <a:spcBef>
                <a:spcPts val="340"/>
              </a:spcBef>
              <a:spcAft>
                <a:spcPts val="142"/>
              </a:spcAft>
              <a:buClr>
                <a:srgbClr val="000000"/>
              </a:buClr>
              <a:buSzPct val="45000"/>
              <a:buFont typeface="Wingdings" charset="2"/>
              <a:buChar char=""/>
              <a:tabLst>
                <a:tab algn="l" pos="0"/>
              </a:tabLst>
            </a:pPr>
            <a:r>
              <a:rPr b="0" lang="es-ES" sz="1400" spc="-1" strike="noStrike">
                <a:solidFill>
                  <a:srgbClr val="000000"/>
                </a:solidFill>
                <a:latin typeface="Arial"/>
                <a:ea typeface="Noto Sans CJK SC"/>
              </a:rPr>
              <a:t>Meter puntos en un LeadScoring si visita contenidos categorizados de un determinado tema.</a:t>
            </a:r>
            <a:endParaRPr b="0" lang="es-ES" sz="1400" spc="-1" strike="noStrike">
              <a:solidFill>
                <a:srgbClr val="000000"/>
              </a:solidFill>
              <a:latin typeface="Arial"/>
            </a:endParaRPr>
          </a:p>
          <a:p>
            <a:pPr marL="432000" indent="-324000">
              <a:lnSpc>
                <a:spcPct val="100000"/>
              </a:lnSpc>
              <a:spcBef>
                <a:spcPts val="340"/>
              </a:spcBef>
              <a:spcAft>
                <a:spcPts val="142"/>
              </a:spcAft>
              <a:buClr>
                <a:srgbClr val="000000"/>
              </a:buClr>
              <a:buSzPct val="45000"/>
              <a:buFont typeface="Wingdings" charset="2"/>
              <a:buChar char=""/>
              <a:tabLst>
                <a:tab algn="l" pos="0"/>
              </a:tabLst>
            </a:pPr>
            <a:r>
              <a:rPr b="0" lang="es-ES" sz="1400" spc="-1" strike="noStrike">
                <a:solidFill>
                  <a:srgbClr val="000000"/>
                </a:solidFill>
                <a:latin typeface="Arial"/>
                <a:ea typeface="Noto Sans CJK SC"/>
              </a:rPr>
              <a:t>Sacar contenidos personalizados al visitar ciertos contenidos.</a:t>
            </a:r>
            <a:endParaRPr b="0" lang="es-ES" sz="1400" spc="-1" strike="noStrike">
              <a:solidFill>
                <a:srgbClr val="000000"/>
              </a:solidFill>
              <a:latin typeface="Arial"/>
            </a:endParaRPr>
          </a:p>
        </p:txBody>
      </p:sp>
      <p:sp>
        <p:nvSpPr>
          <p:cNvPr id="68" name="PlaceHolder 5"/>
          <p:cNvSpPr>
            <a:spLocks noGrp="1"/>
          </p:cNvSpPr>
          <p:nvPr>
            <p:ph type="title"/>
          </p:nvPr>
        </p:nvSpPr>
        <p:spPr>
          <a:xfrm>
            <a:off x="2340000" y="198360"/>
            <a:ext cx="6538320" cy="52056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El código de tracking</a:t>
            </a:r>
            <a:r>
              <a:rPr b="0" lang="es-ES" sz="1800" spc="-1" strike="noStrike">
                <a:solidFill>
                  <a:srgbClr val="174575"/>
                </a:solidFill>
                <a:latin typeface="Arial"/>
              </a:rPr>
              <a:t>❲◣_◢❳</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311760" y="815760"/>
            <a:ext cx="8518320" cy="520560"/>
          </a:xfrm>
          <a:prstGeom prst="rect">
            <a:avLst/>
          </a:prstGeom>
          <a:noFill/>
          <a:ln w="0">
            <a:noFill/>
          </a:ln>
        </p:spPr>
        <p:txBody>
          <a:bodyPr lIns="91440" rIns="91440" tIns="91440" bIns="91440" anchor="t">
            <a:normAutofit/>
          </a:bodyPr>
          <a:p>
            <a:pPr indent="0" algn="r">
              <a:lnSpc>
                <a:spcPct val="100000"/>
              </a:lnSpc>
              <a:buNone/>
              <a:tabLst>
                <a:tab algn="l" pos="0"/>
              </a:tabLst>
            </a:pPr>
            <a:r>
              <a:rPr b="1" lang="es-ES" sz="1500" spc="-1" strike="noStrike">
                <a:solidFill>
                  <a:srgbClr val="000000"/>
                </a:solidFill>
                <a:latin typeface="Arial"/>
              </a:rPr>
              <a:t>Caso práctico</a:t>
            </a:r>
            <a:r>
              <a:rPr b="0" lang="es-ES" sz="1500" spc="-1" strike="noStrike">
                <a:solidFill>
                  <a:srgbClr val="000000"/>
                </a:solidFill>
                <a:latin typeface="Arial"/>
              </a:rPr>
              <a:t>❲˚∆˚❳</a:t>
            </a:r>
            <a:endParaRPr b="0" lang="es-ES" sz="1500" spc="-1" strike="noStrike">
              <a:solidFill>
                <a:srgbClr val="000000"/>
              </a:solidFill>
              <a:latin typeface="Arial"/>
            </a:endParaRPr>
          </a:p>
        </p:txBody>
      </p:sp>
      <p:sp>
        <p:nvSpPr>
          <p:cNvPr id="70" name=""/>
          <p:cNvSpPr/>
          <p:nvPr/>
        </p:nvSpPr>
        <p:spPr>
          <a:xfrm>
            <a:off x="360000" y="1260000"/>
            <a:ext cx="5400000" cy="2160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1400" spc="-1" strike="noStrike">
                <a:solidFill>
                  <a:srgbClr val="000000"/>
                </a:solidFill>
                <a:latin typeface="Arial"/>
                <a:ea typeface="DejaVu Sans"/>
              </a:rPr>
              <a:t>Todos los enlaces en LinkedIn tienen unos parámetros «UTM» que les marca como que vienen de LinkedIn. Si el código detecta un usuario que visita una página tiene esos parámetros «UTM», le mete una etiqueta «usuario-linkedin».</a:t>
            </a:r>
            <a:endParaRPr b="0" lang="es-ES" sz="1400" spc="-1" strike="noStrike">
              <a:solidFill>
                <a:srgbClr val="000000"/>
              </a:solidFill>
              <a:latin typeface="Arial"/>
            </a:endParaRPr>
          </a:p>
          <a:p>
            <a:pPr>
              <a:lnSpc>
                <a:spcPct val="100000"/>
              </a:lnSpc>
            </a:pPr>
            <a:r>
              <a:rPr b="0" lang="es-ES" sz="1400" spc="-1" strike="noStrike">
                <a:solidFill>
                  <a:srgbClr val="000000"/>
                </a:solidFill>
                <a:latin typeface="Arial"/>
                <a:ea typeface="DejaVu Sans"/>
              </a:rPr>
              <a:t> </a:t>
            </a:r>
            <a:endParaRPr b="0" lang="es-ES" sz="1400" spc="-1" strike="noStrike">
              <a:solidFill>
                <a:srgbClr val="000000"/>
              </a:solidFill>
              <a:latin typeface="Arial"/>
            </a:endParaRPr>
          </a:p>
          <a:p>
            <a:pPr>
              <a:lnSpc>
                <a:spcPct val="100000"/>
              </a:lnSpc>
            </a:pPr>
            <a:r>
              <a:rPr b="0" lang="es-ES" sz="1400" spc="-1" strike="noStrike">
                <a:solidFill>
                  <a:srgbClr val="000000"/>
                </a:solidFill>
                <a:latin typeface="Arial"/>
                <a:ea typeface="DejaVu Sans"/>
              </a:rPr>
              <a:t>Esa etiqueta la usamos luego para tener listados de emails para crear audiencias en LinkedIn y para mandar campañas para promocionar LinkedIn, pidiéndoles que den me gusta y compartan.</a:t>
            </a:r>
            <a:endParaRPr b="0" lang="es-ES" sz="1400" spc="-1" strike="noStrike">
              <a:solidFill>
                <a:srgbClr val="000000"/>
              </a:solidFill>
              <a:latin typeface="Arial"/>
            </a:endParaRPr>
          </a:p>
        </p:txBody>
      </p:sp>
      <p:sp>
        <p:nvSpPr>
          <p:cNvPr id="71" name="PlaceHolder 2"/>
          <p:cNvSpPr>
            <a:spLocks noGrp="1"/>
          </p:cNvSpPr>
          <p:nvPr>
            <p:ph type="title"/>
          </p:nvPr>
        </p:nvSpPr>
        <p:spPr>
          <a:xfrm>
            <a:off x="2340360" y="198720"/>
            <a:ext cx="6538320" cy="52056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El código de tracking</a:t>
            </a:r>
            <a:r>
              <a:rPr b="0" lang="es-ES" sz="1800" spc="-1" strike="noStrike">
                <a:solidFill>
                  <a:srgbClr val="174575"/>
                </a:solidFill>
                <a:latin typeface="Arial"/>
              </a:rPr>
              <a:t>❲◣_◢❳</a:t>
            </a:r>
            <a:endParaRPr b="0" lang="es-ES" sz="1800" spc="-1" strike="noStrike">
              <a:solidFill>
                <a:srgbClr val="000000"/>
              </a:solidFill>
              <a:latin typeface="Arial"/>
            </a:endParaRPr>
          </a:p>
        </p:txBody>
      </p:sp>
      <p:pic>
        <p:nvPicPr>
          <p:cNvPr id="72" name="" descr=""/>
          <p:cNvPicPr/>
          <p:nvPr/>
        </p:nvPicPr>
        <p:blipFill>
          <a:blip r:embed="rId1"/>
          <a:stretch/>
        </p:blipFill>
        <p:spPr>
          <a:xfrm>
            <a:off x="5940000" y="1336320"/>
            <a:ext cx="2792880" cy="2318760"/>
          </a:xfrm>
          <a:prstGeom prst="rect">
            <a:avLst/>
          </a:prstGeom>
          <a:ln w="0">
            <a:noFill/>
          </a:ln>
        </p:spPr>
      </p:pic>
      <p:pic>
        <p:nvPicPr>
          <p:cNvPr id="73" name="" descr=""/>
          <p:cNvPicPr/>
          <p:nvPr/>
        </p:nvPicPr>
        <p:blipFill>
          <a:blip r:embed="rId2"/>
          <a:stretch/>
        </p:blipFill>
        <p:spPr>
          <a:xfrm>
            <a:off x="3060000" y="3240000"/>
            <a:ext cx="3620880" cy="152424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2328840" y="294120"/>
            <a:ext cx="6490080" cy="52056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Formularios </a:t>
            </a:r>
            <a:r>
              <a:rPr b="0" lang="es-ES" sz="1800" spc="-1" strike="noStrike">
                <a:solidFill>
                  <a:srgbClr val="174575"/>
                </a:solidFill>
                <a:latin typeface="Arial"/>
              </a:rPr>
              <a:t>[̲̅$̲̅(̲̅ιοο̲̅)̲̅$̲̅]</a:t>
            </a:r>
            <a:endParaRPr b="0" lang="es-ES" sz="1800" spc="-1" strike="noStrike">
              <a:solidFill>
                <a:srgbClr val="000000"/>
              </a:solidFill>
              <a:latin typeface="Arial"/>
            </a:endParaRPr>
          </a:p>
        </p:txBody>
      </p:sp>
      <p:sp>
        <p:nvSpPr>
          <p:cNvPr id="75" name="PlaceHolder 2"/>
          <p:cNvSpPr>
            <a:spLocks noGrp="1"/>
          </p:cNvSpPr>
          <p:nvPr>
            <p:ph/>
          </p:nvPr>
        </p:nvSpPr>
        <p:spPr>
          <a:xfrm>
            <a:off x="311760" y="1461600"/>
            <a:ext cx="4728240" cy="3116160"/>
          </a:xfrm>
          <a:prstGeom prst="rect">
            <a:avLst/>
          </a:prstGeom>
          <a:noFill/>
          <a:ln w="0">
            <a:noFill/>
          </a:ln>
        </p:spPr>
        <p:txBody>
          <a:bodyPr lIns="91440" rIns="91440" tIns="91440" bIns="91440" anchor="t">
            <a:normAutofit/>
          </a:bodyPr>
          <a:p>
            <a:pPr indent="0">
              <a:lnSpc>
                <a:spcPct val="100000"/>
              </a:lnSpc>
              <a:spcBef>
                <a:spcPts val="1191"/>
              </a:spcBef>
              <a:spcAft>
                <a:spcPts val="992"/>
              </a:spcAft>
              <a:buNone/>
              <a:tabLst>
                <a:tab algn="l" pos="0"/>
              </a:tabLst>
            </a:pPr>
            <a:r>
              <a:rPr b="0" lang="es-ES" sz="1800" spc="-1" strike="noStrike">
                <a:solidFill>
                  <a:srgbClr val="000000"/>
                </a:solidFill>
                <a:latin typeface="Arial"/>
              </a:rPr>
              <a:t>La forma más común de conexión entre WordPress y Un CRM es </a:t>
            </a:r>
            <a:r>
              <a:rPr b="1" lang="es-ES" sz="1800" spc="-1" strike="noStrike">
                <a:solidFill>
                  <a:srgbClr val="000000"/>
                </a:solidFill>
                <a:latin typeface="Arial"/>
              </a:rPr>
              <a:t>mediante formularios</a:t>
            </a:r>
            <a:r>
              <a:rPr b="0" lang="es-ES" sz="1800" spc="-1" strike="noStrike">
                <a:solidFill>
                  <a:srgbClr val="000000"/>
                </a:solidFill>
                <a:latin typeface="Arial"/>
              </a:rPr>
              <a:t>. Está conexión se puede hacer mediante diferentes formas.</a:t>
            </a:r>
            <a:endParaRPr b="0" lang="es-ES" sz="1800" spc="-1" strike="noStrike">
              <a:solidFill>
                <a:srgbClr val="000000"/>
              </a:solidFill>
              <a:latin typeface="Arial"/>
            </a:endParaRPr>
          </a:p>
          <a:p>
            <a:pPr marL="720000" indent="-324000">
              <a:lnSpc>
                <a:spcPct val="100000"/>
              </a:lnSpc>
              <a:spcBef>
                <a:spcPts val="340"/>
              </a:spcBef>
              <a:spcAft>
                <a:spcPts val="142"/>
              </a:spcAft>
              <a:buClr>
                <a:srgbClr val="000000"/>
              </a:buClr>
              <a:buFont typeface="Symbol" charset="2"/>
              <a:buChar char=""/>
              <a:tabLst>
                <a:tab algn="l" pos="0"/>
              </a:tabLst>
            </a:pPr>
            <a:r>
              <a:rPr b="0" lang="es-ES" sz="1800" spc="-1" strike="noStrike">
                <a:solidFill>
                  <a:srgbClr val="000000"/>
                </a:solidFill>
                <a:latin typeface="Arial"/>
              </a:rPr>
              <a:t>Incrustados</a:t>
            </a:r>
            <a:endParaRPr b="0" lang="es-ES" sz="1800" spc="-1" strike="noStrike">
              <a:solidFill>
                <a:srgbClr val="000000"/>
              </a:solidFill>
              <a:latin typeface="Arial"/>
            </a:endParaRPr>
          </a:p>
          <a:p>
            <a:pPr marL="720000" indent="-324000">
              <a:lnSpc>
                <a:spcPct val="100000"/>
              </a:lnSpc>
              <a:spcBef>
                <a:spcPts val="340"/>
              </a:spcBef>
              <a:spcAft>
                <a:spcPts val="142"/>
              </a:spcAft>
              <a:buClr>
                <a:srgbClr val="000000"/>
              </a:buClr>
              <a:buFont typeface="Symbol" charset="2"/>
              <a:buChar char=""/>
              <a:tabLst>
                <a:tab algn="l" pos="0"/>
              </a:tabLst>
            </a:pPr>
            <a:r>
              <a:rPr b="0" lang="es-ES" sz="1800" spc="-1" strike="noStrike">
                <a:solidFill>
                  <a:srgbClr val="000000"/>
                </a:solidFill>
                <a:latin typeface="Arial"/>
              </a:rPr>
              <a:t>Conectados con un plugin</a:t>
            </a:r>
            <a:endParaRPr b="0" lang="es-ES" sz="1800" spc="-1" strike="noStrike">
              <a:solidFill>
                <a:srgbClr val="000000"/>
              </a:solidFill>
              <a:latin typeface="Arial"/>
            </a:endParaRPr>
          </a:p>
          <a:p>
            <a:pPr marL="720000" indent="-324000">
              <a:lnSpc>
                <a:spcPct val="100000"/>
              </a:lnSpc>
              <a:spcBef>
                <a:spcPts val="340"/>
              </a:spcBef>
              <a:spcAft>
                <a:spcPts val="142"/>
              </a:spcAft>
              <a:buClr>
                <a:srgbClr val="000000"/>
              </a:buClr>
              <a:buFont typeface="Symbol" charset="2"/>
              <a:buChar char=""/>
              <a:tabLst>
                <a:tab algn="l" pos="0"/>
              </a:tabLst>
            </a:pPr>
            <a:r>
              <a:rPr b="0" lang="es-ES" sz="1800" spc="-1" strike="noStrike">
                <a:solidFill>
                  <a:srgbClr val="000000"/>
                </a:solidFill>
                <a:latin typeface="Arial"/>
              </a:rPr>
              <a:t>Conectados con un desarrollo propio</a:t>
            </a:r>
            <a:endParaRPr b="0" lang="es-ES" sz="1800" spc="-1" strike="noStrike">
              <a:solidFill>
                <a:srgbClr val="000000"/>
              </a:solidFill>
              <a:latin typeface="Arial"/>
            </a:endParaRPr>
          </a:p>
          <a:p>
            <a:pPr marL="720000" indent="-324000">
              <a:lnSpc>
                <a:spcPct val="100000"/>
              </a:lnSpc>
              <a:spcBef>
                <a:spcPts val="340"/>
              </a:spcBef>
              <a:spcAft>
                <a:spcPts val="142"/>
              </a:spcAft>
              <a:buClr>
                <a:srgbClr val="000000"/>
              </a:buClr>
              <a:buFont typeface="Symbol" charset="2"/>
              <a:buChar char=""/>
              <a:tabLst>
                <a:tab algn="l" pos="0"/>
              </a:tabLst>
            </a:pPr>
            <a:r>
              <a:rPr b="0" lang="es-ES" sz="1800" spc="-1" strike="noStrike">
                <a:solidFill>
                  <a:srgbClr val="000000"/>
                </a:solidFill>
                <a:latin typeface="Arial"/>
              </a:rPr>
              <a:t>Mixtos</a:t>
            </a:r>
            <a:endParaRPr b="0" lang="es-ES" sz="1800" spc="-1" strike="noStrike">
              <a:solidFill>
                <a:srgbClr val="000000"/>
              </a:solidFill>
              <a:latin typeface="Arial"/>
            </a:endParaRPr>
          </a:p>
        </p:txBody>
      </p:sp>
      <p:pic>
        <p:nvPicPr>
          <p:cNvPr id="76" name="" descr=""/>
          <p:cNvPicPr/>
          <p:nvPr/>
        </p:nvPicPr>
        <p:blipFill>
          <a:blip r:embed="rId1"/>
          <a:stretch/>
        </p:blipFill>
        <p:spPr>
          <a:xfrm>
            <a:off x="5188320" y="937800"/>
            <a:ext cx="3600000" cy="38192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311760" y="815760"/>
            <a:ext cx="8518320" cy="52056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500" spc="-1" strike="noStrike">
                <a:solidFill>
                  <a:srgbClr val="000000"/>
                </a:solidFill>
                <a:latin typeface="Arial"/>
                <a:ea typeface="Noto Sans CJK SC"/>
              </a:rPr>
              <a:t>Incrustados</a:t>
            </a:r>
            <a:r>
              <a:rPr b="0" lang="es-ES" sz="1500" spc="-1" strike="noStrike">
                <a:solidFill>
                  <a:srgbClr val="000000"/>
                </a:solidFill>
                <a:latin typeface="Arial"/>
                <a:ea typeface="Noto Sans CJK SC"/>
              </a:rPr>
              <a:t> ˁ˚ᴥ˚ˀ</a:t>
            </a:r>
            <a:endParaRPr b="0" lang="es-ES" sz="1500" spc="-1" strike="noStrike">
              <a:solidFill>
                <a:srgbClr val="000000"/>
              </a:solidFill>
              <a:latin typeface="Arial"/>
            </a:endParaRPr>
          </a:p>
        </p:txBody>
      </p:sp>
      <p:sp>
        <p:nvSpPr>
          <p:cNvPr id="78" name="PlaceHolder 2"/>
          <p:cNvSpPr>
            <a:spLocks noGrp="1"/>
          </p:cNvSpPr>
          <p:nvPr>
            <p:ph/>
          </p:nvPr>
        </p:nvSpPr>
        <p:spPr>
          <a:xfrm>
            <a:off x="311760" y="1337400"/>
            <a:ext cx="8518320" cy="3240360"/>
          </a:xfrm>
          <a:prstGeom prst="rect">
            <a:avLst/>
          </a:prstGeom>
          <a:noFill/>
          <a:ln w="0">
            <a:noFill/>
          </a:ln>
        </p:spPr>
        <p:txBody>
          <a:bodyPr lIns="91440" rIns="91440" tIns="91440" bIns="91440" anchor="t">
            <a:normAutofit fontScale="56111"/>
          </a:bodyPr>
          <a:p>
            <a:pPr indent="0">
              <a:lnSpc>
                <a:spcPct val="100000"/>
              </a:lnSpc>
              <a:spcBef>
                <a:spcPts val="340"/>
              </a:spcBef>
              <a:spcAft>
                <a:spcPts val="283"/>
              </a:spcAft>
              <a:buNone/>
              <a:tabLst>
                <a:tab algn="l" pos="0"/>
              </a:tabLst>
            </a:pPr>
            <a:r>
              <a:rPr b="0" lang="es-ES" sz="1800" spc="-1" strike="noStrike">
                <a:solidFill>
                  <a:srgbClr val="000000"/>
                </a:solidFill>
                <a:latin typeface="Arial"/>
              </a:rPr>
              <a:t>La mayoría de CRM dan códigos para incrustar formularios en tu web. Son códigos muy sencillos de usar, generas el formulario y cortas y pegas el código que te dan en tu web, en páginas, widgets, …</a:t>
            </a:r>
            <a:endParaRPr b="0" lang="es-ES" sz="1800" spc="-1" strike="noStrike">
              <a:solidFill>
                <a:srgbClr val="000000"/>
              </a:solidFill>
              <a:latin typeface="Arial"/>
            </a:endParaRPr>
          </a:p>
          <a:p>
            <a:pPr indent="0">
              <a:lnSpc>
                <a:spcPct val="100000"/>
              </a:lnSpc>
              <a:spcBef>
                <a:spcPts val="340"/>
              </a:spcBef>
              <a:spcAft>
                <a:spcPts val="283"/>
              </a:spcAft>
              <a:buNone/>
              <a:tabLst>
                <a:tab algn="l" pos="0"/>
              </a:tabLst>
            </a:pPr>
            <a:r>
              <a:rPr b="1" lang="es-ES" sz="1800" spc="-1" strike="noStrike">
                <a:solidFill>
                  <a:srgbClr val="000000"/>
                </a:solidFill>
                <a:latin typeface="Arial"/>
              </a:rPr>
              <a:t>Ventajas:</a:t>
            </a:r>
            <a:endParaRPr b="0" lang="es-ES" sz="1800" spc="-1" strike="noStrike">
              <a:solidFill>
                <a:srgbClr val="000000"/>
              </a:solidFill>
              <a:latin typeface="Arial"/>
            </a:endParaRPr>
          </a:p>
          <a:p>
            <a:pPr marL="720000" indent="-324000">
              <a:lnSpc>
                <a:spcPct val="100000"/>
              </a:lnSpc>
              <a:spcBef>
                <a:spcPts val="340"/>
              </a:spcBef>
              <a:spcAft>
                <a:spcPts val="283"/>
              </a:spcAft>
              <a:buClr>
                <a:srgbClr val="000000"/>
              </a:buClr>
              <a:buFont typeface="Wingdings" charset="2"/>
              <a:buChar char=""/>
              <a:tabLst>
                <a:tab algn="l" pos="0"/>
              </a:tabLst>
            </a:pPr>
            <a:r>
              <a:rPr b="0" lang="es-ES" sz="1800" spc="-1" strike="noStrike">
                <a:solidFill>
                  <a:srgbClr val="000000"/>
                </a:solidFill>
                <a:latin typeface="Arial"/>
              </a:rPr>
              <a:t>Muy fácil de crear e integrar y exigen pocos conocimientos.</a:t>
            </a:r>
            <a:endParaRPr b="0" lang="es-ES" sz="1800" spc="-1" strike="noStrike">
              <a:solidFill>
                <a:srgbClr val="000000"/>
              </a:solidFill>
              <a:latin typeface="Arial"/>
            </a:endParaRPr>
          </a:p>
          <a:p>
            <a:pPr marL="720000" indent="-324000">
              <a:lnSpc>
                <a:spcPct val="100000"/>
              </a:lnSpc>
              <a:spcBef>
                <a:spcPts val="340"/>
              </a:spcBef>
              <a:spcAft>
                <a:spcPts val="283"/>
              </a:spcAft>
              <a:buClr>
                <a:srgbClr val="000000"/>
              </a:buClr>
              <a:buFont typeface="Wingdings" charset="2"/>
              <a:buChar char=""/>
              <a:tabLst>
                <a:tab algn="l" pos="0"/>
              </a:tabLst>
            </a:pPr>
            <a:r>
              <a:rPr b="0" lang="es-ES" sz="1800" spc="-1" strike="noStrike">
                <a:solidFill>
                  <a:srgbClr val="000000"/>
                </a:solidFill>
                <a:latin typeface="Arial"/>
              </a:rPr>
              <a:t>La conexión es directa, no debería haber fallos.</a:t>
            </a:r>
            <a:endParaRPr b="0" lang="es-ES" sz="1800" spc="-1" strike="noStrike">
              <a:solidFill>
                <a:srgbClr val="000000"/>
              </a:solidFill>
              <a:latin typeface="Arial"/>
            </a:endParaRPr>
          </a:p>
          <a:p>
            <a:pPr marL="720000" indent="-324000">
              <a:lnSpc>
                <a:spcPct val="100000"/>
              </a:lnSpc>
              <a:spcBef>
                <a:spcPts val="340"/>
              </a:spcBef>
              <a:spcAft>
                <a:spcPts val="283"/>
              </a:spcAft>
              <a:buClr>
                <a:srgbClr val="000000"/>
              </a:buClr>
              <a:buFont typeface="Wingdings" charset="2"/>
              <a:buChar char=""/>
              <a:tabLst>
                <a:tab algn="l" pos="0"/>
              </a:tabLst>
            </a:pPr>
            <a:r>
              <a:rPr b="0" lang="es-ES" sz="1800" spc="-1" strike="noStrike">
                <a:solidFill>
                  <a:srgbClr val="000000"/>
                </a:solidFill>
                <a:latin typeface="Arial"/>
              </a:rPr>
              <a:t>Ellos se encargan de meter la cookie de rastreo o similares para poder seguir al usuario.</a:t>
            </a:r>
            <a:endParaRPr b="0" lang="es-ES" sz="1800" spc="-1" strike="noStrike">
              <a:solidFill>
                <a:srgbClr val="000000"/>
              </a:solidFill>
              <a:latin typeface="Arial"/>
            </a:endParaRPr>
          </a:p>
          <a:p>
            <a:pPr indent="0">
              <a:lnSpc>
                <a:spcPct val="100000"/>
              </a:lnSpc>
              <a:spcBef>
                <a:spcPts val="340"/>
              </a:spcBef>
              <a:spcAft>
                <a:spcPts val="283"/>
              </a:spcAft>
              <a:buNone/>
              <a:tabLst>
                <a:tab algn="l" pos="0"/>
              </a:tabLst>
            </a:pPr>
            <a:r>
              <a:rPr b="1" lang="es-ES" sz="1800" spc="-1" strike="noStrike">
                <a:solidFill>
                  <a:srgbClr val="000000"/>
                </a:solidFill>
                <a:latin typeface="Arial"/>
              </a:rPr>
              <a:t>Desventajas:</a:t>
            </a:r>
            <a:endParaRPr b="0" lang="es-ES" sz="1800" spc="-1" strike="noStrike">
              <a:solidFill>
                <a:srgbClr val="000000"/>
              </a:solidFill>
              <a:latin typeface="Arial"/>
            </a:endParaRPr>
          </a:p>
          <a:p>
            <a:pPr marL="720000" indent="-324000">
              <a:lnSpc>
                <a:spcPct val="100000"/>
              </a:lnSpc>
              <a:spcBef>
                <a:spcPts val="340"/>
              </a:spcBef>
              <a:spcAft>
                <a:spcPts val="283"/>
              </a:spcAft>
              <a:buClr>
                <a:srgbClr val="000000"/>
              </a:buClr>
              <a:buFont typeface="Wingdings" charset="2"/>
              <a:buChar char=""/>
              <a:tabLst>
                <a:tab algn="l" pos="0"/>
              </a:tabLst>
            </a:pPr>
            <a:r>
              <a:rPr b="0" lang="es-ES" sz="1800" spc="-1" strike="noStrike">
                <a:solidFill>
                  <a:srgbClr val="000000"/>
                </a:solidFill>
                <a:latin typeface="Arial"/>
              </a:rPr>
              <a:t>Cuando quieres meter campos especiales que no están en el CRM, te obliga a crear campus personalizados en el CRM para guardar esa información. A la larga creas montones de campos que casi ni se usan.</a:t>
            </a:r>
            <a:endParaRPr b="0" lang="es-ES" sz="1800" spc="-1" strike="noStrike">
              <a:solidFill>
                <a:srgbClr val="000000"/>
              </a:solidFill>
              <a:latin typeface="Arial"/>
            </a:endParaRPr>
          </a:p>
          <a:p>
            <a:pPr marL="720000" indent="-324000">
              <a:lnSpc>
                <a:spcPct val="100000"/>
              </a:lnSpc>
              <a:spcBef>
                <a:spcPts val="340"/>
              </a:spcBef>
              <a:spcAft>
                <a:spcPts val="283"/>
              </a:spcAft>
              <a:buClr>
                <a:srgbClr val="000000"/>
              </a:buClr>
              <a:buFont typeface="Wingdings" charset="2"/>
              <a:buChar char=""/>
              <a:tabLst>
                <a:tab algn="l" pos="0"/>
              </a:tabLst>
            </a:pPr>
            <a:r>
              <a:rPr b="0" lang="es-ES" sz="1800" spc="-1" strike="noStrike">
                <a:solidFill>
                  <a:srgbClr val="000000"/>
                </a:solidFill>
                <a:latin typeface="Arial"/>
              </a:rPr>
              <a:t>No tienen buena integración en el diseño de tu WordPress y suelen quedar un poco pegote.</a:t>
            </a:r>
            <a:endParaRPr b="0" lang="es-ES" sz="1800" spc="-1" strike="noStrike">
              <a:solidFill>
                <a:srgbClr val="000000"/>
              </a:solidFill>
              <a:latin typeface="Arial"/>
            </a:endParaRPr>
          </a:p>
          <a:p>
            <a:pPr marL="720000" indent="-324000">
              <a:lnSpc>
                <a:spcPct val="100000"/>
              </a:lnSpc>
              <a:spcBef>
                <a:spcPts val="340"/>
              </a:spcBef>
              <a:spcAft>
                <a:spcPts val="283"/>
              </a:spcAft>
              <a:buClr>
                <a:srgbClr val="000000"/>
              </a:buClr>
              <a:buFont typeface="Wingdings" charset="2"/>
              <a:buChar char=""/>
              <a:tabLst>
                <a:tab algn="l" pos="0"/>
              </a:tabLst>
            </a:pPr>
            <a:r>
              <a:rPr b="0" lang="es-ES" sz="1800" spc="-1" strike="noStrike">
                <a:solidFill>
                  <a:srgbClr val="000000"/>
                </a:solidFill>
                <a:latin typeface="Arial"/>
              </a:rPr>
              <a:t>No permiten conectar a terceros. Los formularios incrustados se conectan difícilmente con elementos de terceros. Tengo una fundación de una empresa grande que todos los contactos recogidos con los formularios deben registrarse en el CRM que usan ellos (Clientify) y con el de la empresa matriz (Salesforce). Los formularios incrustados de Clientify no permiten hacer una conexión también a Salesforce cumpliendo los requerimientos que Salesforce exige.</a:t>
            </a:r>
            <a:endParaRPr b="0" lang="es-ES" sz="1800" spc="-1" strike="noStrike">
              <a:solidFill>
                <a:srgbClr val="000000"/>
              </a:solidFill>
              <a:latin typeface="Arial"/>
            </a:endParaRPr>
          </a:p>
          <a:p>
            <a:pPr marL="720000" indent="-324000">
              <a:lnSpc>
                <a:spcPct val="100000"/>
              </a:lnSpc>
              <a:spcBef>
                <a:spcPts val="340"/>
              </a:spcBef>
              <a:spcAft>
                <a:spcPts val="283"/>
              </a:spcAft>
              <a:buClr>
                <a:srgbClr val="000000"/>
              </a:buClr>
              <a:buFont typeface="Wingdings" charset="2"/>
              <a:buChar char=""/>
              <a:tabLst>
                <a:tab algn="l" pos="0"/>
              </a:tabLst>
            </a:pPr>
            <a:r>
              <a:rPr b="0" lang="es-ES" sz="1800" spc="-1" strike="noStrike">
                <a:solidFill>
                  <a:srgbClr val="000000"/>
                </a:solidFill>
                <a:latin typeface="Arial"/>
              </a:rPr>
              <a:t>Si cae el CRM caen los formularios de tu web. No suelen fallar, pero puede pasar.</a:t>
            </a:r>
            <a:endParaRPr b="0" lang="es-ES" sz="1800" spc="-1" strike="noStrike">
              <a:solidFill>
                <a:srgbClr val="000000"/>
              </a:solidFill>
              <a:latin typeface="Arial"/>
            </a:endParaRPr>
          </a:p>
          <a:p>
            <a:pPr indent="0">
              <a:lnSpc>
                <a:spcPct val="100000"/>
              </a:lnSpc>
              <a:spcBef>
                <a:spcPts val="1191"/>
              </a:spcBef>
              <a:spcAft>
                <a:spcPts val="992"/>
              </a:spcAft>
              <a:buNone/>
              <a:tabLst>
                <a:tab algn="l" pos="0"/>
              </a:tabLst>
            </a:pPr>
            <a:endParaRPr b="0" lang="es-ES" sz="1800" spc="-1" strike="noStrike">
              <a:solidFill>
                <a:srgbClr val="000000"/>
              </a:solidFill>
              <a:latin typeface="Arial"/>
            </a:endParaRPr>
          </a:p>
        </p:txBody>
      </p:sp>
      <p:sp>
        <p:nvSpPr>
          <p:cNvPr id="79" name="PlaceHolder 3"/>
          <p:cNvSpPr>
            <a:spLocks noGrp="1"/>
          </p:cNvSpPr>
          <p:nvPr>
            <p:ph type="title"/>
          </p:nvPr>
        </p:nvSpPr>
        <p:spPr>
          <a:xfrm>
            <a:off x="2329200" y="294480"/>
            <a:ext cx="6490080" cy="52056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000000"/>
                </a:solidFill>
                <a:latin typeface="Arial"/>
              </a:rPr>
              <a:t>Formularios </a:t>
            </a:r>
            <a:r>
              <a:rPr b="0" lang="es-ES" sz="1800" spc="-1" strike="noStrike">
                <a:solidFill>
                  <a:srgbClr val="000000"/>
                </a:solidFill>
                <a:latin typeface="Arial"/>
              </a:rPr>
              <a:t>[̲̅$̲̅(̲̅ιοο̲̅)̲̅$̲̅]</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193</TotalTime>
  <Application>LibreOffice/24.2.7.2$Linux_X86_64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es-ES</dc:language>
  <cp:lastModifiedBy/>
  <cp:lastPrinted>2025-04-29T16:11:25Z</cp:lastPrinted>
  <dcterms:modified xsi:type="dcterms:W3CDTF">2025-04-29T16:49:41Z</dcterms:modified>
  <cp:revision>37</cp:revision>
  <dc:subject/>
  <dc:title/>
</cp:coreProperties>
</file>

<file path=docProps/custom.xml><?xml version="1.0" encoding="utf-8"?>
<Properties xmlns="http://schemas.openxmlformats.org/officeDocument/2006/custom-properties" xmlns:vt="http://schemas.openxmlformats.org/officeDocument/2006/docPropsVTypes"/>
</file>