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2.png" ContentType="image/png"/>
  <Override PartName="/ppt/media/image3.png" ContentType="image/png"/>
  <Override PartName="/ppt/media/image9.png" ContentType="image/png"/>
  <Override PartName="/ppt/media/image17.gif" ContentType="image/gif"/>
  <Override PartName="/ppt/media/image16.jpeg" ContentType="image/jpeg"/>
  <Override PartName="/ppt/media/image14.png" ContentType="image/png"/>
  <Override PartName="/ppt/media/image5.png" ContentType="image/png"/>
  <Override PartName="/ppt/media/image8.jpeg" ContentType="image/jpeg"/>
  <Override PartName="/ppt/media/image4.png" ContentType="image/png"/>
  <Override PartName="/ppt/media/image13.jpeg" ContentType="image/jpeg"/>
  <Override PartName="/ppt/media/image1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1"/>
          </p:nvPr>
        </p:nvSpPr>
        <p:spPr/>
        <p:txBody>
          <a:bodyPr/>
          <a:p>
            <a:fld id="{BE79BF5E-8166-47F6-AEBB-0306BBD6592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2"/>
          </p:nvPr>
        </p:nvSpPr>
        <p:spPr/>
        <p:txBody>
          <a:bodyPr/>
          <a:p>
            <a:fld id="{BC59088B-5BCC-4D08-8F8D-BA06BD108A0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3"/>
          </p:nvPr>
        </p:nvSpPr>
        <p:spPr/>
        <p:txBody>
          <a:bodyPr/>
          <a:p>
            <a:fld id="{31E6DE63-34DD-45E9-AC6C-136B9603688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4"/>
          </p:nvPr>
        </p:nvSpPr>
        <p:spPr/>
        <p:txBody>
          <a:bodyPr/>
          <a:p>
            <a:fld id="{34A1E8CE-E058-46EB-B94D-C0F012F8EDA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25"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85D62F55-0575-44B3-B658-53F8F8C3615B}"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30" name="PlaceHolder 2"/>
          <p:cNvSpPr>
            <a:spLocks noGrp="1"/>
          </p:cNvSpPr>
          <p:nvPr>
            <p:ph type="subTitle"/>
          </p:nvPr>
        </p:nvSpPr>
        <p:spPr>
          <a:xfrm>
            <a:off x="311760" y="1461600"/>
            <a:ext cx="8516880" cy="311472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6"/>
          </p:nvPr>
        </p:nvSpPr>
        <p:spPr/>
        <p:txBody>
          <a:bodyPr/>
          <a:p>
            <a:fld id="{BB1EF100-59D5-428A-89A1-FEDF54E584B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1">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5"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7"/>
          </p:nvPr>
        </p:nvSpPr>
        <p:spPr/>
        <p:txBody>
          <a:bodyPr/>
          <a:p>
            <a:fld id="{D6F145F1-9FD3-4152-BA60-68FC76845EE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0"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8"/>
          </p:nvPr>
        </p:nvSpPr>
        <p:spPr/>
        <p:txBody>
          <a:bodyPr/>
          <a:p>
            <a:fld id="{4E18EED9-2712-4FE9-9605-1AB5CBA5C65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64280"/>
            <a:ext cx="85168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 name="PlaceHolder 2"/>
          <p:cNvSpPr>
            <a:spLocks noGrp="1"/>
          </p:cNvSpPr>
          <p:nvPr>
            <p:ph/>
          </p:nvPr>
        </p:nvSpPr>
        <p:spPr>
          <a:xfrm>
            <a:off x="311760" y="1461600"/>
            <a:ext cx="8516880" cy="3114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9"/>
          </p:nvPr>
        </p:nvSpPr>
        <p:spPr/>
        <p:txBody>
          <a:bodyPr/>
          <a:p>
            <a:fld id="{0DC2E2E1-75DD-4689-A8BF-3818E6EEA07A}"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39;p10"/>
          <p:cNvSpPr/>
          <p:nvPr/>
        </p:nvSpPr>
        <p:spPr>
          <a:xfrm>
            <a:off x="4572000" y="177480"/>
            <a:ext cx="4568400" cy="496224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s-ES" sz="1400" spc="-1" strike="noStrike">
              <a:solidFill>
                <a:srgbClr val="000000"/>
              </a:solidFill>
              <a:latin typeface="Arial"/>
              <a:ea typeface="DejaVu Sans"/>
            </a:endParaRPr>
          </a:p>
        </p:txBody>
      </p:sp>
      <p:sp>
        <p:nvSpPr>
          <p:cNvPr id="1"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2"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 name="PlaceHolder 3"/>
          <p:cNvSpPr>
            <a:spLocks noGrp="1"/>
          </p:cNvSpPr>
          <p:nvPr>
            <p:ph type="sldNum" idx="1"/>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5E39C2B-222A-4802-B762-D086E4308857}"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7"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8" name="PlaceHolder 3"/>
          <p:cNvSpPr>
            <a:spLocks noGrp="1"/>
          </p:cNvSpPr>
          <p:nvPr>
            <p:ph type="sldNum" idx="2"/>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169135B-D26E-4E17-9008-69617FE8D855}"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2"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3" name="PlaceHolder 3"/>
          <p:cNvSpPr>
            <a:spLocks noGrp="1"/>
          </p:cNvSpPr>
          <p:nvPr>
            <p:ph type="sldNum" idx="3"/>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7C7CDFC-E6A1-4F0D-A602-B4D8D66723C4}"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7"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8" name="PlaceHolder 3"/>
          <p:cNvSpPr>
            <a:spLocks noGrp="1"/>
          </p:cNvSpPr>
          <p:nvPr>
            <p:ph type="sldNum" idx="4"/>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F257239A-CF52-46D9-8B2C-58CD651349B2}"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Pulse para editar el formato del texto de título</a:t>
            </a:r>
            <a:endParaRPr b="0" lang="es-ES" sz="1800" spc="-1" strike="noStrike">
              <a:solidFill>
                <a:srgbClr val="ffffff"/>
              </a:solidFill>
              <a:latin typeface="Arial"/>
            </a:endParaRPr>
          </a:p>
        </p:txBody>
      </p:sp>
      <p:sp>
        <p:nvSpPr>
          <p:cNvPr id="22"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800" spc="-1" strike="noStrike">
                <a:solidFill>
                  <a:srgbClr val="ffffff"/>
                </a:solidFill>
                <a:latin typeface="Arial"/>
              </a:rPr>
              <a:t>Pulse para editar el formato de texto del esquema</a:t>
            </a:r>
            <a:endParaRPr b="0" lang="es-E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1800" spc="-1" strike="noStrike">
                <a:solidFill>
                  <a:srgbClr val="ffffff"/>
                </a:solidFill>
                <a:latin typeface="Arial"/>
              </a:rPr>
              <a:t>Segundo nivel del esquema</a:t>
            </a:r>
            <a:endParaRPr b="0" lang="es-E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1800" spc="-1" strike="noStrike">
                <a:solidFill>
                  <a:srgbClr val="ffffff"/>
                </a:solidFill>
                <a:latin typeface="Arial"/>
              </a:rPr>
              <a:t>Tercer nivel del esquema</a:t>
            </a:r>
            <a:endParaRPr b="0" lang="es-E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1800" spc="-1" strike="noStrike">
                <a:solidFill>
                  <a:srgbClr val="ffffff"/>
                </a:solidFill>
                <a:latin typeface="Arial"/>
              </a:rPr>
              <a:t>Cuarto nivel del esquema</a:t>
            </a:r>
            <a:endParaRPr b="0" lang="es-E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1800" spc="-1" strike="noStrike">
                <a:solidFill>
                  <a:srgbClr val="ffffff"/>
                </a:solidFill>
                <a:latin typeface="Arial"/>
              </a:rPr>
              <a:t>Quinto nivel del esquema</a:t>
            </a:r>
            <a:endParaRPr b="0" lang="es-E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1800" spc="-1" strike="noStrike">
                <a:solidFill>
                  <a:srgbClr val="ffffff"/>
                </a:solidFill>
                <a:latin typeface="Arial"/>
              </a:rPr>
              <a:t>Sexto nivel del esquema</a:t>
            </a:r>
            <a:endParaRPr b="0" lang="es-E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1800" spc="-1" strike="noStrike">
                <a:solidFill>
                  <a:srgbClr val="ffffff"/>
                </a:solidFill>
                <a:latin typeface="Arial"/>
              </a:rPr>
              <a:t>Séptimo nivel del esquema</a:t>
            </a:r>
            <a:endParaRPr b="0" lang="es-ES" sz="1800" spc="-1" strike="noStrike">
              <a:solidFill>
                <a:srgbClr val="ffffff"/>
              </a:solidFill>
              <a:latin typeface="Arial"/>
            </a:endParaRPr>
          </a:p>
        </p:txBody>
      </p:sp>
      <p:sp>
        <p:nvSpPr>
          <p:cNvPr id="23" name="PlaceHolder 3"/>
          <p:cNvSpPr>
            <a:spLocks noGrp="1"/>
          </p:cNvSpPr>
          <p:nvPr>
            <p:ph type="sldNum" idx="5"/>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21E14DE-6FF9-4E87-B4C1-93D71C28AA05}" type="slidenum">
              <a:rPr b="0" lang="en-GB" sz="1000" spc="-1" strike="noStrike">
                <a:solidFill>
                  <a:schemeClr val="dk2"/>
                </a:solidFill>
                <a:latin typeface="Arial"/>
                <a:ea typeface="Aria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Pulse para editar el formato del texto de título</a:t>
            </a:r>
            <a:endParaRPr b="0" lang="es-ES" sz="1800" spc="-1" strike="noStrike">
              <a:solidFill>
                <a:srgbClr val="ffffff"/>
              </a:solidFill>
              <a:latin typeface="Arial"/>
            </a:endParaRPr>
          </a:p>
        </p:txBody>
      </p:sp>
      <p:sp>
        <p:nvSpPr>
          <p:cNvPr id="27" name="PlaceHolder 2"/>
          <p:cNvSpPr>
            <a:spLocks noGrp="1"/>
          </p:cNvSpPr>
          <p:nvPr>
            <p:ph type="sldNum" idx="6"/>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3A207486-FEA9-4CBA-9DEE-272ADA715E20}" type="slidenum">
              <a:rPr b="0" lang="en-GB" sz="1000" spc="-1" strike="noStrike">
                <a:solidFill>
                  <a:schemeClr val="dk2"/>
                </a:solidFill>
                <a:latin typeface="Arial"/>
                <a:ea typeface="Arial"/>
              </a:rPr>
              <a:t>&lt;número&gt;</a:t>
            </a:fld>
            <a:endParaRPr b="0" lang="es-ES" sz="1000" spc="-1" strike="noStrike">
              <a:solidFill>
                <a:srgbClr val="ffffff"/>
              </a:solidFill>
              <a:latin typeface="Times New Roman"/>
            </a:endParaRPr>
          </a:p>
        </p:txBody>
      </p:sp>
      <p:sp>
        <p:nvSpPr>
          <p:cNvPr id="2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2"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3" name="PlaceHolder 3"/>
          <p:cNvSpPr>
            <a:spLocks noGrp="1"/>
          </p:cNvSpPr>
          <p:nvPr>
            <p:ph type="sldNum" idx="7"/>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B493451-14F3-4CCE-AF24-A199D67A8E27}"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7"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8" name="PlaceHolder 3"/>
          <p:cNvSpPr>
            <a:spLocks noGrp="1"/>
          </p:cNvSpPr>
          <p:nvPr>
            <p:ph type="sldNum" idx="8"/>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9FD0C92-8E3D-40AC-86C3-1CBA04CA0ED1}"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64280"/>
            <a:ext cx="85168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42" name="PlaceHolder 2"/>
          <p:cNvSpPr>
            <a:spLocks noGrp="1"/>
          </p:cNvSpPr>
          <p:nvPr>
            <p:ph type="body"/>
          </p:nvPr>
        </p:nvSpPr>
        <p:spPr>
          <a:xfrm>
            <a:off x="311760" y="1461600"/>
            <a:ext cx="8516880" cy="3114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3" name="PlaceHolder 3"/>
          <p:cNvSpPr>
            <a:spLocks noGrp="1"/>
          </p:cNvSpPr>
          <p:nvPr>
            <p:ph type="sldNum" idx="9"/>
          </p:nvPr>
        </p:nvSpPr>
        <p:spPr>
          <a:xfrm>
            <a:off x="8472600" y="4663080"/>
            <a:ext cx="545040" cy="3898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A954C77-551D-4824-9CC1-ACE7FCA0BC24}"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hyperlink" Target="https://www.spri.eus/es/preferencias-de-tus-suscripciones/?wpatg_tab=login" TargetMode="External"/><Relationship Id="rId2" Type="http://schemas.openxmlformats.org/officeDocument/2006/relationships/hyperlink" Target="https://www.aedbiz.org/editar-perfil/" TargetMode="External"/><Relationship Id="rId3"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hyperlink" Target="https://www.aedbiz.org/nuestras-asociadas/" TargetMode="External"/><Relationship Id="rId2" Type="http://schemas.openxmlformats.org/officeDocument/2006/relationships/image" Target="../media/image15.png"/><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hyperlink" Target="https://www.enutt.net/" TargetMode="External"/><Relationship Id="rId2" Type="http://schemas.openxmlformats.org/officeDocument/2006/relationships/hyperlink" Target="https://bsky.app/profile/gwannon.com" TargetMode="External"/><Relationship Id="rId3" Type="http://schemas.openxmlformats.org/officeDocument/2006/relationships/hyperlink" Target="https://github.com/gwannon" TargetMode="External"/><Relationship Id="rId4" Type="http://schemas.openxmlformats.org/officeDocument/2006/relationships/hyperlink" Target="https://codepen.io/gwannon" TargetMode="External"/><Relationship Id="rId5" Type="http://schemas.openxmlformats.org/officeDocument/2006/relationships/hyperlink" Target="https://www.linkedin.com/in/jorgemonclus/" TargetMode="External"/><Relationship Id="rId6" Type="http://schemas.openxmlformats.org/officeDocument/2006/relationships/image" Target="../media/image17.gif"/><Relationship Id="rId7"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hyperlink" Target="https://github.com/gwannon/WordCampBilbao2025" TargetMode="External"/><Relationship Id="rId2" Type="http://schemas.openxmlformats.org/officeDocument/2006/relationships/hyperlink" Target="https://es.wordpress.org/plugins/formscrm/" TargetMode="External"/><Relationship Id="rId3" Type="http://schemas.openxmlformats.org/officeDocument/2006/relationships/hyperlink" Target="https://www.activecampaign.com/apps/gravity-forms-integration" TargetMode="External"/><Relationship Id="rId4" Type="http://schemas.openxmlformats.org/officeDocument/2006/relationships/hyperlink" Target="https://github.com/gwannon/PHPClientifyAPI" TargetMode="External"/><Relationship Id="rId5" Type="http://schemas.openxmlformats.org/officeDocument/2006/relationships/hyperlink" Target="https://github.com/gwannon/PHPActiveCampaignAPI" TargetMode="External"/><Relationship Id="rId6"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938760" y="2196360"/>
            <a:ext cx="4729680" cy="1568880"/>
          </a:xfrm>
          <a:prstGeom prst="rect">
            <a:avLst/>
          </a:prstGeom>
          <a:noFill/>
          <a:ln w="0">
            <a:noFill/>
          </a:ln>
        </p:spPr>
        <p:txBody>
          <a:bodyPr lIns="0" rIns="91440" tIns="91440" bIns="91440" anchor="t">
            <a:noAutofit/>
          </a:bodyPr>
          <a:p>
            <a:pPr indent="0">
              <a:lnSpc>
                <a:spcPct val="100000"/>
              </a:lnSpc>
              <a:buNone/>
              <a:tabLst>
                <a:tab algn="l" pos="0"/>
              </a:tabLst>
            </a:pPr>
            <a:r>
              <a:rPr b="0" lang="en-GB" sz="2400" spc="-1" strike="noStrike">
                <a:solidFill>
                  <a:schemeClr val="dk1"/>
                </a:solidFill>
                <a:latin typeface="Inter ExtraBold"/>
                <a:ea typeface="Inter ExtraBold"/>
              </a:rPr>
              <a:t>Conectando tu WordPress a un CRM</a:t>
            </a:r>
            <a:endParaRPr b="0" lang="es-ES" sz="2400" spc="-1" strike="noStrike">
              <a:solidFill>
                <a:srgbClr val="ffffff"/>
              </a:solidFill>
              <a:latin typeface="Arial"/>
            </a:endParaRPr>
          </a:p>
          <a:p>
            <a:pPr indent="0">
              <a:lnSpc>
                <a:spcPct val="100000"/>
              </a:lnSpc>
              <a:buNone/>
              <a:tabLst>
                <a:tab algn="l" pos="0"/>
              </a:tabLst>
            </a:pPr>
            <a:endParaRPr b="0"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81576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plugin</a:t>
            </a:r>
            <a:r>
              <a:rPr b="0" lang="es-ES" sz="1500" spc="-1" strike="noStrike">
                <a:solidFill>
                  <a:srgbClr val="000000"/>
                </a:solidFill>
                <a:latin typeface="Arial"/>
              </a:rPr>
              <a:t> ᒡ◯ᵔ◯ᒢ</a:t>
            </a:r>
            <a:endParaRPr b="0" lang="es-ES" sz="1500" spc="-1" strike="noStrike">
              <a:solidFill>
                <a:srgbClr val="000000"/>
              </a:solidFill>
              <a:latin typeface="Arial"/>
            </a:endParaRPr>
          </a:p>
        </p:txBody>
      </p:sp>
      <p:sp>
        <p:nvSpPr>
          <p:cNvPr id="81" name="PlaceHolder 2"/>
          <p:cNvSpPr>
            <a:spLocks noGrp="1"/>
          </p:cNvSpPr>
          <p:nvPr>
            <p:ph/>
          </p:nvPr>
        </p:nvSpPr>
        <p:spPr>
          <a:xfrm>
            <a:off x="311760" y="1461600"/>
            <a:ext cx="8516880" cy="311472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Como siempre en temas de WordPress, siempre ha habido alguien antes con tu mismo problema y que ha creado un plugin para solucionarlo, así que plugin conectores de CRM hay unos cuantos. Son más o menos amplios y permiten más o menos opciones. Pero todos hacen más o menos las mismas funciones, meter los datos de la usuaria como clienta o empresa en tu CRM.</a:t>
            </a:r>
            <a:endParaRPr b="0" lang="es-ES" sz="1800" spc="-1" strike="noStrike">
              <a:solidFill>
                <a:srgbClr val="000000"/>
              </a:solidFill>
              <a:latin typeface="Arial"/>
            </a:endParaRPr>
          </a:p>
          <a:p>
            <a:pPr indent="0">
              <a:lnSpc>
                <a:spcPct val="100000"/>
              </a:lnSpc>
              <a:spcBef>
                <a:spcPts val="907"/>
              </a:spcBef>
              <a:spcAft>
                <a:spcPts val="709"/>
              </a:spcAft>
              <a:buNone/>
              <a:tabLst>
                <a:tab algn="l" pos="0"/>
              </a:tabLst>
            </a:pPr>
            <a:r>
              <a:rPr b="0" lang="es-ES" sz="1800" spc="-1" strike="noStrike">
                <a:solidFill>
                  <a:srgbClr val="000000"/>
                </a:solidFill>
                <a:latin typeface="Arial"/>
              </a:rPr>
              <a:t>Luego los habrá que dan elementos condicionales, lanzar automatizaciones, etc. pero la esencia es la misma.</a:t>
            </a:r>
            <a:endParaRPr b="0" lang="es-ES" sz="1800" spc="-1" strike="noStrike">
              <a:solidFill>
                <a:srgbClr val="000000"/>
              </a:solidFill>
              <a:latin typeface="Arial"/>
            </a:endParaRPr>
          </a:p>
          <a:p>
            <a:pPr indent="0">
              <a:lnSpc>
                <a:spcPct val="100000"/>
              </a:lnSpc>
              <a:spcBef>
                <a:spcPts val="907"/>
              </a:spcBef>
              <a:spcAft>
                <a:spcPts val="709"/>
              </a:spcAft>
              <a:buNone/>
              <a:tabLst>
                <a:tab algn="l" pos="0"/>
              </a:tabLst>
            </a:pPr>
            <a:r>
              <a:rPr b="1" lang="es-ES" sz="1800" spc="-1" strike="noStrike">
                <a:solidFill>
                  <a:srgbClr val="000000"/>
                </a:solidFill>
                <a:latin typeface="Arial"/>
              </a:rPr>
              <a:t>Ventajas: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800" spc="-1" strike="noStrike">
                <a:solidFill>
                  <a:srgbClr val="000000"/>
                </a:solidFill>
                <a:latin typeface="Arial"/>
              </a:rPr>
              <a:t>El tiempo de desarrollo y configuración es muy bajo</a:t>
            </a:r>
            <a:r>
              <a:rPr b="0" lang="es-ES" sz="1800" spc="-1" strike="noStrike">
                <a:solidFill>
                  <a:srgbClr val="000000"/>
                </a:solidFill>
                <a:latin typeface="Arial"/>
              </a:rPr>
              <a:t>, por no decir mínimo. Instalar, activar y pocos minutos tenemos un formulario conectado a nuestro CRM.</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800" spc="-1" strike="noStrike">
                <a:solidFill>
                  <a:srgbClr val="000000"/>
                </a:solidFill>
                <a:latin typeface="Arial"/>
              </a:rPr>
              <a:t>Precio asequible.</a:t>
            </a:r>
            <a:endParaRPr b="0" lang="es-ES" sz="1800" spc="-1" strike="noStrike">
              <a:solidFill>
                <a:srgbClr val="000000"/>
              </a:solidFill>
              <a:latin typeface="Arial"/>
            </a:endParaRPr>
          </a:p>
          <a:p>
            <a:pPr indent="0">
              <a:lnSpc>
                <a:spcPct val="100000"/>
              </a:lnSpc>
              <a:spcBef>
                <a:spcPts val="907"/>
              </a:spcBef>
              <a:spcAft>
                <a:spcPts val="709"/>
              </a:spcAft>
              <a:buNone/>
              <a:tabLst>
                <a:tab algn="l" pos="0"/>
              </a:tabLst>
            </a:pPr>
            <a:r>
              <a:rPr b="1" lang="es-ES" sz="1800" spc="-1" strike="noStrike">
                <a:solidFill>
                  <a:srgbClr val="000000"/>
                </a:solidFill>
                <a:latin typeface="Arial"/>
              </a:rPr>
              <a:t>Desventajas: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800" spc="-1" strike="noStrike">
                <a:solidFill>
                  <a:srgbClr val="000000"/>
                </a:solidFill>
                <a:latin typeface="Arial"/>
              </a:rPr>
              <a:t>Puedes hacer lo que te deje el plugin</a:t>
            </a:r>
            <a:r>
              <a:rPr b="0" lang="es-ES" sz="1800" spc="-1" strike="noStrike">
                <a:solidFill>
                  <a:srgbClr val="000000"/>
                </a:solidFill>
                <a:latin typeface="Arial"/>
              </a:rPr>
              <a:t>. ni más ni menos. Al principio sirven, pero según usas más tu CRM se suelen quedar cortos.</a:t>
            </a:r>
            <a:endParaRPr b="0" lang="es-ES" sz="1800" spc="-1" strike="noStrike">
              <a:solidFill>
                <a:srgbClr val="000000"/>
              </a:solidFill>
              <a:latin typeface="Arial"/>
            </a:endParaRPr>
          </a:p>
        </p:txBody>
      </p:sp>
      <p:sp>
        <p:nvSpPr>
          <p:cNvPr id="82" name="PlaceHolder 3"/>
          <p:cNvSpPr>
            <a:spLocks noGrp="1"/>
          </p:cNvSpPr>
          <p:nvPr>
            <p:ph type="title"/>
          </p:nvPr>
        </p:nvSpPr>
        <p:spPr>
          <a:xfrm>
            <a:off x="2329200" y="294480"/>
            <a:ext cx="648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81576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4" name="PlaceHolder 2"/>
          <p:cNvSpPr>
            <a:spLocks noGrp="1"/>
          </p:cNvSpPr>
          <p:nvPr>
            <p:ph/>
          </p:nvPr>
        </p:nvSpPr>
        <p:spPr>
          <a:xfrm>
            <a:off x="311760" y="1461600"/>
            <a:ext cx="8516880" cy="3114720"/>
          </a:xfrm>
          <a:prstGeom prst="rect">
            <a:avLst/>
          </a:prstGeom>
          <a:noFill/>
          <a:ln w="0">
            <a:noFill/>
          </a:ln>
        </p:spPr>
        <p:txBody>
          <a:bodyPr lIns="91440" rIns="91440" tIns="91440" bIns="91440" anchor="t">
            <a:normAutofit fontScale="87222" lnSpcReduction="20000"/>
          </a:bodyPr>
          <a:p>
            <a:pPr indent="0">
              <a:lnSpc>
                <a:spcPct val="100000"/>
              </a:lnSpc>
              <a:spcBef>
                <a:spcPts val="624"/>
              </a:spcBef>
              <a:spcAft>
                <a:spcPts val="425"/>
              </a:spcAft>
              <a:buNone/>
              <a:tabLst>
                <a:tab algn="l" pos="0"/>
              </a:tabLst>
            </a:pPr>
            <a:r>
              <a:rPr b="0" lang="es-ES" sz="1400" spc="-1" strike="noStrike">
                <a:solidFill>
                  <a:srgbClr val="000000"/>
                </a:solidFill>
                <a:latin typeface="Arial"/>
              </a:rPr>
              <a:t>La opción de desarrollar nuestro propio sistema es una buena decisión, pero no está al alcance de todos.</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rPr>
              <a:t>Si los formularios están desarrollados con algún plugin como Gravity Forms o Contact Form 7, aseguraros que el plugin de formularios que estéis usando tenga «hooks» que os permitan meter fácilmente vuestro desarrollo dentro del plugin de formulario.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rPr>
              <a:t>Por ejemplo, Contact Form 7 tiene un «hook» llamado «mail_sent» que permite meter tu código tras terminar todo el proceso.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1" lang="es-ES" sz="1400" spc="-1" strike="noStrike">
                <a:solidFill>
                  <a:srgbClr val="000000"/>
                </a:solidFill>
                <a:latin typeface="Arial"/>
              </a:rPr>
              <a:t>Ventajas: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Podemos meter toda la personalización que queramos</a:t>
            </a:r>
            <a:r>
              <a:rPr b="0" lang="es-ES" sz="1400" spc="-1" strike="noStrike">
                <a:solidFill>
                  <a:srgbClr val="000000"/>
                </a:solidFill>
                <a:latin typeface="Arial"/>
              </a:rPr>
              <a:t> y hacer que interactúen muchos plugins de tu WordPress. Nos permiten depurar mucho mejor los datos del formulario.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También </a:t>
            </a:r>
            <a:r>
              <a:rPr b="1" lang="es-ES" sz="1400" spc="-1" strike="noStrike">
                <a:solidFill>
                  <a:srgbClr val="000000"/>
                </a:solidFill>
                <a:latin typeface="Arial"/>
              </a:rPr>
              <a:t>permite interactuar varios Plugins</a:t>
            </a:r>
            <a:r>
              <a:rPr b="0" lang="es-ES" sz="1400" spc="-1" strike="noStrike">
                <a:solidFill>
                  <a:srgbClr val="000000"/>
                </a:solidFill>
                <a:latin typeface="Arial"/>
              </a:rPr>
              <a:t>. Hay plugins que conectan CF7 con varios CRM y otros plugins que conectan WooCommerce con tu CRM, pero si queremos que nos envíen el contenido del carrito de compra de WooCommerce cuando rellena el formulario de consulta creado con CF7 no hay plugin que lo conecte todo.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Permite montar varias conexiones.</a:t>
            </a:r>
            <a:r>
              <a:rPr b="0" lang="es-ES" sz="1400" spc="-1" strike="noStrike">
                <a:solidFill>
                  <a:srgbClr val="000000"/>
                </a:solidFill>
                <a:latin typeface="Arial"/>
              </a:rPr>
              <a:t> No es común, pero puede darse algunas veces que tengas que hacer varias conexiones a diferentes CRM y puede haber colisiones entre diferentes plugins, cada uno de que tira contra un CRM distinto.</a:t>
            </a:r>
            <a:endParaRPr b="0" lang="es-ES" sz="1400" spc="-1" strike="noStrike">
              <a:solidFill>
                <a:srgbClr val="000000"/>
              </a:solidFill>
              <a:latin typeface="Arial"/>
            </a:endParaRPr>
          </a:p>
        </p:txBody>
      </p:sp>
      <p:sp>
        <p:nvSpPr>
          <p:cNvPr id="85" name="PlaceHolder 3"/>
          <p:cNvSpPr>
            <a:spLocks noGrp="1"/>
          </p:cNvSpPr>
          <p:nvPr>
            <p:ph type="title"/>
          </p:nvPr>
        </p:nvSpPr>
        <p:spPr>
          <a:xfrm>
            <a:off x="2329200" y="294480"/>
            <a:ext cx="648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81576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7" name="PlaceHolder 2"/>
          <p:cNvSpPr>
            <a:spLocks noGrp="1"/>
          </p:cNvSpPr>
          <p:nvPr>
            <p:ph/>
          </p:nvPr>
        </p:nvSpPr>
        <p:spPr>
          <a:xfrm>
            <a:off x="311760" y="1461600"/>
            <a:ext cx="8516880" cy="3114720"/>
          </a:xfrm>
          <a:prstGeom prst="rect">
            <a:avLst/>
          </a:prstGeom>
          <a:noFill/>
          <a:ln w="0">
            <a:noFill/>
          </a:ln>
        </p:spPr>
        <p:txBody>
          <a:bodyPr lIns="91440" rIns="91440" tIns="91440" bIns="91440" anchor="t">
            <a:normAutofit fontScale="96666" lnSpcReduction="10000"/>
          </a:bodyPr>
          <a:p>
            <a:pPr indent="0">
              <a:lnSpc>
                <a:spcPct val="100000"/>
              </a:lnSpc>
              <a:spcBef>
                <a:spcPts val="624"/>
              </a:spcBef>
              <a:spcAft>
                <a:spcPts val="425"/>
              </a:spcAft>
              <a:buNone/>
              <a:tabLst>
                <a:tab algn="l" pos="0"/>
              </a:tabLst>
            </a:pPr>
            <a:r>
              <a:rPr b="1" lang="es-ES" sz="1400" spc="-1" strike="noStrike">
                <a:solidFill>
                  <a:srgbClr val="000000"/>
                </a:solidFill>
                <a:latin typeface="Arial"/>
              </a:rPr>
              <a:t>Desventajas: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Supone un mayor coste y tiempo de implementación.</a:t>
            </a:r>
            <a:r>
              <a:rPr b="0" lang="es-ES" sz="1400" spc="-1" strike="noStrike">
                <a:solidFill>
                  <a:srgbClr val="000000"/>
                </a:solidFill>
                <a:latin typeface="Arial"/>
              </a:rPr>
              <a:t> Aunque los costes son cada vez más baratos debido a que puedes aprovechar el código ya creado.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1" lang="es-ES" sz="1400" spc="-1" strike="noStrike">
                <a:solidFill>
                  <a:srgbClr val="000000"/>
                </a:solidFill>
                <a:latin typeface="Arial"/>
              </a:rPr>
              <a:t>Consejos: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No tenemos que partir de cero, podemos trabajar sobre plugins ya existentes que hacen la conexión y sobre ellos hacer nuestro desarrollo propio.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Los CRM no suelen funcionar al momento, acumulan tareas y una cola las procesa de forma que puede haber un desfase de minutos entre un disparador y que se ejecute las acciones asociadas.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Si los formularios tienen que enviar algún email al momento con algún dato o confirmación debe hacerlo vuestro desarrollo y el plugin que uséis. Si no es importante que el envío sea inmediato puede hacerlo a través del CRM de forma que se registre aperturas, clics, etc. y puedas montar flujos y embudos.</a:t>
            </a:r>
            <a:endParaRPr b="0" lang="es-ES" sz="1400" spc="-1" strike="noStrike">
              <a:solidFill>
                <a:srgbClr val="000000"/>
              </a:solidFill>
              <a:latin typeface="Arial"/>
            </a:endParaRPr>
          </a:p>
        </p:txBody>
      </p:sp>
      <p:sp>
        <p:nvSpPr>
          <p:cNvPr id="88" name="PlaceHolder 3"/>
          <p:cNvSpPr>
            <a:spLocks noGrp="1"/>
          </p:cNvSpPr>
          <p:nvPr>
            <p:ph type="title"/>
          </p:nvPr>
        </p:nvSpPr>
        <p:spPr>
          <a:xfrm>
            <a:off x="2329200" y="294480"/>
            <a:ext cx="648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p:nvPr>
        </p:nvSpPr>
        <p:spPr>
          <a:xfrm>
            <a:off x="360000" y="3240000"/>
            <a:ext cx="8516880" cy="125784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son desarrollos complicados</a:t>
            </a:r>
            <a:r>
              <a:rPr b="0" lang="es-ES" sz="1300" spc="-1" strike="noStrike">
                <a:solidFill>
                  <a:srgbClr val="000000"/>
                </a:solidFill>
                <a:latin typeface="Arial"/>
                <a:ea typeface="Noto Sans CJK SC"/>
              </a:rPr>
              <a:t>, son casi siempre tema de POST/GET de los datos y montarlos en un formulario. Se pueden complicar cuando metemos fotos o documentos como CV en PDF, por ejemplo.</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debemos almacenar contraseñas en nuestro CRM</a:t>
            </a:r>
            <a:r>
              <a:rPr b="0" lang="es-ES" sz="1300" spc="-1" strike="noStrike">
                <a:solidFill>
                  <a:srgbClr val="000000"/>
                </a:solidFill>
                <a:latin typeface="Arial"/>
                <a:ea typeface="Noto Sans CJK SC"/>
              </a:rPr>
              <a:t>, lo suyo es usar el login/registro de WordPress o generar algún tipo de «hash» temporal que se envíe al correo, así la gestión de seguridad la hace el correo.</a:t>
            </a:r>
            <a:endParaRPr b="0" lang="es-ES" sz="1300" spc="-1" strike="noStrike">
              <a:solidFill>
                <a:srgbClr val="000000"/>
              </a:solidFill>
              <a:latin typeface="Arial"/>
            </a:endParaRPr>
          </a:p>
        </p:txBody>
      </p:sp>
      <p:sp>
        <p:nvSpPr>
          <p:cNvPr id="90" name="PlaceHolder 2"/>
          <p:cNvSpPr>
            <a:spLocks noGrp="1"/>
          </p:cNvSpPr>
          <p:nvPr>
            <p:ph type="title"/>
          </p:nvPr>
        </p:nvSpPr>
        <p:spPr>
          <a:xfrm>
            <a:off x="2329560" y="294840"/>
            <a:ext cx="648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1" name="PlaceHolder 10"/>
          <p:cNvSpPr/>
          <p:nvPr/>
        </p:nvSpPr>
        <p:spPr>
          <a:xfrm>
            <a:off x="360000" y="900000"/>
            <a:ext cx="8637840" cy="1798200"/>
          </a:xfrm>
          <a:prstGeom prst="rect">
            <a:avLst/>
          </a:prstGeom>
          <a:noFill/>
          <a:ln w="0">
            <a:noFill/>
          </a:ln>
        </p:spPr>
        <p:style>
          <a:lnRef idx="0"/>
          <a:fillRef idx="0"/>
          <a:effectRef idx="0"/>
          <a:fontRef idx="minor"/>
        </p:style>
        <p:txBody>
          <a:bodyPr lIns="90000" rIns="90000" tIns="91440" bIns="91440" anchor="t">
            <a:normAutofit/>
          </a:bodyPr>
          <a:p>
            <a:pPr>
              <a:lnSpc>
                <a:spcPct val="100000"/>
              </a:lnSpc>
              <a:spcBef>
                <a:spcPts val="850"/>
              </a:spcBef>
              <a:spcAft>
                <a:spcPts val="850"/>
              </a:spcAft>
            </a:pPr>
            <a:r>
              <a:rPr b="0" lang="es-ES" sz="1300" spc="-1" strike="noStrike">
                <a:solidFill>
                  <a:srgbClr val="000000"/>
                </a:solidFill>
                <a:latin typeface="Arial"/>
                <a:ea typeface="Noto Sans CJK SC"/>
              </a:rPr>
              <a:t>Otra forma bastante común de conectar tu web en WordPress con tu CRM es crear un editor de perfil en tu web para que las propias usuarias puedan editar sus datos, sus preferencias y sus boletines de forma que ellas directamente nos den la información que luego vamos a usar.</a:t>
            </a:r>
            <a:endParaRPr b="0" lang="es-ES" sz="1300" spc="-1" strike="noStrike">
              <a:solidFill>
                <a:srgbClr val="000000"/>
              </a:solidFill>
              <a:latin typeface="Arial"/>
            </a:endParaRPr>
          </a:p>
          <a:p>
            <a:pPr>
              <a:lnSpc>
                <a:spcPct val="100000"/>
              </a:lnSpc>
              <a:spcBef>
                <a:spcPts val="850"/>
              </a:spcBef>
              <a:spcAft>
                <a:spcPts val="850"/>
              </a:spcAft>
            </a:pPr>
            <a:r>
              <a:rPr b="0" lang="es-ES" sz="1300" spc="-1" strike="noStrike">
                <a:solidFill>
                  <a:srgbClr val="000000"/>
                </a:solidFill>
                <a:latin typeface="Arial"/>
                <a:ea typeface="Noto Sans CJK SC"/>
              </a:rPr>
              <a:t>Algunos ejemplos:</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1"/>
              </a:rPr>
              <a:t>SPRI</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2"/>
              </a:rPr>
              <a:t>AED</a:t>
            </a:r>
            <a:endParaRPr b="0" lang="es-ES" sz="1300" spc="-1" strike="noStrike">
              <a:solidFill>
                <a:srgbClr val="000000"/>
              </a:solidFill>
              <a:latin typeface="Arial"/>
            </a:endParaRPr>
          </a:p>
        </p:txBody>
      </p:sp>
      <p:sp>
        <p:nvSpPr>
          <p:cNvPr id="92" name="PlaceHolder 11"/>
          <p:cNvSpPr/>
          <p:nvPr/>
        </p:nvSpPr>
        <p:spPr>
          <a:xfrm>
            <a:off x="180000" y="2718720"/>
            <a:ext cx="8648640" cy="5191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Consideraciones</a:t>
            </a:r>
            <a:r>
              <a:rPr b="0" lang="es-ES" sz="1500" spc="-1" strike="noStrike">
                <a:solidFill>
                  <a:srgbClr val="000000"/>
                </a:solidFill>
                <a:latin typeface="Arial"/>
                <a:ea typeface="DejaVu Sans"/>
              </a:rPr>
              <a:t> Ƹ̵̡Ӝ̵̨̄Ʒ</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311760" y="1317600"/>
            <a:ext cx="5806080" cy="3114720"/>
          </a:xfrm>
          <a:prstGeom prst="rect">
            <a:avLst/>
          </a:prstGeom>
          <a:noFill/>
          <a:ln w="0">
            <a:noFill/>
          </a:ln>
        </p:spPr>
        <p:txBody>
          <a:bodyPr lIns="91440" rIns="91440" tIns="91440" bIns="91440" anchor="t">
            <a:normAutofit fontScale="81111"/>
          </a:bodyPr>
          <a:p>
            <a:pPr indent="0">
              <a:lnSpc>
                <a:spcPct val="100000"/>
              </a:lnSpc>
              <a:spcBef>
                <a:spcPts val="1191"/>
              </a:spcBef>
              <a:spcAft>
                <a:spcPts val="992"/>
              </a:spcAft>
              <a:buNone/>
              <a:tabLst>
                <a:tab algn="l" pos="0"/>
              </a:tabLst>
            </a:pPr>
            <a:r>
              <a:rPr b="0" lang="es-ES" sz="1500" spc="-1" strike="noStrike">
                <a:solidFill>
                  <a:srgbClr val="000000"/>
                </a:solidFill>
                <a:latin typeface="Arial"/>
              </a:rPr>
              <a:t>Lo importante en esos desarrollos en </a:t>
            </a:r>
            <a:r>
              <a:rPr b="1" lang="es-ES" sz="1500" spc="-1" strike="noStrike">
                <a:solidFill>
                  <a:srgbClr val="000000"/>
                </a:solidFill>
                <a:latin typeface="Arial"/>
              </a:rPr>
              <a:t>definir bien qué elementos va a tener el formulario y cómo van a poder rellenar</a:t>
            </a:r>
            <a:r>
              <a:rPr b="0" lang="es-ES" sz="1500" spc="-1" strike="noStrike">
                <a:solidFill>
                  <a:srgbClr val="000000"/>
                </a:solidFill>
                <a:latin typeface="Arial"/>
              </a:rPr>
              <a:t>. Datos muy relevantes como pueden ser el tamaño de tu empresa, puede que no interese dejarse de mano de las clientes que editan su perfil.</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La mejor opción es </a:t>
            </a:r>
            <a:r>
              <a:rPr b="1" lang="es-ES" sz="1500" spc="-1" strike="noStrike">
                <a:solidFill>
                  <a:srgbClr val="000000"/>
                </a:solidFill>
                <a:latin typeface="Arial"/>
              </a:rPr>
              <a:t>cerrar lo más posible la entrada de datos</a:t>
            </a:r>
            <a:r>
              <a:rPr b="0" lang="es-ES" sz="1500" spc="-1" strike="noStrike">
                <a:solidFill>
                  <a:srgbClr val="000000"/>
                </a:solidFill>
                <a:latin typeface="Arial"/>
              </a:rPr>
              <a:t>. Si podéis cerrar las opciones con desplegables, checkboxes, etc. mucho mejor que textos libres. Pensad que una ciudad puede escribirse de muchas formas: Galdakano, Galdacano, Galdakao, etc. </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Os diría que </a:t>
            </a:r>
            <a:r>
              <a:rPr b="1" lang="es-ES" sz="1500" spc="-1" strike="noStrike">
                <a:solidFill>
                  <a:srgbClr val="000000"/>
                </a:solidFill>
                <a:latin typeface="Arial"/>
              </a:rPr>
              <a:t>si tenéis dudas con ciertos campos, los duplicáis</a:t>
            </a:r>
            <a:r>
              <a:rPr b="0" lang="es-ES" sz="1500" spc="-1" strike="noStrike">
                <a:solidFill>
                  <a:srgbClr val="000000"/>
                </a:solidFill>
                <a:latin typeface="Arial"/>
              </a:rPr>
              <a:t> y luego ver como funcionan las usuarias, tomáis una decisión de mantenerlo separado o fusionáis. Siguiendo el ejemplo anterior del tamaño de empresa, podemos tener el campo del CRM «tamaño_empresa» que usa marketing para sus segmentos y creamos otro para «tamaño_empresa_perfil» para el perfil de usuaria. </a:t>
            </a:r>
            <a:endParaRPr b="0" lang="es-ES" sz="1500" spc="-1" strike="noStrike">
              <a:solidFill>
                <a:srgbClr val="000000"/>
              </a:solidFill>
              <a:latin typeface="Arial"/>
            </a:endParaRPr>
          </a:p>
        </p:txBody>
      </p:sp>
      <p:sp>
        <p:nvSpPr>
          <p:cNvPr id="94" name="PlaceHolder 2"/>
          <p:cNvSpPr>
            <a:spLocks noGrp="1"/>
          </p:cNvSpPr>
          <p:nvPr>
            <p:ph type="title"/>
          </p:nvPr>
        </p:nvSpPr>
        <p:spPr>
          <a:xfrm>
            <a:off x="2329560" y="294840"/>
            <a:ext cx="648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5" name="PlaceHolder 8"/>
          <p:cNvSpPr/>
          <p:nvPr/>
        </p:nvSpPr>
        <p:spPr>
          <a:xfrm>
            <a:off x="180000" y="900000"/>
            <a:ext cx="8648640" cy="5191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¿Cómo tratar los datos?</a:t>
            </a:r>
            <a:r>
              <a:rPr b="0" lang="es-ES" sz="1500" spc="-1" strike="noStrike">
                <a:solidFill>
                  <a:srgbClr val="000000"/>
                </a:solidFill>
                <a:latin typeface="Arial"/>
                <a:ea typeface="DejaVu Sans"/>
              </a:rPr>
              <a:t> d[ o_0 ]b</a:t>
            </a:r>
            <a:endParaRPr b="0" lang="es-ES" sz="1500" spc="-1" strike="noStrike">
              <a:solidFill>
                <a:srgbClr val="000000"/>
              </a:solidFill>
              <a:latin typeface="Arial"/>
            </a:endParaRPr>
          </a:p>
        </p:txBody>
      </p:sp>
      <p:pic>
        <p:nvPicPr>
          <p:cNvPr id="96" name="" descr=""/>
          <p:cNvPicPr/>
          <p:nvPr/>
        </p:nvPicPr>
        <p:blipFill>
          <a:blip r:embed="rId1"/>
          <a:stretch/>
        </p:blipFill>
        <p:spPr>
          <a:xfrm>
            <a:off x="6120000" y="1394280"/>
            <a:ext cx="2698200" cy="3337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311760" y="900000"/>
            <a:ext cx="5986080" cy="367632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Lo mismo que tu WordPress alimenta a tu CRM, habrá veces en que el CRM va a alimentar nuestra web. Este tipo de conexiones van a necesitar desarrollos propios y acceso a API. Las funcionalidades pueden muchas, aunque normalmente solo extraen información.</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1:</a:t>
            </a:r>
            <a:r>
              <a:rPr b="0" lang="es-ES" sz="1800" spc="-1" strike="noStrike">
                <a:solidFill>
                  <a:srgbClr val="000000"/>
                </a:solidFill>
                <a:latin typeface="Arial"/>
              </a:rPr>
              <a:t> Tenemos una </a:t>
            </a:r>
            <a:r>
              <a:rPr b="0" lang="es-ES" sz="1800" spc="-1" strike="noStrike" u="sng">
                <a:solidFill>
                  <a:srgbClr val="0097a7"/>
                </a:solidFill>
                <a:uFillTx/>
                <a:latin typeface="Arial"/>
                <a:hlinkClick r:id="rId1"/>
              </a:rPr>
              <a:t>asociación</a:t>
            </a:r>
            <a:r>
              <a:rPr b="0" lang="es-ES" sz="1800" spc="-1" strike="noStrike">
                <a:solidFill>
                  <a:srgbClr val="000000"/>
                </a:solidFill>
                <a:latin typeface="Arial"/>
              </a:rPr>
              <a:t> que tiene etiquetada a todas sus socias. La web muestra las fichas de las asociadas con sus datos más importantes. Esa información se saca del CRM y cuando se modifica en el CRM se modifica en la web.</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2:</a:t>
            </a:r>
            <a:r>
              <a:rPr b="0" lang="es-ES" sz="1800" spc="-1" strike="noStrike">
                <a:solidFill>
                  <a:srgbClr val="000000"/>
                </a:solidFill>
                <a:latin typeface="Arial"/>
              </a:rPr>
              <a:t> Se desarrolló un plugin que creaba un mini-sistema de contenido publicitario personalizado. Cada contacto tenía una serie de «LeadScorings» basados en sus intereses. En el admin se podían crear contenidos muy sencillos (titular, foto y texto) y asignarle un «LeadScoring» y un máximo y un mínimo. Si un contacto identificado con puntos en ese interés dentro de los parámetros establecidos, visitaba la web veía esos contenidos en determinadas partes de la web como el «sidebar» o el «footer». No eran muy intrusivos porque eran publicidad interna, pero lo interesante es que estaba bastante personalizada.</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Consejo:</a:t>
            </a:r>
            <a:r>
              <a:rPr b="0" lang="es-ES" sz="1800" spc="-1" strike="noStrike">
                <a:solidFill>
                  <a:srgbClr val="000000"/>
                </a:solidFill>
                <a:latin typeface="Arial"/>
              </a:rPr>
              <a:t> Si no es importante que los datos estén actualizados al minuto trata de cachearlos lo máximo posible. El listado de socias del caso práctico puede pedirse una vez al día y tirar de ese cacheo hasta el día siguiente.</a:t>
            </a:r>
            <a:endParaRPr b="0" lang="es-ES" sz="1800" spc="-1" strike="noStrike">
              <a:solidFill>
                <a:srgbClr val="000000"/>
              </a:solidFill>
              <a:latin typeface="Arial"/>
            </a:endParaRPr>
          </a:p>
        </p:txBody>
      </p:sp>
      <p:sp>
        <p:nvSpPr>
          <p:cNvPr id="98" name="PlaceHolder 2"/>
          <p:cNvSpPr>
            <a:spLocks noGrp="1"/>
          </p:cNvSpPr>
          <p:nvPr>
            <p:ph type="title"/>
          </p:nvPr>
        </p:nvSpPr>
        <p:spPr>
          <a:xfrm>
            <a:off x="2329560" y="294840"/>
            <a:ext cx="6488640" cy="519120"/>
          </a:xfrm>
          <a:prstGeom prst="rect">
            <a:avLst/>
          </a:prstGeom>
          <a:noFill/>
          <a:ln w="0">
            <a:noFill/>
          </a:ln>
        </p:spPr>
        <p:txBody>
          <a:bodyPr lIns="91440" rIns="91440" tIns="91440" bIns="91440" anchor="t">
            <a:normAutofit fontScale="81111"/>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Sacando información del CRM para mostrarlo en WordPress &lt;:3 )~~~</a:t>
            </a:r>
            <a:endParaRPr b="0" lang="es-ES" sz="1800" spc="-1" strike="noStrike">
              <a:solidFill>
                <a:srgbClr val="000000"/>
              </a:solidFill>
              <a:latin typeface="Arial"/>
            </a:endParaRPr>
          </a:p>
        </p:txBody>
      </p:sp>
      <p:pic>
        <p:nvPicPr>
          <p:cNvPr id="99" name="" descr=""/>
          <p:cNvPicPr/>
          <p:nvPr/>
        </p:nvPicPr>
        <p:blipFill>
          <a:blip r:embed="rId2"/>
          <a:stretch/>
        </p:blipFill>
        <p:spPr>
          <a:xfrm>
            <a:off x="6438960" y="978480"/>
            <a:ext cx="2420640" cy="35978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520000" y="294120"/>
            <a:ext cx="630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000000"/>
              </a:solidFill>
              <a:latin typeface="Arial"/>
            </a:endParaRPr>
          </a:p>
        </p:txBody>
      </p:sp>
      <p:sp>
        <p:nvSpPr>
          <p:cNvPr id="101" name="PlaceHolder 2"/>
          <p:cNvSpPr>
            <a:spLocks noGrp="1"/>
          </p:cNvSpPr>
          <p:nvPr>
            <p:ph/>
          </p:nvPr>
        </p:nvSpPr>
        <p:spPr>
          <a:xfrm>
            <a:off x="311760" y="900000"/>
            <a:ext cx="3826800" cy="3654720"/>
          </a:xfrm>
          <a:prstGeom prst="rect">
            <a:avLst/>
          </a:prstGeom>
          <a:noFill/>
          <a:ln w="0">
            <a:noFill/>
          </a:ln>
        </p:spPr>
        <p:txBody>
          <a:bodyPr lIns="91440" rIns="91440" tIns="91440" bIns="91440" anchor="t">
            <a:normAutofit fontScale="98333"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Si vas a trabajar de servidor a servidor, no hay problemas de atacar directamente a la API del CRM, pero </a:t>
            </a:r>
            <a:r>
              <a:rPr b="1" lang="es-ES" sz="1800" spc="-1" strike="noStrike">
                <a:solidFill>
                  <a:srgbClr val="000000"/>
                </a:solidFill>
                <a:latin typeface="Arial"/>
              </a:rPr>
              <a:t>cuando se trabaja desde el navegador</a:t>
            </a:r>
            <a:r>
              <a:rPr b="0" lang="es-ES" sz="1800" spc="-1" strike="noStrike">
                <a:solidFill>
                  <a:srgbClr val="000000"/>
                </a:solidFill>
                <a:latin typeface="Arial"/>
              </a:rPr>
              <a:t>, por ejemplo con eventos de JavaScript, </a:t>
            </a:r>
            <a:r>
              <a:rPr b="1" lang="es-ES" sz="1800" spc="-1" strike="noStrike">
                <a:solidFill>
                  <a:srgbClr val="000000"/>
                </a:solidFill>
                <a:latin typeface="Arial"/>
              </a:rPr>
              <a:t>las credenciales de la API pueden quedar expuestas</a:t>
            </a:r>
            <a:r>
              <a:rPr b="0" lang="es-ES" sz="1800" spc="-1" strike="noStrike">
                <a:solidFill>
                  <a:srgbClr val="000000"/>
                </a:solidFill>
                <a:latin typeface="Arial"/>
              </a:rPr>
              <a:t>.</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0" lang="es-ES" sz="1800" spc="-1" strike="noStrike">
                <a:solidFill>
                  <a:srgbClr val="000000"/>
                </a:solidFill>
                <a:latin typeface="Arial"/>
              </a:rPr>
              <a:t>Para evitar esto </a:t>
            </a:r>
            <a:r>
              <a:rPr b="1" lang="es-ES" sz="1800" spc="-1" strike="noStrike">
                <a:solidFill>
                  <a:srgbClr val="000000"/>
                </a:solidFill>
                <a:latin typeface="Arial"/>
              </a:rPr>
              <a:t>se puede crear una API intermedia</a:t>
            </a:r>
            <a:r>
              <a:rPr b="0" lang="es-ES" sz="1800" spc="-1" strike="noStrike">
                <a:solidFill>
                  <a:srgbClr val="000000"/>
                </a:solidFill>
                <a:latin typeface="Arial"/>
              </a:rPr>
              <a:t> a la que ataque el navegador y que solo ofrezca los «endpoints» que nos interesen de la API del CRM.</a:t>
            </a:r>
            <a:endParaRPr b="0" lang="es-ES" sz="1800" spc="-1" strike="noStrike">
              <a:solidFill>
                <a:srgbClr val="000000"/>
              </a:solidFill>
              <a:latin typeface="Arial"/>
            </a:endParaRPr>
          </a:p>
        </p:txBody>
      </p:sp>
      <p:pic>
        <p:nvPicPr>
          <p:cNvPr id="102" name="" descr=""/>
          <p:cNvPicPr/>
          <p:nvPr/>
        </p:nvPicPr>
        <p:blipFill>
          <a:blip r:embed="rId1"/>
          <a:stretch/>
        </p:blipFill>
        <p:spPr>
          <a:xfrm>
            <a:off x="4140000" y="800280"/>
            <a:ext cx="4718520" cy="4058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520000" y="294120"/>
            <a:ext cx="630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000000"/>
              </a:solidFill>
              <a:latin typeface="Arial"/>
            </a:endParaRPr>
          </a:p>
        </p:txBody>
      </p:sp>
      <p:sp>
        <p:nvSpPr>
          <p:cNvPr id="104" name="PlaceHolder 2"/>
          <p:cNvSpPr>
            <a:spLocks noGrp="1"/>
          </p:cNvSpPr>
          <p:nvPr>
            <p:ph/>
          </p:nvPr>
        </p:nvSpPr>
        <p:spPr>
          <a:xfrm>
            <a:off x="311760" y="1440000"/>
            <a:ext cx="8506800" cy="3114720"/>
          </a:xfrm>
          <a:prstGeom prst="rect">
            <a:avLst/>
          </a:prstGeom>
          <a:noFill/>
          <a:ln w="0">
            <a:noFill/>
          </a:ln>
        </p:spPr>
        <p:txBody>
          <a:bodyPr lIns="91440" rIns="91440" tIns="91440" bIns="91440" anchor="t">
            <a:normAutofit fontScale="75000" lnSpcReduction="10000"/>
          </a:bodyPr>
          <a:p>
            <a:pPr indent="0">
              <a:lnSpc>
                <a:spcPct val="100000"/>
              </a:lnSpc>
              <a:spcBef>
                <a:spcPts val="624"/>
              </a:spcBef>
              <a:spcAft>
                <a:spcPts val="425"/>
              </a:spcAft>
              <a:buNone/>
              <a:tabLst>
                <a:tab algn="l" pos="0"/>
              </a:tabLst>
            </a:pPr>
            <a:r>
              <a:rPr b="0" lang="es-ES" sz="1500" spc="-1" strike="noStrike">
                <a:solidFill>
                  <a:srgbClr val="000000"/>
                </a:solidFill>
                <a:latin typeface="Arial"/>
              </a:rPr>
              <a:t>Con la API-REST de WordPress es muy fácil montar una API intermedia, ya que la propia API-Rest de WordPress te da un buen framework de desarrollo y este desarrollo solo tiene que recoger los mismos datos que la API del CRM y reenviárselos usando las credenciales.</a:t>
            </a:r>
            <a:endParaRPr b="0" lang="es-ES" sz="1500" spc="-1" strike="noStrike">
              <a:solidFill>
                <a:srgbClr val="000000"/>
              </a:solidFill>
              <a:latin typeface="Arial"/>
            </a:endParaRPr>
          </a:p>
          <a:p>
            <a:pPr indent="0">
              <a:lnSpc>
                <a:spcPct val="100000"/>
              </a:lnSpc>
              <a:spcBef>
                <a:spcPts val="624"/>
              </a:spcBef>
              <a:spcAft>
                <a:spcPts val="425"/>
              </a:spcAft>
              <a:buNone/>
              <a:tabLst>
                <a:tab algn="l" pos="0"/>
              </a:tabLst>
            </a:pPr>
            <a:r>
              <a:rPr b="0" lang="es-ES" sz="1500" spc="-1" strike="noStrike">
                <a:solidFill>
                  <a:srgbClr val="000000"/>
                </a:solidFill>
                <a:latin typeface="Arial"/>
              </a:rPr>
              <a:t>El principal trabajo es decidir que endpoints de la API del CRM quiero usar y necesito y si es seguro poder usarlo en abierto.</a:t>
            </a:r>
            <a:endParaRPr b="0" lang="es-ES" sz="1500" spc="-1" strike="noStrike">
              <a:solidFill>
                <a:srgbClr val="000000"/>
              </a:solidFill>
              <a:latin typeface="Arial"/>
            </a:endParaRPr>
          </a:p>
          <a:p>
            <a:pPr indent="0">
              <a:lnSpc>
                <a:spcPct val="100000"/>
              </a:lnSpc>
              <a:spcBef>
                <a:spcPts val="624"/>
              </a:spcBef>
              <a:spcAft>
                <a:spcPts val="425"/>
              </a:spcAft>
              <a:buNone/>
              <a:tabLst>
                <a:tab algn="l" pos="0"/>
              </a:tabLst>
            </a:pPr>
            <a:r>
              <a:rPr b="1" lang="es-ES" sz="1500" spc="-1" strike="noStrike">
                <a:solidFill>
                  <a:srgbClr val="000000"/>
                </a:solidFill>
                <a:latin typeface="Arial"/>
              </a:rPr>
              <a:t>Consejos y consideraciones:</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Mejor POST que GET. </a:t>
            </a:r>
            <a:r>
              <a:rPr b="0" lang="es-ES" sz="1500" spc="-1" strike="noStrike">
                <a:solidFill>
                  <a:srgbClr val="000000"/>
                </a:solidFill>
                <a:latin typeface="Arial"/>
              </a:rPr>
              <a:t>Aunque parezca al revés es más seguro los POST que los GET. Que metan datos es malo, pero que los saquen es un problemón.</a:t>
            </a:r>
            <a:endParaRPr b="0" lang="es-E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tabLst>
                <a:tab algn="l" pos="0"/>
              </a:tabLst>
            </a:pPr>
            <a:r>
              <a:rPr b="1" lang="es-ES" sz="1500" spc="-1" strike="noStrike">
                <a:solidFill>
                  <a:srgbClr val="000000"/>
                </a:solidFill>
                <a:latin typeface="Arial"/>
              </a:rPr>
              <a:t>Filtro de los datos que devuelves.</a:t>
            </a:r>
            <a:r>
              <a:rPr b="0" lang="es-ES" sz="1500" spc="-1" strike="noStrike">
                <a:solidFill>
                  <a:srgbClr val="000000"/>
                </a:solidFill>
                <a:latin typeface="Arial"/>
              </a:rPr>
              <a:t> La API del CRM puede devolver datos sensibles como el email, pero la API intermedia puede filtrar el contenido y no suministrarlo.</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Capa extra de seguridad.</a:t>
            </a:r>
            <a:r>
              <a:rPr b="0" lang="es-ES" sz="1500" spc="-1" strike="noStrike">
                <a:solidFill>
                  <a:srgbClr val="000000"/>
                </a:solidFill>
                <a:latin typeface="Arial"/>
              </a:rPr>
              <a:t> Podemos meter restricciones de seguridad que la API del CRM no tenga. Si hay un número inusual de peticiones desde la IP puedes bajar esa IP.</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Estadísticas.</a:t>
            </a:r>
            <a:r>
              <a:rPr b="0" lang="es-ES" sz="1500" spc="-1" strike="noStrike">
                <a:solidFill>
                  <a:srgbClr val="000000"/>
                </a:solidFill>
                <a:latin typeface="Arial"/>
              </a:rPr>
              <a:t> Puede ser interesante unos logs de consumo de la API intermedia de los luego sacar estadísticas para la gente de marketing.</a:t>
            </a:r>
            <a:endParaRPr b="0" lang="es-ES" sz="1500" spc="-1" strike="noStrike">
              <a:solidFill>
                <a:srgbClr val="000000"/>
              </a:solidFill>
              <a:latin typeface="Arial"/>
            </a:endParaRPr>
          </a:p>
        </p:txBody>
      </p:sp>
      <p:sp>
        <p:nvSpPr>
          <p:cNvPr id="105" name="PlaceHolder 9"/>
          <p:cNvSpPr/>
          <p:nvPr/>
        </p:nvSpPr>
        <p:spPr>
          <a:xfrm>
            <a:off x="2509920" y="783000"/>
            <a:ext cx="6308640" cy="5191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Usando la API-REST de WordPress</a:t>
            </a:r>
            <a:r>
              <a:rPr b="0" lang="es-ES" sz="1500" spc="-1" strike="noStrike">
                <a:solidFill>
                  <a:srgbClr val="000000"/>
                </a:solidFill>
                <a:latin typeface="Arial"/>
                <a:ea typeface="DejaVu Sans"/>
              </a:rPr>
              <a:t> |[●▪▪●]|</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340000" y="198360"/>
            <a:ext cx="6488640" cy="5191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Consejos</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107" name="PlaceHolder 2"/>
          <p:cNvSpPr>
            <a:spLocks noGrp="1"/>
          </p:cNvSpPr>
          <p:nvPr>
            <p:ph/>
          </p:nvPr>
        </p:nvSpPr>
        <p:spPr>
          <a:xfrm>
            <a:off x="311760" y="900000"/>
            <a:ext cx="8516880" cy="367632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Cread un campo de fecha de última modificación.</a:t>
            </a:r>
            <a:r>
              <a:rPr b="0" lang="es-ES" sz="1200" spc="-1" strike="noStrike">
                <a:solidFill>
                  <a:srgbClr val="000000"/>
                </a:solidFill>
                <a:latin typeface="Arial"/>
                <a:ea typeface="Noto Sans CJK SC"/>
              </a:rPr>
              <a:t> Los CRM suelen guardar está información, pero no discriminan entre conexiones por API y directamente por web. Con este campo personalizado tendréis control de qué contactos habéis tocado desde WordPress y cuáles han sido tocados de otras formas.</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las notas.</a:t>
            </a:r>
            <a:r>
              <a:rPr b="0" lang="es-ES" sz="1200" spc="-1" strike="noStrike">
                <a:solidFill>
                  <a:srgbClr val="000000"/>
                </a:solidFill>
                <a:latin typeface="Arial"/>
                <a:ea typeface="Noto Sans CJK SC"/>
              </a:rPr>
              <a:t> Muchos CRM te permiten crear notas de cada contacto, usad esas notas para guardar información variada, por ejemplo, el contenido de las áreas de texto de un formulario. Ponéis un título explicativo y luego el texto que escribió la persona que relleno el formulario. Siempre que se pueda, </a:t>
            </a:r>
            <a:r>
              <a:rPr b="1" lang="es-ES" sz="1200" spc="-1" strike="noStrike">
                <a:solidFill>
                  <a:srgbClr val="000000"/>
                </a:solidFill>
                <a:latin typeface="Arial"/>
                <a:ea typeface="Noto Sans CJK SC"/>
              </a:rPr>
              <a:t>no montéis campos específicos para ese tipo de cosas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Si puedes hacerse con una automatización del CRM, mejor que programándolo.</a:t>
            </a:r>
            <a:r>
              <a:rPr b="0" lang="es-ES" sz="1200" spc="-1" strike="noStrike">
                <a:solidFill>
                  <a:srgbClr val="000000"/>
                </a:solidFill>
                <a:latin typeface="Arial"/>
                <a:ea typeface="Noto Sans CJK SC"/>
              </a:rPr>
              <a:t> Al conectar se puede hacer que el script que desarrolléis haga todas las tareas, como meter etiquetas, apuntar a listas, meter puntos en un LeadScoring, etc. O simplemente que lance un disparador de una automatización y esta ejecute todo lo anterior. Piensa que </a:t>
            </a:r>
            <a:r>
              <a:rPr b="1" lang="es-ES" sz="1200" spc="-1" strike="noStrike">
                <a:solidFill>
                  <a:srgbClr val="000000"/>
                </a:solidFill>
                <a:latin typeface="Arial"/>
                <a:ea typeface="Noto Sans CJK SC"/>
              </a:rPr>
              <a:t>cambiar la programación solo podrá hacerlo una desarrolladora y cambiar una automatización con una interfaz gráfica, puede hacerlo cualquier persona de marketing con unos conocimientos básicos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los sistemas de almacenamiento de ficheros de PDF, DOC, ODT, etc. que ofrecen los CRM.</a:t>
            </a:r>
            <a:r>
              <a:rPr b="0" lang="es-ES" sz="1200" spc="-1" strike="noStrike">
                <a:solidFill>
                  <a:srgbClr val="000000"/>
                </a:solidFill>
                <a:latin typeface="Arial"/>
                <a:ea typeface="Noto Sans CJK SC"/>
              </a:rPr>
              <a:t> Es muy tentador subir un fichero a tu web y usar ese enlace en todas partes. Pero no da gran información. Subiéndolo al sistema de archivos del CRM puedes saber quién y cuándo lo ha descargado si está entre tus contactos y si no, como, mínimo te dará unas buenas estadísticas de descargas.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311760" y="1080000"/>
            <a:ext cx="8516880" cy="3036960"/>
          </a:xfrm>
          <a:prstGeom prst="rect">
            <a:avLst/>
          </a:prstGeom>
          <a:noFill/>
          <a:ln w="0">
            <a:noFill/>
          </a:ln>
        </p:spPr>
        <p:txBody>
          <a:bodyPr lIns="91440" rIns="91440" tIns="91440" bIns="91440" anchor="t">
            <a:normAutofit fontScale="75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Soy un </a:t>
            </a:r>
            <a:r>
              <a:rPr b="1" lang="es-ES" sz="1600" spc="-1" strike="noStrike">
                <a:solidFill>
                  <a:srgbClr val="000000"/>
                </a:solidFill>
                <a:latin typeface="Arial"/>
              </a:rPr>
              <a:t>desarrollador web con más de 20 años de experiencia</a:t>
            </a:r>
            <a:r>
              <a:rPr b="0" lang="es-ES" sz="1600" spc="-1" strike="noStrike">
                <a:solidFill>
                  <a:srgbClr val="000000"/>
                </a:solidFill>
                <a:latin typeface="Arial"/>
              </a:rPr>
              <a:t>, muchos de ellos trabajando con WordPress. De hecho, mis primeros proyectos fueron en B2Evo, el origen de WordPress.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0" lang="es-ES" sz="1600" spc="-1" strike="noStrike">
                <a:solidFill>
                  <a:srgbClr val="000000"/>
                </a:solidFill>
                <a:latin typeface="Arial"/>
                <a:ea typeface="Noto Sans CJK SC"/>
              </a:rPr>
              <a:t>Trabajo en </a:t>
            </a:r>
            <a:r>
              <a:rPr b="0" lang="es-ES" sz="1600" spc="-1" strike="noStrike" u="sng">
                <a:solidFill>
                  <a:srgbClr val="000000"/>
                </a:solidFill>
                <a:uFillTx/>
                <a:latin typeface="Arial"/>
                <a:ea typeface="Noto Sans CJK SC"/>
                <a:hlinkClick r:id="rId1"/>
              </a:rPr>
              <a:t>Eñutt Comunicación</a:t>
            </a:r>
            <a:r>
              <a:rPr b="0" lang="es-ES" sz="1600" spc="-1" strike="noStrike">
                <a:solidFill>
                  <a:srgbClr val="000000"/>
                </a:solidFill>
                <a:latin typeface="Arial"/>
                <a:ea typeface="Noto Sans CJK SC"/>
              </a:rPr>
              <a:t> desde hace 5 años, principalmente desarrollando en temas de CRM para clientes como SPRI, IHOBE, BEAZ o Gaztenpresa.</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0" lang="es-ES" sz="1600" spc="-1" strike="noStrike">
                <a:solidFill>
                  <a:srgbClr val="000000"/>
                </a:solidFill>
                <a:latin typeface="Arial"/>
                <a:ea typeface="Noto Sans CJK SC"/>
              </a:rPr>
              <a:t>Mis enlaces:</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2"/>
              </a:rPr>
              <a:t>https://bsky.app/profile/gwannon.com</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3"/>
              </a:rPr>
              <a:t>https://github.com/gwannon</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4"/>
              </a:rPr>
              <a:t>https://codepen.io/gwannon</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5"/>
              </a:rPr>
              <a:t>https://www.linkedin.com/in/jorgemonclus/</a:t>
            </a:r>
            <a:endParaRPr b="0" lang="es-ES" sz="1600" spc="-1" strike="noStrike">
              <a:solidFill>
                <a:srgbClr val="000000"/>
              </a:solidFill>
              <a:latin typeface="Arial"/>
            </a:endParaRPr>
          </a:p>
          <a:p>
            <a:pPr marL="1080000" indent="0">
              <a:lnSpc>
                <a:spcPct val="100000"/>
              </a:lnSpc>
              <a:spcBef>
                <a:spcPts val="1191"/>
              </a:spcBef>
              <a:spcAft>
                <a:spcPts val="992"/>
              </a:spcAft>
              <a:buNone/>
              <a:tabLst>
                <a:tab algn="l" pos="0"/>
              </a:tabLst>
            </a:pPr>
            <a:endParaRPr b="0" lang="es-ES" sz="1800" spc="-1" strike="noStrike">
              <a:solidFill>
                <a:srgbClr val="000000"/>
              </a:solidFill>
              <a:latin typeface="Arial"/>
            </a:endParaRPr>
          </a:p>
          <a:p>
            <a:pPr marL="1080000"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109" name="PlaceHolder 12"/>
          <p:cNvSpPr/>
          <p:nvPr/>
        </p:nvSpPr>
        <p:spPr>
          <a:xfrm>
            <a:off x="2340000" y="294120"/>
            <a:ext cx="6488640" cy="5191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tabLst>
                <a:tab algn="l" pos="0"/>
              </a:tabLst>
            </a:pPr>
            <a:r>
              <a:rPr b="1" lang="es-ES" sz="1800" spc="-1" strike="noStrike">
                <a:solidFill>
                  <a:srgbClr val="174575"/>
                </a:solidFill>
                <a:latin typeface="Arial"/>
                <a:ea typeface="DejaVu Sans"/>
              </a:rPr>
              <a:t>Jorge Monclús</a:t>
            </a:r>
            <a:r>
              <a:rPr b="0" lang="es-ES" sz="1800" spc="-1" strike="noStrike">
                <a:solidFill>
                  <a:srgbClr val="174575"/>
                </a:solidFill>
                <a:latin typeface="Arial"/>
                <a:ea typeface="DejaVu Sans"/>
              </a:rPr>
              <a:t> O=('-'Q)</a:t>
            </a:r>
            <a:endParaRPr b="0" lang="es-ES" sz="1800" spc="-1" strike="noStrike">
              <a:solidFill>
                <a:srgbClr val="000000"/>
              </a:solidFill>
              <a:latin typeface="Arial"/>
            </a:endParaRPr>
          </a:p>
        </p:txBody>
      </p:sp>
      <p:pic>
        <p:nvPicPr>
          <p:cNvPr id="110" name="" descr=""/>
          <p:cNvPicPr/>
          <p:nvPr/>
        </p:nvPicPr>
        <p:blipFill>
          <a:blip r:embed="rId6"/>
          <a:stretch/>
        </p:blipFill>
        <p:spPr>
          <a:xfrm>
            <a:off x="6027840" y="3240000"/>
            <a:ext cx="2567160" cy="735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815760"/>
            <a:ext cx="8516880" cy="519120"/>
          </a:xfrm>
          <a:prstGeom prst="rect">
            <a:avLst/>
          </a:prstGeom>
          <a:noFill/>
          <a:ln w="0">
            <a:noFill/>
          </a:ln>
        </p:spPr>
        <p:txBody>
          <a:bodyPr lIns="91440" rIns="91440" tIns="91440" bIns="91440" anchor="t">
            <a:normAutofit/>
          </a:bodyPr>
          <a:p>
            <a:pPr indent="0" algn="r">
              <a:lnSpc>
                <a:spcPct val="100000"/>
              </a:lnSpc>
              <a:buNone/>
              <a:tabLst>
                <a:tab algn="l" pos="0"/>
              </a:tabLst>
            </a:pP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48" name="Google Shape;63;p 5"/>
          <p:cNvSpPr/>
          <p:nvPr/>
        </p:nvSpPr>
        <p:spPr>
          <a:xfrm>
            <a:off x="299880" y="1440000"/>
            <a:ext cx="8516880" cy="197676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spcBef>
                <a:spcPts val="1191"/>
              </a:spcBef>
              <a:spcAft>
                <a:spcPts val="992"/>
              </a:spcAft>
            </a:pPr>
            <a:r>
              <a:rPr b="0" lang="es-ES" sz="1800" spc="-1" strike="noStrike">
                <a:solidFill>
                  <a:srgbClr val="000000"/>
                </a:solidFill>
                <a:latin typeface="Arial"/>
                <a:ea typeface="DejaVu Sans"/>
              </a:rPr>
              <a:t>Tu WordPress puede ser un gran aliado de tu CRM, surtiéndole de mucha información, como nuevos contactos y leadscorings. Y esto también funciona al revés, proveyendo a tu WordPress con información sobre la clienta que le ayude a vender. Pero primero debes...</a:t>
            </a:r>
            <a:endParaRPr b="0" lang="es-ES" sz="1800" spc="-1" strike="noStrike">
              <a:solidFill>
                <a:srgbClr val="000000"/>
              </a:solidFill>
              <a:latin typeface="Arial"/>
            </a:endParaRPr>
          </a:p>
          <a:p>
            <a:pPr algn="ctr">
              <a:lnSpc>
                <a:spcPct val="100000"/>
              </a:lnSpc>
              <a:spcBef>
                <a:spcPts val="1191"/>
              </a:spcBef>
              <a:spcAft>
                <a:spcPts val="992"/>
              </a:spcAft>
            </a:pPr>
            <a:r>
              <a:rPr b="1" lang="es-ES" sz="2800" spc="-1" strike="noStrike">
                <a:solidFill>
                  <a:srgbClr val="174575"/>
                </a:solidFill>
                <a:latin typeface="Arial"/>
                <a:ea typeface="DejaVu Sans"/>
              </a:rPr>
              <a:t>APRENDER A CONECTARLOS</a:t>
            </a:r>
            <a:endParaRPr b="0" lang="es-ES" sz="2800" spc="-1" strike="noStrike">
              <a:solidFill>
                <a:srgbClr val="000000"/>
              </a:solidFill>
              <a:latin typeface="Arial"/>
            </a:endParaRPr>
          </a:p>
        </p:txBody>
      </p:sp>
      <p:pic>
        <p:nvPicPr>
          <p:cNvPr id="49" name="" descr=""/>
          <p:cNvPicPr/>
          <p:nvPr/>
        </p:nvPicPr>
        <p:blipFill>
          <a:blip r:embed="rId1"/>
          <a:stretch/>
        </p:blipFill>
        <p:spPr>
          <a:xfrm rot="20467200">
            <a:off x="2737800" y="3563280"/>
            <a:ext cx="1071360" cy="1076760"/>
          </a:xfrm>
          <a:prstGeom prst="rect">
            <a:avLst/>
          </a:prstGeom>
          <a:ln w="0">
            <a:noFill/>
          </a:ln>
        </p:spPr>
      </p:pic>
      <p:pic>
        <p:nvPicPr>
          <p:cNvPr id="50" name="" descr=""/>
          <p:cNvPicPr/>
          <p:nvPr/>
        </p:nvPicPr>
        <p:blipFill>
          <a:blip r:embed="rId2"/>
          <a:stretch/>
        </p:blipFill>
        <p:spPr>
          <a:xfrm rot="1380000">
            <a:off x="4474440" y="3734640"/>
            <a:ext cx="1154880" cy="9313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340000" y="294120"/>
            <a:ext cx="6488640" cy="5191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Miscelánea</a:t>
            </a:r>
            <a:r>
              <a:rPr b="0" lang="es-ES" sz="1800" spc="-1" strike="noStrike">
                <a:solidFill>
                  <a:srgbClr val="174575"/>
                </a:solidFill>
                <a:latin typeface="Arial"/>
              </a:rPr>
              <a:t> [♥]]] [♦]]] [♣]]] [♠]]]</a:t>
            </a:r>
            <a:endParaRPr b="0" lang="es-ES" sz="1800" spc="-1" strike="noStrike">
              <a:solidFill>
                <a:srgbClr val="000000"/>
              </a:solidFill>
              <a:latin typeface="Arial"/>
            </a:endParaRPr>
          </a:p>
        </p:txBody>
      </p:sp>
      <p:sp>
        <p:nvSpPr>
          <p:cNvPr id="112" name="PlaceHolder 2"/>
          <p:cNvSpPr>
            <a:spLocks noGrp="1"/>
          </p:cNvSpPr>
          <p:nvPr>
            <p:ph/>
          </p:nvPr>
        </p:nvSpPr>
        <p:spPr>
          <a:xfrm>
            <a:off x="311760" y="1080000"/>
            <a:ext cx="8516880" cy="349632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1" lang="es-ES" sz="1800" spc="-1" strike="noStrike">
                <a:solidFill>
                  <a:srgbClr val="000000"/>
                </a:solidFill>
                <a:latin typeface="Arial"/>
              </a:rPr>
              <a:t>Enlaces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1"/>
              </a:rPr>
              <a:t>Ponencia</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Todo el código fuente de la ponencia para que puedas usarlo como quieras. https://github.com/gwannon/WordCampBilbao2025</a:t>
            </a:r>
            <a:endParaRPr b="0" lang="es-ES" sz="1000" spc="-1" strike="noStrike">
              <a:solidFill>
                <a:srgbClr val="000000"/>
              </a:solidFill>
              <a:latin typeface="Arial"/>
            </a:endParaRPr>
          </a:p>
          <a:p>
            <a:pPr indent="0">
              <a:lnSpc>
                <a:spcPct val="100000"/>
              </a:lnSpc>
              <a:spcBef>
                <a:spcPts val="340"/>
              </a:spcBef>
              <a:spcAft>
                <a:spcPts val="142"/>
              </a:spcAft>
              <a:buNone/>
              <a:tabLst>
                <a:tab algn="l" pos="0"/>
              </a:tabLst>
            </a:pPr>
            <a:r>
              <a:rPr b="1" lang="es-ES" sz="1800" spc="-1" strike="noStrike">
                <a:solidFill>
                  <a:srgbClr val="000000"/>
                </a:solidFill>
                <a:latin typeface="Arial"/>
                <a:ea typeface="Noto Sans CJK SC"/>
              </a:rPr>
              <a:t>Plugins</a:t>
            </a:r>
            <a:endParaRPr b="0" lang="es-ES" sz="1800" spc="-1" strike="noStrike">
              <a:solidFill>
                <a:srgbClr val="000000"/>
              </a:solidFill>
              <a:latin typeface="Arial"/>
            </a:endParaRPr>
          </a:p>
          <a:p>
            <a:pPr marL="360000" indent="-324000">
              <a:lnSpc>
                <a:spcPct val="100000"/>
              </a:lnSpc>
              <a:spcBef>
                <a:spcPts val="340"/>
              </a:spcBef>
              <a:spcAft>
                <a:spcPts val="142"/>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2"/>
              </a:rPr>
              <a:t>FormsCRM</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Plugin gratuito que permite hacer una conexión entre varios plugins de formularios como «Contact Form 7» o «WP Forms» y CRM como «Holded» o «Clientify». https://es.wordpress.org/plugins/formscrm/</a:t>
            </a:r>
            <a:endParaRPr b="0" lang="es-ES" sz="10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3"/>
              </a:rPr>
              <a:t>Add-on de Gravity Forms para Active Campaign</a:t>
            </a:r>
            <a:r>
              <a:rPr b="0" lang="es-ES" sz="1000" spc="-1" strike="noStrike">
                <a:solidFill>
                  <a:srgbClr val="000000"/>
                </a:solidFill>
                <a:latin typeface="Arial"/>
                <a:ea typeface="Noto Sans CJK SC"/>
              </a:rPr>
              <a:t>: Add-on para Gravity Forms que conecta tus formularios con Active Campaign y tiene bastantes opciones de conexión. https://www.activecampaign.com/apps/gravity-forms-integration</a:t>
            </a:r>
            <a:endParaRPr b="0" lang="es-ES" sz="1000" spc="-1" strike="noStrike">
              <a:solidFill>
                <a:srgbClr val="000000"/>
              </a:solidFill>
              <a:latin typeface="Arial"/>
            </a:endParaRPr>
          </a:p>
          <a:p>
            <a:pPr indent="0">
              <a:lnSpc>
                <a:spcPct val="100000"/>
              </a:lnSpc>
              <a:spcBef>
                <a:spcPts val="340"/>
              </a:spcBef>
              <a:spcAft>
                <a:spcPts val="142"/>
              </a:spcAft>
              <a:buNone/>
              <a:tabLst>
                <a:tab algn="l" pos="0"/>
              </a:tabLst>
            </a:pPr>
            <a:r>
              <a:rPr b="1" lang="es-ES" sz="1800" spc="-1" strike="noStrike">
                <a:solidFill>
                  <a:srgbClr val="000000"/>
                </a:solidFill>
                <a:latin typeface="Arial"/>
                <a:ea typeface="Noto Sans CJK SC"/>
              </a:rPr>
              <a:t>Librerías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4"/>
              </a:rPr>
              <a:t>PHPClientifyAPI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los contactos del CRM de Clientify. https://github.com/gwannon/PHPClientifyAPI</a:t>
            </a:r>
            <a:endParaRPr b="0" lang="es-ES" sz="10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5"/>
              </a:rPr>
              <a:t>PHPActiveCampaignAPI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contactos del CRM a ActiveCampaign https://github.com/gwannon/PHPActiveCampaignAPI</a:t>
            </a: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80600" y="198360"/>
            <a:ext cx="8516880" cy="5191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¿Qué vamos a ver?</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52" name="PlaceHolder 2"/>
          <p:cNvSpPr>
            <a:spLocks noGrp="1"/>
          </p:cNvSpPr>
          <p:nvPr>
            <p:ph/>
          </p:nvPr>
        </p:nvSpPr>
        <p:spPr>
          <a:xfrm>
            <a:off x="311760" y="900000"/>
            <a:ext cx="6525000" cy="3417480"/>
          </a:xfrm>
          <a:prstGeom prst="rect">
            <a:avLst/>
          </a:prstGeom>
          <a:noFill/>
          <a:ln w="0">
            <a:noFill/>
          </a:ln>
        </p:spPr>
        <p:txBody>
          <a:bodyPr lIns="91440" rIns="91440" tIns="91440" bIns="91440" anchor="t">
            <a:normAutofit fontScale="93333" lnSpcReduction="10000"/>
          </a:bodyPr>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En esta ponencia veremos las diferentes formas que permiten que se comuniquen entre sí estos dos elementos fundamentales de tu estrategia de marketing con ejemplos sencillos de algunos de los CRM más populares, como:</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ActiveCampaign</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HubSpot</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ZohoCRM</a:t>
            </a:r>
            <a:endParaRPr b="0" lang="es-ES" sz="1800" spc="-1" strike="noStrike">
              <a:solidFill>
                <a:srgbClr val="000000"/>
              </a:solidFill>
              <a:latin typeface="Arial"/>
            </a:endParaRPr>
          </a:p>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Trataremos de ver formas de conexión que impliquen programación y ejemplos que no, para ver todas las posibilidades.</a:t>
            </a:r>
            <a:endParaRPr b="0" lang="es-ES" sz="1800" spc="-1" strike="noStrike">
              <a:solidFill>
                <a:srgbClr val="000000"/>
              </a:solidFill>
              <a:latin typeface="Arial"/>
            </a:endParaRPr>
          </a:p>
        </p:txBody>
      </p:sp>
      <p:pic>
        <p:nvPicPr>
          <p:cNvPr id="53" name="" descr=""/>
          <p:cNvPicPr/>
          <p:nvPr/>
        </p:nvPicPr>
        <p:blipFill>
          <a:blip r:embed="rId1"/>
          <a:stretch/>
        </p:blipFill>
        <p:spPr>
          <a:xfrm>
            <a:off x="6847560" y="1980000"/>
            <a:ext cx="529920" cy="529920"/>
          </a:xfrm>
          <a:prstGeom prst="rect">
            <a:avLst/>
          </a:prstGeom>
          <a:ln w="0">
            <a:noFill/>
          </a:ln>
        </p:spPr>
      </p:pic>
      <p:pic>
        <p:nvPicPr>
          <p:cNvPr id="54" name="" descr=""/>
          <p:cNvPicPr/>
          <p:nvPr/>
        </p:nvPicPr>
        <p:blipFill>
          <a:blip r:embed="rId2"/>
          <a:stretch/>
        </p:blipFill>
        <p:spPr>
          <a:xfrm>
            <a:off x="7552800" y="1944720"/>
            <a:ext cx="539280" cy="536760"/>
          </a:xfrm>
          <a:prstGeom prst="rect">
            <a:avLst/>
          </a:prstGeom>
          <a:ln w="0">
            <a:noFill/>
          </a:ln>
        </p:spPr>
      </p:pic>
      <p:pic>
        <p:nvPicPr>
          <p:cNvPr id="55" name="" descr=""/>
          <p:cNvPicPr/>
          <p:nvPr/>
        </p:nvPicPr>
        <p:blipFill>
          <a:blip r:embed="rId3"/>
          <a:stretch/>
        </p:blipFill>
        <p:spPr>
          <a:xfrm>
            <a:off x="8272800" y="1944720"/>
            <a:ext cx="536760" cy="536760"/>
          </a:xfrm>
          <a:prstGeom prst="rect">
            <a:avLst/>
          </a:prstGeom>
          <a:ln w="0">
            <a:noFill/>
          </a:ln>
        </p:spPr>
      </p:pic>
      <p:pic>
        <p:nvPicPr>
          <p:cNvPr id="56" name="" descr=""/>
          <p:cNvPicPr/>
          <p:nvPr/>
        </p:nvPicPr>
        <p:blipFill>
          <a:blip r:embed="rId4"/>
          <a:stretch/>
        </p:blipFill>
        <p:spPr>
          <a:xfrm>
            <a:off x="6847920" y="2700000"/>
            <a:ext cx="529560" cy="529560"/>
          </a:xfrm>
          <a:prstGeom prst="rect">
            <a:avLst/>
          </a:prstGeom>
          <a:ln w="0">
            <a:noFill/>
          </a:ln>
        </p:spPr>
      </p:pic>
      <p:pic>
        <p:nvPicPr>
          <p:cNvPr id="57" name="" descr=""/>
          <p:cNvPicPr/>
          <p:nvPr/>
        </p:nvPicPr>
        <p:blipFill>
          <a:blip r:embed="rId5"/>
          <a:stretch/>
        </p:blipFill>
        <p:spPr>
          <a:xfrm>
            <a:off x="7560000" y="2707920"/>
            <a:ext cx="529560" cy="529560"/>
          </a:xfrm>
          <a:prstGeom prst="rect">
            <a:avLst/>
          </a:prstGeom>
          <a:ln w="0">
            <a:noFill/>
          </a:ln>
        </p:spPr>
      </p:pic>
      <p:pic>
        <p:nvPicPr>
          <p:cNvPr id="58" name="" descr=""/>
          <p:cNvPicPr/>
          <p:nvPr/>
        </p:nvPicPr>
        <p:blipFill>
          <a:blip r:embed="rId6"/>
          <a:stretch/>
        </p:blipFill>
        <p:spPr>
          <a:xfrm>
            <a:off x="8272800" y="2700720"/>
            <a:ext cx="529560" cy="529560"/>
          </a:xfrm>
          <a:prstGeom prst="rect">
            <a:avLst/>
          </a:prstGeom>
          <a:ln w="0">
            <a:noFill/>
          </a:ln>
        </p:spPr>
      </p:pic>
      <p:sp>
        <p:nvSpPr>
          <p:cNvPr id="59" name="PlaceHolder 3"/>
          <p:cNvSpPr>
            <a:spLocks noGrp="1"/>
          </p:cNvSpPr>
          <p:nvPr>
            <p:ph/>
          </p:nvPr>
        </p:nvSpPr>
        <p:spPr>
          <a:xfrm>
            <a:off x="3602160" y="2088000"/>
            <a:ext cx="1977480" cy="1257480"/>
          </a:xfrm>
          <a:prstGeom prst="rect">
            <a:avLst/>
          </a:prstGeom>
          <a:noFill/>
          <a:ln w="0">
            <a:noFill/>
          </a:ln>
        </p:spPr>
        <p:txBody>
          <a:bodyPr lIns="91440" rIns="91440" tIns="91440" bIns="91440" anchor="t">
            <a:normAutofit/>
          </a:bodyPr>
          <a:p>
            <a:pPr marL="216000" indent="-216000">
              <a:lnSpc>
                <a:spcPct val="115000"/>
              </a:lnSpc>
              <a:buClr>
                <a:srgbClr val="000000"/>
              </a:buClr>
              <a:buSzPct val="45000"/>
              <a:buFont typeface="Wingdings" charset="2"/>
              <a:buChar char=""/>
              <a:tabLst>
                <a:tab algn="l" pos="0"/>
              </a:tabLst>
            </a:pPr>
            <a:r>
              <a:rPr b="0" lang="es-ES" sz="1679" spc="-1" strike="noStrike">
                <a:solidFill>
                  <a:srgbClr val="111111"/>
                </a:solidFill>
                <a:latin typeface="Arial"/>
                <a:ea typeface="Arial"/>
              </a:rPr>
              <a:t>Clientify</a:t>
            </a:r>
            <a:endParaRPr b="0" lang="es-ES" sz="1679"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679" spc="-1" strike="noStrike">
                <a:solidFill>
                  <a:srgbClr val="111111"/>
                </a:solidFill>
                <a:latin typeface="Arial"/>
                <a:ea typeface="Arial"/>
              </a:rPr>
              <a:t>Mautic</a:t>
            </a:r>
            <a:endParaRPr b="0" lang="es-ES" sz="1679"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679" spc="-1" strike="noStrike">
                <a:solidFill>
                  <a:srgbClr val="111111"/>
                </a:solidFill>
                <a:latin typeface="Arial"/>
                <a:ea typeface="Arial"/>
              </a:rPr>
              <a:t>Salesforce</a:t>
            </a:r>
            <a:endParaRPr b="0" lang="es-ES" sz="167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00600" y="19836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0" lang="es-ES" sz="1800" spc="-1" strike="noStrike">
                <a:solidFill>
                  <a:srgbClr val="174575"/>
                </a:solidFill>
                <a:latin typeface="Arial"/>
              </a:rPr>
              <a:t> </a:t>
            </a:r>
            <a:r>
              <a:rPr b="1" lang="es-ES" sz="1800" spc="-1" strike="noStrike">
                <a:solidFill>
                  <a:srgbClr val="174575"/>
                </a:solidFill>
                <a:latin typeface="Arial"/>
              </a:rPr>
              <a:t>Consejos iniciales</a:t>
            </a:r>
            <a:r>
              <a:rPr b="0" lang="es-ES" sz="1800" spc="-1" strike="noStrike">
                <a:solidFill>
                  <a:srgbClr val="174575"/>
                </a:solidFill>
                <a:latin typeface="Arial"/>
              </a:rPr>
              <a:t> ^(;,;)^</a:t>
            </a:r>
            <a:endParaRPr b="0" lang="es-ES" sz="1800" spc="-1" strike="noStrike">
              <a:solidFill>
                <a:srgbClr val="000000"/>
              </a:solidFill>
              <a:latin typeface="Arial"/>
            </a:endParaRPr>
          </a:p>
        </p:txBody>
      </p:sp>
      <p:sp>
        <p:nvSpPr>
          <p:cNvPr id="61" name="PlaceHolder 2"/>
          <p:cNvSpPr>
            <a:spLocks noGrp="1"/>
          </p:cNvSpPr>
          <p:nvPr>
            <p:ph/>
          </p:nvPr>
        </p:nvSpPr>
        <p:spPr>
          <a:xfrm>
            <a:off x="300600" y="1001160"/>
            <a:ext cx="8516880" cy="3316320"/>
          </a:xfrm>
          <a:prstGeom prst="rect">
            <a:avLst/>
          </a:prstGeom>
          <a:noFill/>
          <a:ln w="0">
            <a:noFill/>
          </a:ln>
        </p:spPr>
        <p:txBody>
          <a:bodyPr lIns="91440" rIns="91440" tIns="91440" bIns="91440" anchor="t">
            <a:normAutofit fontScale="96666" lnSpcReduction="10000"/>
          </a:bodyPr>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Sí o sí tu CRM o, por lo menos el plan que escojas, </a:t>
            </a:r>
            <a:r>
              <a:rPr b="1" lang="es-ES" sz="1400" spc="-1" strike="noStrike">
                <a:solidFill>
                  <a:srgbClr val="111111"/>
                </a:solidFill>
                <a:latin typeface="Arial"/>
                <a:ea typeface="Noto Sans CJK SC"/>
              </a:rPr>
              <a:t>debe tener una API</a:t>
            </a:r>
            <a:r>
              <a:rPr b="0" lang="es-ES" sz="1400" spc="-1" strike="noStrike">
                <a:solidFill>
                  <a:srgbClr val="111111"/>
                </a:solidFill>
                <a:latin typeface="Arial"/>
                <a:ea typeface="Noto Sans CJK SC"/>
              </a:rPr>
              <a:t> y cuanto más completa mejor. Con buena documentación y a poder ser con alguna librería ya desarrollada en el lenguaje que vayas a usar.</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Sabed si </a:t>
            </a:r>
            <a:r>
              <a:rPr b="1" lang="es-ES" sz="1400" spc="-1" strike="noStrike">
                <a:solidFill>
                  <a:srgbClr val="111111"/>
                </a:solidFill>
                <a:latin typeface="Arial"/>
                <a:ea typeface="Noto Sans CJK SC"/>
              </a:rPr>
              <a:t>vuestro hosting puede conectarse a otros servidores</a:t>
            </a:r>
            <a:r>
              <a:rPr b="0" lang="es-ES" sz="1400" spc="-1" strike="noStrike">
                <a:solidFill>
                  <a:srgbClr val="111111"/>
                </a:solidFill>
                <a:latin typeface="Arial"/>
                <a:ea typeface="Noto Sans CJK SC"/>
              </a:rPr>
              <a:t>. No es muy normal, pero a veces están capados. Es bastante común con instituciones y grandes empresas preocupadas con la ciberseguridad. Hablad con el hosting para que meta la IP del CRM en algún tipo de lista blanca.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Tratad de saber si tienen </a:t>
            </a:r>
            <a:r>
              <a:rPr b="1" lang="es-ES" sz="1400" spc="-1" strike="noStrike">
                <a:solidFill>
                  <a:srgbClr val="111111"/>
                </a:solidFill>
                <a:latin typeface="Arial"/>
                <a:ea typeface="Noto Sans CJK SC"/>
              </a:rPr>
              <a:t>servidores europeos</a:t>
            </a:r>
            <a:r>
              <a:rPr b="0" lang="es-ES" sz="1400" spc="-1" strike="noStrike">
                <a:solidFill>
                  <a:srgbClr val="111111"/>
                </a:solidFill>
                <a:latin typeface="Arial"/>
                <a:ea typeface="Noto Sans CJK SC"/>
              </a:rPr>
              <a:t>. Como están las cosas puede ahorraros muchos problemas si en el futuro hay que migrar todo a sistemas a Europa.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Una búsqueda rápida os puede dar ideas de si vais a tener </a:t>
            </a:r>
            <a:r>
              <a:rPr b="1" lang="es-ES" sz="1400" spc="-1" strike="noStrike">
                <a:solidFill>
                  <a:srgbClr val="111111"/>
                </a:solidFill>
                <a:latin typeface="Arial"/>
                <a:ea typeface="Noto Sans CJK SC"/>
              </a:rPr>
              <a:t>comunidad, software libre o de pago y empresas desarrollando para ese CRM</a:t>
            </a:r>
            <a:r>
              <a:rPr b="0" lang="es-ES" sz="1400" spc="-1" strike="noStrike">
                <a:solidFill>
                  <a:srgbClr val="111111"/>
                </a:solidFill>
                <a:latin typeface="Arial"/>
                <a:ea typeface="Noto Sans CJK SC"/>
              </a:rPr>
              <a:t> a las que pedir ayuda.</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Muchos CRM dan periodos de </a:t>
            </a:r>
            <a:r>
              <a:rPr b="1" lang="es-ES" sz="1400" spc="-1" strike="noStrike">
                <a:solidFill>
                  <a:srgbClr val="111111"/>
                </a:solidFill>
                <a:latin typeface="Arial"/>
                <a:ea typeface="Noto Sans CJK SC"/>
              </a:rPr>
              <a:t>prueba gratuitos de 15 días</a:t>
            </a:r>
            <a:r>
              <a:rPr b="0" lang="es-ES" sz="1400" spc="-1" strike="noStrike">
                <a:solidFill>
                  <a:srgbClr val="111111"/>
                </a:solidFill>
                <a:latin typeface="Arial"/>
                <a:ea typeface="Noto Sans CJK SC"/>
              </a:rPr>
              <a:t> o similar. No es ninguna perdida de tiempo </a:t>
            </a:r>
            <a:r>
              <a:rPr b="1" lang="es-ES" sz="1400" spc="-1" strike="noStrike">
                <a:solidFill>
                  <a:srgbClr val="111111"/>
                </a:solidFill>
                <a:latin typeface="Arial"/>
                <a:ea typeface="Noto Sans CJK SC"/>
              </a:rPr>
              <a:t>pedir esas pruebas y hacer algunos tests básicos</a:t>
            </a:r>
            <a:r>
              <a:rPr b="0" lang="es-ES" sz="1400" spc="-1" strike="noStrike">
                <a:solidFill>
                  <a:srgbClr val="111111"/>
                </a:solidFill>
                <a:latin typeface="Arial"/>
                <a:ea typeface="Noto Sans CJK SC"/>
              </a:rPr>
              <a:t>.</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Migrar el día de mañana de un CRM a otro porque no cumple todas nuestras expectativas va a llevarte más tiempo que hacer unas pruebas básicas con el periodo de prueba.</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9836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
        <p:nvSpPr>
          <p:cNvPr id="63" name="PlaceHolder 2"/>
          <p:cNvSpPr>
            <a:spLocks noGrp="1"/>
          </p:cNvSpPr>
          <p:nvPr>
            <p:ph/>
          </p:nvPr>
        </p:nvSpPr>
        <p:spPr>
          <a:xfrm>
            <a:off x="300600" y="1080000"/>
            <a:ext cx="8516880" cy="3114720"/>
          </a:xfrm>
          <a:prstGeom prst="rect">
            <a:avLst/>
          </a:prstGeom>
          <a:noFill/>
          <a:ln w="0">
            <a:noFill/>
          </a:ln>
        </p:spPr>
        <p:txBody>
          <a:bodyPr lIns="91440" rIns="91440" tIns="91440" bIns="91440" anchor="t">
            <a:normAutofit fontScale="87222" lnSpcReduction="10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La forma principal de conectar tu WordPress y tu CRM es un código de tracking. Suele ser meter un código parecido a Analytics en todas las páginas de la web. Hay muchas formas para meter estos códigos.</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Directa en </a:t>
            </a:r>
            <a:r>
              <a:rPr b="1" lang="es-ES" sz="1600" spc="-1" strike="noStrike">
                <a:solidFill>
                  <a:srgbClr val="000000"/>
                </a:solidFill>
                <a:latin typeface="Arial"/>
                <a:ea typeface="Noto Sans CJK SC"/>
              </a:rPr>
              <a:t>header.php</a:t>
            </a:r>
            <a:r>
              <a:rPr b="0" lang="es-ES" sz="1600" spc="-1" strike="noStrike">
                <a:solidFill>
                  <a:srgbClr val="000000"/>
                </a:solidFill>
                <a:latin typeface="Arial"/>
                <a:ea typeface="Noto Sans CJK SC"/>
              </a:rPr>
              <a:t> del tema.</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Con el hook </a:t>
            </a:r>
            <a:r>
              <a:rPr b="1" lang="es-ES" sz="1600" spc="-1" strike="noStrike">
                <a:solidFill>
                  <a:srgbClr val="000000"/>
                </a:solidFill>
                <a:latin typeface="Arial"/>
                <a:ea typeface="Noto Sans CJK SC"/>
              </a:rPr>
              <a:t>«wp_header»</a:t>
            </a:r>
            <a:r>
              <a:rPr b="0" lang="es-ES" sz="1600" spc="-1" strike="noStrike">
                <a:solidFill>
                  <a:srgbClr val="000000"/>
                </a:solidFill>
                <a:latin typeface="Arial"/>
                <a:ea typeface="Noto Sans CJK SC"/>
              </a:rPr>
              <a:t> en el functions.php.</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Hay </a:t>
            </a:r>
            <a:r>
              <a:rPr b="1" lang="es-ES" sz="1600" spc="-1" strike="noStrike">
                <a:solidFill>
                  <a:srgbClr val="000000"/>
                </a:solidFill>
                <a:latin typeface="Arial"/>
                <a:ea typeface="Noto Sans CJK SC"/>
              </a:rPr>
              <a:t>temas que te permiten meter código JavaScript</a:t>
            </a:r>
            <a:r>
              <a:rPr b="0" lang="es-ES" sz="1600" spc="-1" strike="noStrike">
                <a:solidFill>
                  <a:srgbClr val="000000"/>
                </a:solidFill>
                <a:latin typeface="Arial"/>
                <a:ea typeface="Noto Sans CJK SC"/>
              </a:rPr>
              <a:t> en las cabeceras web.</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Muchos CRM tienen </a:t>
            </a:r>
            <a:r>
              <a:rPr b="1" lang="es-ES" sz="1600" spc="-1" strike="noStrike">
                <a:solidFill>
                  <a:srgbClr val="000000"/>
                </a:solidFill>
                <a:latin typeface="Arial"/>
                <a:ea typeface="Noto Sans CJK SC"/>
              </a:rPr>
              <a:t>plugins</a:t>
            </a:r>
            <a:r>
              <a:rPr b="0" lang="es-ES" sz="1600" spc="-1" strike="noStrike">
                <a:solidFill>
                  <a:srgbClr val="000000"/>
                </a:solidFill>
                <a:latin typeface="Arial"/>
                <a:ea typeface="Noto Sans CJK SC"/>
              </a:rPr>
              <a:t> con integraciones básicas del código de tracking.</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Si ya tenéis </a:t>
            </a:r>
            <a:r>
              <a:rPr b="1" lang="es-ES" sz="1600" spc="-1" strike="noStrike">
                <a:solidFill>
                  <a:srgbClr val="000000"/>
                </a:solidFill>
                <a:latin typeface="Arial"/>
                <a:ea typeface="Noto Sans CJK SC"/>
              </a:rPr>
              <a:t>Google Tag Manager</a:t>
            </a:r>
            <a:r>
              <a:rPr b="0" lang="es-ES" sz="1600" spc="-1" strike="noStrike">
                <a:solidFill>
                  <a:srgbClr val="000000"/>
                </a:solidFill>
                <a:latin typeface="Arial"/>
                <a:ea typeface="Noto Sans CJK SC"/>
              </a:rPr>
              <a:t> podéis configurarlo como una etiqueta más.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1" lang="es-ES" sz="1600" spc="-1" strike="noStrike">
                <a:solidFill>
                  <a:srgbClr val="000000"/>
                </a:solidFill>
                <a:latin typeface="Arial"/>
                <a:ea typeface="Noto Sans CJK SC"/>
              </a:rPr>
              <a:t>Obligaciones legales: </a:t>
            </a:r>
            <a:r>
              <a:rPr b="0" lang="es-ES" sz="1600" spc="-1" strike="noStrike">
                <a:solidFill>
                  <a:srgbClr val="000000"/>
                </a:solidFill>
                <a:latin typeface="Arial"/>
                <a:ea typeface="Noto Sans CJK SC"/>
              </a:rPr>
              <a:t>Muchos de estos códigos de tracking dejan cookies, así que tendrás que montarlo dentro de tu sistema de gestión de cookies y dar información en el aviso de cookies.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81576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¿Cómo trabajan estos códigos?</a:t>
            </a:r>
            <a:r>
              <a:rPr b="0" lang="es-ES" sz="1500" spc="-1" strike="noStrike">
                <a:solidFill>
                  <a:srgbClr val="000000"/>
                </a:solidFill>
                <a:latin typeface="Arial"/>
              </a:rPr>
              <a:t> ¯\_(</a:t>
            </a:r>
            <a:r>
              <a:rPr b="0" lang="zh-CN" sz="1500" spc="-1" strike="noStrike">
                <a:solidFill>
                  <a:srgbClr val="000000"/>
                </a:solidFill>
                <a:latin typeface="Arial"/>
              </a:rPr>
              <a:t>ツ</a:t>
            </a:r>
            <a:r>
              <a:rPr b="0" lang="es-ES" sz="1500" spc="-1" strike="noStrike">
                <a:solidFill>
                  <a:srgbClr val="000000"/>
                </a:solidFill>
                <a:latin typeface="Arial"/>
              </a:rPr>
              <a:t>)_/¯</a:t>
            </a:r>
            <a:endParaRPr b="0" lang="es-ES" sz="1500" spc="-1" strike="noStrike">
              <a:solidFill>
                <a:srgbClr val="000000"/>
              </a:solidFill>
              <a:latin typeface="Arial"/>
            </a:endParaRPr>
          </a:p>
        </p:txBody>
      </p:sp>
      <p:sp>
        <p:nvSpPr>
          <p:cNvPr id="65" name="PlaceHolder 2"/>
          <p:cNvSpPr>
            <a:spLocks noGrp="1"/>
          </p:cNvSpPr>
          <p:nvPr>
            <p:ph/>
          </p:nvPr>
        </p:nvSpPr>
        <p:spPr>
          <a:xfrm>
            <a:off x="311760" y="1260000"/>
            <a:ext cx="8516880" cy="1415880"/>
          </a:xfrm>
          <a:prstGeom prst="rect">
            <a:avLst/>
          </a:prstGeom>
          <a:noFill/>
          <a:ln w="0">
            <a:noFill/>
          </a:ln>
        </p:spPr>
        <p:txBody>
          <a:bodyPr lIns="91440" rIns="91440" tIns="91440" bIns="91440" anchor="t">
            <a:normAutofit fontScale="87222"/>
          </a:bodyPr>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Estos códigos detectan e identifican a las usuarias a partir de los clics en emails que hayan sido enviados desde el CRM.</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Una vez clican, son identificados por el código de tracking y este deja una cookie que nos permite rastrearlo por la web en ese equipo.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Sin ese primer clic en una newsletter u otro tipo de email no hay identificación y no se recoge información. Un usuario de nuestro CRM, si entra directamente en nuestra web desde un ordenador sin la cookie, no será detectado.</a:t>
            </a:r>
            <a:endParaRPr b="0" lang="es-ES" sz="1400" spc="-1" strike="noStrike">
              <a:solidFill>
                <a:srgbClr val="000000"/>
              </a:solidFill>
              <a:latin typeface="Arial"/>
            </a:endParaRPr>
          </a:p>
        </p:txBody>
      </p:sp>
      <p:sp>
        <p:nvSpPr>
          <p:cNvPr id="66" name="PlaceHolder 3"/>
          <p:cNvSpPr>
            <a:spLocks noGrp="1"/>
          </p:cNvSpPr>
          <p:nvPr>
            <p:ph type="title"/>
          </p:nvPr>
        </p:nvSpPr>
        <p:spPr>
          <a:xfrm>
            <a:off x="120600" y="269064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¿Qué permiten estos códigos solo con meterlos?</a:t>
            </a:r>
            <a:r>
              <a:rPr b="0" lang="es-ES" sz="1500" spc="-1" strike="noStrike">
                <a:solidFill>
                  <a:srgbClr val="000000"/>
                </a:solidFill>
                <a:latin typeface="Arial"/>
              </a:rPr>
              <a:t> </a:t>
            </a:r>
            <a:r>
              <a:rPr b="0" lang="zh-CN" sz="1500" spc="-1" strike="noStrike">
                <a:solidFill>
                  <a:srgbClr val="000000"/>
                </a:solidFill>
                <a:latin typeface="Arial"/>
              </a:rPr>
              <a:t>くコ</a:t>
            </a:r>
            <a:r>
              <a:rPr b="0" lang="es-ES" sz="1500" spc="-1" strike="noStrike">
                <a:solidFill>
                  <a:srgbClr val="000000"/>
                </a:solidFill>
                <a:latin typeface="Arial"/>
              </a:rPr>
              <a:t>:</a:t>
            </a:r>
            <a:r>
              <a:rPr b="0" lang="zh-CN" sz="1500" spc="-1" strike="noStrike">
                <a:solidFill>
                  <a:srgbClr val="000000"/>
                </a:solidFill>
                <a:latin typeface="Arial"/>
              </a:rPr>
              <a:t>彡</a:t>
            </a:r>
            <a:endParaRPr b="0" lang="es-ES" sz="1500" spc="-1" strike="noStrike">
              <a:solidFill>
                <a:srgbClr val="000000"/>
              </a:solidFill>
              <a:latin typeface="Arial"/>
            </a:endParaRPr>
          </a:p>
        </p:txBody>
      </p:sp>
      <p:sp>
        <p:nvSpPr>
          <p:cNvPr id="67" name="PlaceHolder 4"/>
          <p:cNvSpPr>
            <a:spLocks noGrp="1"/>
          </p:cNvSpPr>
          <p:nvPr>
            <p:ph/>
          </p:nvPr>
        </p:nvSpPr>
        <p:spPr>
          <a:xfrm>
            <a:off x="270000" y="3060000"/>
            <a:ext cx="8516880" cy="143748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0" lang="es-ES" sz="1400" spc="-1" strike="noStrike">
                <a:solidFill>
                  <a:srgbClr val="000000"/>
                </a:solidFill>
                <a:latin typeface="Arial"/>
                <a:ea typeface="Noto Sans CJK SC"/>
              </a:rPr>
              <a:t>Este simple código os da mucho potencial, ya que nos permite saber las páginas que visita. Sabemos perfectamente que páginas ha visitado y con eso podemos:</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Enviarle correos si visita asiduamente una URL interesante.</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Meter puntos en un LeadScoring si visita contenidos categorizados de un determinado tema.</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Sacar contenidos personalizados al visitar ciertos contenidos.</a:t>
            </a:r>
            <a:endParaRPr b="0" lang="es-ES" sz="1400" spc="-1" strike="noStrike">
              <a:solidFill>
                <a:srgbClr val="000000"/>
              </a:solidFill>
              <a:latin typeface="Arial"/>
            </a:endParaRPr>
          </a:p>
        </p:txBody>
      </p:sp>
      <p:sp>
        <p:nvSpPr>
          <p:cNvPr id="68" name="PlaceHolder 5"/>
          <p:cNvSpPr>
            <a:spLocks noGrp="1"/>
          </p:cNvSpPr>
          <p:nvPr>
            <p:ph type="title"/>
          </p:nvPr>
        </p:nvSpPr>
        <p:spPr>
          <a:xfrm>
            <a:off x="2340000" y="198360"/>
            <a:ext cx="653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815760"/>
            <a:ext cx="8516880" cy="5191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500" spc="-1" strike="noStrike">
                <a:solidFill>
                  <a:srgbClr val="000000"/>
                </a:solidFill>
                <a:latin typeface="Arial"/>
              </a:rPr>
              <a:t>Caso práctico</a:t>
            </a:r>
            <a:r>
              <a:rPr b="0" lang="es-ES" sz="1500" spc="-1" strike="noStrike">
                <a:solidFill>
                  <a:srgbClr val="000000"/>
                </a:solidFill>
                <a:latin typeface="Arial"/>
              </a:rPr>
              <a:t>❲˚∆˚❳</a:t>
            </a:r>
            <a:endParaRPr b="0" lang="es-ES" sz="1500" spc="-1" strike="noStrike">
              <a:solidFill>
                <a:srgbClr val="000000"/>
              </a:solidFill>
              <a:latin typeface="Arial"/>
            </a:endParaRPr>
          </a:p>
        </p:txBody>
      </p:sp>
      <p:sp>
        <p:nvSpPr>
          <p:cNvPr id="70" name=""/>
          <p:cNvSpPr/>
          <p:nvPr/>
        </p:nvSpPr>
        <p:spPr>
          <a:xfrm>
            <a:off x="360000" y="1260000"/>
            <a:ext cx="5398560" cy="21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Todos los enlaces en LinkedIn tienen unos parámetros «UTM» que les marca como que vienen de LinkedIn. Si el código detecta que una usuaria visita una URL que tiene esos parámetros «UTM», le mete una etiqueta #usuario-linkedin.</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Esa etiqueta la usamos luego para tener listados de emails para crear audiencias en LinkedIn y para mandar campañas para promocionar LinkedIn, pidiéndoles que den me gusta y compartan.</a:t>
            </a:r>
            <a:endParaRPr b="0" lang="es-ES" sz="1400" spc="-1" strike="noStrike">
              <a:solidFill>
                <a:srgbClr val="000000"/>
              </a:solidFill>
              <a:latin typeface="Arial"/>
            </a:endParaRPr>
          </a:p>
        </p:txBody>
      </p:sp>
      <p:sp>
        <p:nvSpPr>
          <p:cNvPr id="71" name="PlaceHolder 2"/>
          <p:cNvSpPr>
            <a:spLocks noGrp="1"/>
          </p:cNvSpPr>
          <p:nvPr>
            <p:ph type="title"/>
          </p:nvPr>
        </p:nvSpPr>
        <p:spPr>
          <a:xfrm>
            <a:off x="2340360" y="198720"/>
            <a:ext cx="653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pic>
        <p:nvPicPr>
          <p:cNvPr id="72" name="" descr=""/>
          <p:cNvPicPr/>
          <p:nvPr/>
        </p:nvPicPr>
        <p:blipFill>
          <a:blip r:embed="rId1"/>
          <a:stretch/>
        </p:blipFill>
        <p:spPr>
          <a:xfrm>
            <a:off x="5940000" y="1336320"/>
            <a:ext cx="2791440" cy="2317320"/>
          </a:xfrm>
          <a:prstGeom prst="rect">
            <a:avLst/>
          </a:prstGeom>
          <a:ln w="0">
            <a:noFill/>
          </a:ln>
        </p:spPr>
      </p:pic>
      <p:pic>
        <p:nvPicPr>
          <p:cNvPr id="73" name="" descr=""/>
          <p:cNvPicPr/>
          <p:nvPr/>
        </p:nvPicPr>
        <p:blipFill>
          <a:blip r:embed="rId2"/>
          <a:stretch/>
        </p:blipFill>
        <p:spPr>
          <a:xfrm>
            <a:off x="3060000" y="3240000"/>
            <a:ext cx="3619440" cy="1522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2328840" y="294120"/>
            <a:ext cx="648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
        <p:nvSpPr>
          <p:cNvPr id="75" name="PlaceHolder 2"/>
          <p:cNvSpPr>
            <a:spLocks noGrp="1"/>
          </p:cNvSpPr>
          <p:nvPr>
            <p:ph/>
          </p:nvPr>
        </p:nvSpPr>
        <p:spPr>
          <a:xfrm>
            <a:off x="311760" y="1461600"/>
            <a:ext cx="4726800" cy="311472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La forma más común de conexión entre WordPress y un CRM es </a:t>
            </a:r>
            <a:r>
              <a:rPr b="1" lang="es-ES" sz="1800" spc="-1" strike="noStrike">
                <a:solidFill>
                  <a:srgbClr val="000000"/>
                </a:solidFill>
                <a:latin typeface="Arial"/>
              </a:rPr>
              <a:t>mediante formularios</a:t>
            </a:r>
            <a:r>
              <a:rPr b="0" lang="es-ES" sz="1800" spc="-1" strike="noStrike">
                <a:solidFill>
                  <a:srgbClr val="000000"/>
                </a:solidFill>
                <a:latin typeface="Arial"/>
              </a:rPr>
              <a:t>. Está conexión se puede hacer mediante diferentes formas.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Incrustados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plugin</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desarrollo propio</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Mixtos</a:t>
            </a:r>
            <a:endParaRPr b="0" lang="es-ES" sz="1800" spc="-1" strike="noStrike">
              <a:solidFill>
                <a:srgbClr val="000000"/>
              </a:solidFill>
              <a:latin typeface="Arial"/>
            </a:endParaRPr>
          </a:p>
        </p:txBody>
      </p:sp>
      <p:pic>
        <p:nvPicPr>
          <p:cNvPr id="76" name="" descr=""/>
          <p:cNvPicPr/>
          <p:nvPr/>
        </p:nvPicPr>
        <p:blipFill>
          <a:blip r:embed="rId1"/>
          <a:stretch/>
        </p:blipFill>
        <p:spPr>
          <a:xfrm>
            <a:off x="5188320" y="937800"/>
            <a:ext cx="3598560" cy="3817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815760"/>
            <a:ext cx="851688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ea typeface="Noto Sans CJK SC"/>
              </a:rPr>
              <a:t>Incrustados</a:t>
            </a:r>
            <a:r>
              <a:rPr b="0" lang="es-ES" sz="1500" spc="-1" strike="noStrike">
                <a:solidFill>
                  <a:srgbClr val="000000"/>
                </a:solidFill>
                <a:latin typeface="Arial"/>
                <a:ea typeface="Noto Sans CJK SC"/>
              </a:rPr>
              <a:t> ˁ˚ᴥ˚ˀ</a:t>
            </a:r>
            <a:endParaRPr b="0" lang="es-ES" sz="1500" spc="-1" strike="noStrike">
              <a:solidFill>
                <a:srgbClr val="000000"/>
              </a:solidFill>
              <a:latin typeface="Arial"/>
            </a:endParaRPr>
          </a:p>
        </p:txBody>
      </p:sp>
      <p:sp>
        <p:nvSpPr>
          <p:cNvPr id="78" name="PlaceHolder 2"/>
          <p:cNvSpPr>
            <a:spLocks noGrp="1"/>
          </p:cNvSpPr>
          <p:nvPr>
            <p:ph/>
          </p:nvPr>
        </p:nvSpPr>
        <p:spPr>
          <a:xfrm>
            <a:off x="311760" y="1188000"/>
            <a:ext cx="8516880" cy="3419280"/>
          </a:xfrm>
          <a:prstGeom prst="rect">
            <a:avLst/>
          </a:prstGeom>
          <a:noFill/>
          <a:ln w="0">
            <a:noFill/>
          </a:ln>
        </p:spPr>
        <p:txBody>
          <a:bodyPr lIns="91440" rIns="91440" tIns="91440" bIns="91440" anchor="t">
            <a:normAutofit fontScale="68333"/>
          </a:bodyPr>
          <a:p>
            <a:pPr indent="0">
              <a:lnSpc>
                <a:spcPct val="100000"/>
              </a:lnSpc>
              <a:spcBef>
                <a:spcPts val="340"/>
              </a:spcBef>
              <a:spcAft>
                <a:spcPts val="283"/>
              </a:spcAft>
              <a:buNone/>
              <a:tabLst>
                <a:tab algn="l" pos="0"/>
              </a:tabLst>
            </a:pPr>
            <a:r>
              <a:rPr b="0" lang="es-ES" sz="1400" spc="-1" strike="noStrike">
                <a:solidFill>
                  <a:srgbClr val="000000"/>
                </a:solidFill>
                <a:latin typeface="Arial"/>
              </a:rPr>
              <a:t>La mayoría de CRM dan códigos para incrustar formularios en tu web. Son códigos muy sencillos de usar, generas el formulario y cortas y pegas el código que te dan en tu web, en páginas, widgets, …</a:t>
            </a:r>
            <a:endParaRPr b="0" lang="es-ES" sz="1400" spc="-1" strike="noStrike">
              <a:solidFill>
                <a:srgbClr val="000000"/>
              </a:solidFill>
              <a:latin typeface="Arial"/>
            </a:endParaRPr>
          </a:p>
          <a:p>
            <a:pPr indent="0">
              <a:lnSpc>
                <a:spcPct val="100000"/>
              </a:lnSpc>
              <a:spcBef>
                <a:spcPts val="340"/>
              </a:spcBef>
              <a:spcAft>
                <a:spcPts val="283"/>
              </a:spcAft>
              <a:buNone/>
              <a:tabLst>
                <a:tab algn="l" pos="0"/>
              </a:tabLst>
            </a:pPr>
            <a:r>
              <a:rPr b="1" lang="es-ES" sz="1400" spc="-1" strike="noStrike">
                <a:solidFill>
                  <a:srgbClr val="000000"/>
                </a:solidFill>
                <a:latin typeface="Arial"/>
                <a:ea typeface="Noto Sans CJK SC"/>
              </a:rPr>
              <a:t>Ventajas:</a:t>
            </a:r>
            <a:endParaRPr b="0" lang="es-ES" sz="14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1" lang="es-ES" sz="1400" spc="-1" strike="noStrike">
                <a:solidFill>
                  <a:srgbClr val="000000"/>
                </a:solidFill>
                <a:latin typeface="Arial"/>
                <a:ea typeface="Noto Sans CJK SC"/>
              </a:rPr>
              <a:t>Muy fáciles de crear e integrar</a:t>
            </a:r>
            <a:r>
              <a:rPr b="0" lang="es-ES" sz="1400" spc="-1" strike="noStrike">
                <a:solidFill>
                  <a:srgbClr val="000000"/>
                </a:solidFill>
                <a:latin typeface="Arial"/>
                <a:ea typeface="Noto Sans CJK SC"/>
              </a:rPr>
              <a:t> y exigen pocos conocimientos y son gratis.</a:t>
            </a:r>
            <a:endParaRPr b="0" lang="es-ES" sz="14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400" spc="-1" strike="noStrike">
                <a:solidFill>
                  <a:srgbClr val="000000"/>
                </a:solidFill>
                <a:latin typeface="Arial"/>
                <a:ea typeface="Noto Sans CJK SC"/>
              </a:rPr>
              <a:t>La conexión es directa, </a:t>
            </a:r>
            <a:r>
              <a:rPr b="1" lang="es-ES" sz="1400" spc="-1" strike="noStrike">
                <a:solidFill>
                  <a:srgbClr val="000000"/>
                </a:solidFill>
                <a:latin typeface="Arial"/>
                <a:ea typeface="Noto Sans CJK SC"/>
              </a:rPr>
              <a:t>no debería haber fallos</a:t>
            </a:r>
            <a:r>
              <a:rPr b="0" lang="es-ES" sz="1400" spc="-1" strike="noStrike">
                <a:solidFill>
                  <a:srgbClr val="000000"/>
                </a:solidFill>
                <a:latin typeface="Arial"/>
                <a:ea typeface="Noto Sans CJK SC"/>
              </a:rPr>
              <a:t>.</a:t>
            </a:r>
            <a:endParaRPr b="0" lang="es-ES" sz="14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400" spc="-1" strike="noStrike">
                <a:solidFill>
                  <a:srgbClr val="000000"/>
                </a:solidFill>
                <a:latin typeface="Arial"/>
                <a:ea typeface="Noto Sans CJK SC"/>
              </a:rPr>
              <a:t>Ellos se encargan de meter la cookie de tracking o similares para poder seguir al usuario.</a:t>
            </a:r>
            <a:endParaRPr b="0" lang="es-ES" sz="1400" spc="-1" strike="noStrike">
              <a:solidFill>
                <a:srgbClr val="000000"/>
              </a:solidFill>
              <a:latin typeface="Arial"/>
            </a:endParaRPr>
          </a:p>
          <a:p>
            <a:pPr indent="0">
              <a:lnSpc>
                <a:spcPct val="100000"/>
              </a:lnSpc>
              <a:spcBef>
                <a:spcPts val="340"/>
              </a:spcBef>
              <a:spcAft>
                <a:spcPts val="283"/>
              </a:spcAft>
              <a:buNone/>
              <a:tabLst>
                <a:tab algn="l" pos="0"/>
              </a:tabLst>
            </a:pPr>
            <a:r>
              <a:rPr b="1" lang="es-ES" sz="1400" spc="-1" strike="noStrike">
                <a:solidFill>
                  <a:srgbClr val="000000"/>
                </a:solidFill>
                <a:latin typeface="Arial"/>
                <a:ea typeface="Noto Sans CJK SC"/>
              </a:rPr>
              <a:t>Desventajas:</a:t>
            </a:r>
            <a:endParaRPr b="0" lang="es-ES" sz="14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400" spc="-1" strike="noStrike">
                <a:solidFill>
                  <a:srgbClr val="000000"/>
                </a:solidFill>
                <a:latin typeface="Arial"/>
                <a:ea typeface="Noto Sans CJK SC"/>
              </a:rPr>
              <a:t>Cuando quieres meter campos especiales que no están en el CRM, </a:t>
            </a:r>
            <a:r>
              <a:rPr b="1" lang="es-ES" sz="1400" spc="-1" strike="noStrike">
                <a:solidFill>
                  <a:srgbClr val="000000"/>
                </a:solidFill>
                <a:latin typeface="Arial"/>
                <a:ea typeface="Noto Sans CJK SC"/>
              </a:rPr>
              <a:t>te obliga a crear campus personalizados</a:t>
            </a:r>
            <a:r>
              <a:rPr b="0" lang="es-ES" sz="1400" spc="-1" strike="noStrike">
                <a:solidFill>
                  <a:srgbClr val="000000"/>
                </a:solidFill>
                <a:latin typeface="Arial"/>
                <a:ea typeface="Noto Sans CJK SC"/>
              </a:rPr>
              <a:t> en el CRM para guardar esa información. A la larga creas montones de campos que casi ni se usan.</a:t>
            </a:r>
            <a:endParaRPr b="0" lang="es-ES" sz="14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1" lang="es-ES" sz="1400" spc="-1" strike="noStrike">
                <a:solidFill>
                  <a:srgbClr val="000000"/>
                </a:solidFill>
                <a:latin typeface="Arial"/>
                <a:ea typeface="Noto Sans CJK SC"/>
              </a:rPr>
              <a:t>No tienen buena integración en el diseño</a:t>
            </a:r>
            <a:r>
              <a:rPr b="0" lang="es-ES" sz="1400" spc="-1" strike="noStrike">
                <a:solidFill>
                  <a:srgbClr val="000000"/>
                </a:solidFill>
                <a:latin typeface="Arial"/>
                <a:ea typeface="Noto Sans CJK SC"/>
              </a:rPr>
              <a:t> de tu WordPress y suelen quedar un poco pegote.</a:t>
            </a:r>
            <a:endParaRPr b="0" lang="es-ES" sz="1400" spc="-1" strike="noStrike">
              <a:solidFill>
                <a:srgbClr val="000000"/>
              </a:solidFill>
              <a:latin typeface="Arial"/>
            </a:endParaRPr>
          </a:p>
          <a:p>
            <a:pPr marL="720000" indent="-324000">
              <a:lnSpc>
                <a:spcPct val="100000"/>
              </a:lnSpc>
              <a:spcBef>
                <a:spcPts val="1191"/>
              </a:spcBef>
              <a:spcAft>
                <a:spcPts val="992"/>
              </a:spcAft>
              <a:buClr>
                <a:srgbClr val="000000"/>
              </a:buClr>
              <a:buFont typeface="Wingdings" charset="2"/>
              <a:buChar char=""/>
              <a:tabLst>
                <a:tab algn="l" pos="0"/>
              </a:tabLst>
            </a:pPr>
            <a:r>
              <a:rPr b="1" lang="es-ES" sz="1400" spc="-1" strike="noStrike">
                <a:solidFill>
                  <a:srgbClr val="000000"/>
                </a:solidFill>
                <a:latin typeface="Arial"/>
                <a:ea typeface="Noto Sans CJK SC"/>
              </a:rPr>
              <a:t>No permiten conectar a terceros.</a:t>
            </a:r>
            <a:r>
              <a:rPr b="0" lang="es-ES" sz="1400" spc="-1" strike="noStrike">
                <a:solidFill>
                  <a:srgbClr val="000000"/>
                </a:solidFill>
                <a:latin typeface="Arial"/>
                <a:ea typeface="Noto Sans CJK SC"/>
              </a:rPr>
              <a:t> Los formularios incrustados se conectan difícilmente con elementos de terceros. Tengo una fundación de una empresa grande que todas las clientas recogidas con los formularios deben registrarse en el CRM que usan ellas (Clientify) y con el de la empresa matriz (Salesforce). Los formularios incrustados de Clientify no permiten hacer una conexión también a Salesforce cumpliendo los requerimientos que Salesforce exige.</a:t>
            </a:r>
            <a:endParaRPr b="0" lang="es-ES" sz="14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1" lang="es-ES" sz="1400" spc="-1" strike="noStrike">
                <a:solidFill>
                  <a:srgbClr val="000000"/>
                </a:solidFill>
                <a:latin typeface="Arial"/>
                <a:ea typeface="Noto Sans CJK SC"/>
              </a:rPr>
              <a:t>Si cae el CRM caen los formularios de tu web.</a:t>
            </a:r>
            <a:r>
              <a:rPr b="0" lang="es-ES" sz="1400" spc="-1" strike="noStrike">
                <a:solidFill>
                  <a:srgbClr val="000000"/>
                </a:solidFill>
                <a:latin typeface="Arial"/>
                <a:ea typeface="Noto Sans CJK SC"/>
              </a:rPr>
              <a:t> No suelen fallar, pero puede pasar.</a:t>
            </a:r>
            <a:endParaRPr b="0" lang="es-ES" sz="1400" spc="-1" strike="noStrike">
              <a:solidFill>
                <a:srgbClr val="000000"/>
              </a:solidFill>
              <a:latin typeface="Arial"/>
            </a:endParaRPr>
          </a:p>
          <a:p>
            <a:pPr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79" name="PlaceHolder 3"/>
          <p:cNvSpPr>
            <a:spLocks noGrp="1"/>
          </p:cNvSpPr>
          <p:nvPr>
            <p:ph type="title"/>
          </p:nvPr>
        </p:nvSpPr>
        <p:spPr>
          <a:xfrm>
            <a:off x="2329200" y="294480"/>
            <a:ext cx="6488640" cy="5191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174575"/>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234</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cp:lastPrinted>2025-04-30T13:35:03Z</cp:lastPrinted>
  <dcterms:modified xsi:type="dcterms:W3CDTF">2025-04-30T13:39:55Z</dcterms:modified>
  <cp:revision>49</cp:revision>
  <dc:subject/>
  <dc:title/>
</cp:coreProperties>
</file>

<file path=docProps/custom.xml><?xml version="1.0" encoding="utf-8"?>
<Properties xmlns="http://schemas.openxmlformats.org/officeDocument/2006/custom-properties" xmlns:vt="http://schemas.openxmlformats.org/officeDocument/2006/docPropsVTypes"/>
</file>