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8.jpeg" ContentType="image/jpeg"/>
  <Override PartName="/ppt/media/image6.png" ContentType="image/png"/>
  <Override PartName="/ppt/media/image10.png" ContentType="image/png"/>
  <Override PartName="/ppt/media/image7.png" ContentType="image/png"/>
  <Override PartName="/ppt/media/image11.png" ContentType="image/png"/>
  <Override PartName="/ppt/media/image9.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9" r:id="rId7"/>
    <p:sldMasterId id="2147483661" r:id="rId8"/>
    <p:sldMasterId id="2147483663" r:id="rId9"/>
    <p:sldMasterId id="2147483665" r:id="rId10"/>
    <p:sldMasterId id="2147483666" r:id="rId11"/>
    <p:sldMasterId id="2147483667" r:id="rId12"/>
    <p:sldMasterId id="2147483668"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1"/>
          </p:nvPr>
        </p:nvSpPr>
        <p:spPr/>
        <p:txBody>
          <a:bodyPr/>
          <a:p>
            <a:fld id="{37E9BBA4-34CF-49FB-B9D1-356B38DCF1E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6"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2"/>
          </p:nvPr>
        </p:nvSpPr>
        <p:spPr/>
        <p:txBody>
          <a:bodyPr/>
          <a:p>
            <a:fld id="{8DB28F6F-E06C-47BD-8A13-FD7EFDF1049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9"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3"/>
          </p:nvPr>
        </p:nvSpPr>
        <p:spPr/>
        <p:txBody>
          <a:bodyPr/>
          <a:p>
            <a:fld id="{B75AF6C7-0C2C-4ACE-A969-9AB11E0C341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2"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4"/>
          </p:nvPr>
        </p:nvSpPr>
        <p:spPr/>
        <p:txBody>
          <a:bodyPr/>
          <a:p>
            <a:fld id="{AF78A7E1-777F-47A6-A993-2D23A689F0B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17"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ACDE2EE5-21D6-4299-9AF0-C50ED123BBF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19" name="PlaceHolder 2"/>
          <p:cNvSpPr>
            <a:spLocks noGrp="1"/>
          </p:cNvSpPr>
          <p:nvPr>
            <p:ph type="subTitle"/>
          </p:nvPr>
        </p:nvSpPr>
        <p:spPr>
          <a:xfrm>
            <a:off x="311760" y="1461600"/>
            <a:ext cx="8519400" cy="311724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5027FBBC-2AB7-4626-9CFB-ED343508515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1">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2"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6"/>
          </p:nvPr>
        </p:nvSpPr>
        <p:spPr/>
        <p:txBody>
          <a:bodyPr/>
          <a:p>
            <a:fld id="{D51F25E9-AE7C-4137-A6BD-09AD07E8DC5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5"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7"/>
          </p:nvPr>
        </p:nvSpPr>
        <p:spPr/>
        <p:txBody>
          <a:bodyPr/>
          <a:p>
            <a:fld id="{B87DA492-978A-42F3-9323-6E8F2674ED6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764280"/>
            <a:ext cx="85194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0" name="PlaceHolder 2"/>
          <p:cNvSpPr>
            <a:spLocks noGrp="1"/>
          </p:cNvSpPr>
          <p:nvPr>
            <p:ph/>
          </p:nvPr>
        </p:nvSpPr>
        <p:spPr>
          <a:xfrm>
            <a:off x="311760" y="1461600"/>
            <a:ext cx="8519400" cy="31172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8"/>
          </p:nvPr>
        </p:nvSpPr>
        <p:spPr/>
        <p:txBody>
          <a:bodyPr/>
          <a:p>
            <a:fld id="{051A214E-D7B9-4821-A047-C2620C12739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Relationship Id="rId4"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39;p10"/>
          <p:cNvSpPr/>
          <p:nvPr/>
        </p:nvSpPr>
        <p:spPr>
          <a:xfrm>
            <a:off x="4572000" y="177480"/>
            <a:ext cx="4570920" cy="4964760"/>
          </a:xfrm>
          <a:prstGeom prst="rect">
            <a:avLst/>
          </a:prstGeom>
          <a:solidFill>
            <a:schemeClr val="lt2"/>
          </a:solidFill>
          <a:ln w="0">
            <a:noFill/>
          </a:ln>
        </p:spPr>
        <p:style>
          <a:lnRef idx="0"/>
          <a:fillRef idx="0"/>
          <a:effectRef idx="0"/>
          <a:fontRef idx="minor"/>
        </p:style>
        <p:txBody>
          <a:bodyPr lIns="90000" rIns="90000" tIns="91440" bIns="91440" anchor="ctr">
            <a:noAutofit/>
          </a:bodyPr>
          <a:p>
            <a:endParaRPr b="0" lang="es-ES" sz="1400" spc="-1" strike="noStrike">
              <a:solidFill>
                <a:srgbClr val="000000"/>
              </a:solidFill>
              <a:latin typeface="Arial"/>
            </a:endParaRPr>
          </a:p>
        </p:txBody>
      </p:sp>
      <p:sp>
        <p:nvSpPr>
          <p:cNvPr id="1" name="PlaceHolder 1"/>
          <p:cNvSpPr>
            <a:spLocks noGrp="1"/>
          </p:cNvSpPr>
          <p:nvPr>
            <p:ph type="sldNum" idx="1"/>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AAC0C83-1A78-43E5-B06B-4BFDB250C4BC}"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764280"/>
            <a:ext cx="8519400" cy="62496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Click to edit the title text format</a:t>
            </a:r>
            <a:endParaRPr b="0" lang="es-ES" sz="4400" spc="-1" strike="noStrike">
              <a:solidFill>
                <a:srgbClr val="000000"/>
              </a:solidFill>
              <a:latin typeface="Arial"/>
            </a:endParaRPr>
          </a:p>
        </p:txBody>
      </p:sp>
      <p:sp>
        <p:nvSpPr>
          <p:cNvPr id="36" name="PlaceHolder 2"/>
          <p:cNvSpPr>
            <a:spLocks noGrp="1"/>
          </p:cNvSpPr>
          <p:nvPr>
            <p:ph type="sldNum" idx="10"/>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1B0CF997-9D7F-40D3-9FA0-82D33857CF96}"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7" name="PlaceHolder 1"/>
          <p:cNvSpPr>
            <a:spLocks noGrp="1"/>
          </p:cNvSpPr>
          <p:nvPr>
            <p:ph type="sldNum" idx="11"/>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1F14E6C-F79A-4BD7-9605-E5B4F20D2CFA}"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sldNum" idx="12"/>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2D3A0FE-64C0-48B3-AF49-0557C7AF9347}"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 name="PlaceHolder 1"/>
          <p:cNvSpPr>
            <a:spLocks noGrp="1"/>
          </p:cNvSpPr>
          <p:nvPr>
            <p:ph type="sldNum" idx="2"/>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D4F82E37-037F-4F80-8D26-E73BC485F288}"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 name="PlaceHolder 1"/>
          <p:cNvSpPr>
            <a:spLocks noGrp="1"/>
          </p:cNvSpPr>
          <p:nvPr>
            <p:ph type="sldNum" idx="3"/>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94AFBBDD-F3F7-4E83-BC0E-586ABC12E727}"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 name="PlaceHolder 1"/>
          <p:cNvSpPr>
            <a:spLocks noGrp="1"/>
          </p:cNvSpPr>
          <p:nvPr>
            <p:ph type="sldNum" idx="4"/>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A8C9E64-B03B-4D24-9FDD-A84230392B9B}"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64280"/>
            <a:ext cx="8519400" cy="624960"/>
          </a:xfrm>
          <a:prstGeom prst="rect">
            <a:avLst/>
          </a:prstGeom>
          <a:noFill/>
          <a:ln w="0">
            <a:noFill/>
          </a:ln>
        </p:spPr>
        <p:txBody>
          <a:bodyPr lIns="0" rIns="0" tIns="0" bIns="0" anchor="ctr">
            <a:noAutofit/>
          </a:bodyPr>
          <a:p>
            <a:pPr indent="0" algn="ctr">
              <a:buNone/>
            </a:pPr>
            <a:r>
              <a:rPr b="0" lang="es-ES" sz="4400" spc="-1" strike="noStrike">
                <a:solidFill>
                  <a:srgbClr val="ffffff"/>
                </a:solidFill>
                <a:latin typeface="Arial"/>
              </a:rPr>
              <a:t>Click to edit the title text format</a:t>
            </a:r>
            <a:endParaRPr b="0" lang="es-ES" sz="4400" spc="-1" strike="noStrike">
              <a:solidFill>
                <a:srgbClr val="ffffff"/>
              </a:solidFill>
              <a:latin typeface="Arial"/>
            </a:endParaRPr>
          </a:p>
        </p:txBody>
      </p:sp>
      <p:sp>
        <p:nvSpPr>
          <p:cNvPr id="14" name="PlaceHolder 2"/>
          <p:cNvSpPr>
            <a:spLocks noGrp="1"/>
          </p:cNvSpPr>
          <p:nvPr>
            <p:ph type="sldNum" idx="5"/>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8783D93-5219-406D-AB25-C9D8175BC2AD}" type="slidenum">
              <a:rPr b="0" lang="en-GB" sz="1000" spc="-1" strike="noStrike">
                <a:solidFill>
                  <a:schemeClr val="dk2"/>
                </a:solidFill>
                <a:latin typeface="Arial"/>
                <a:ea typeface="Arial"/>
              </a:rPr>
              <a:t>&lt;number&gt;</a:t>
            </a:fld>
            <a:endParaRPr b="0" lang="es-ES" sz="1000" spc="-1" strike="noStrike">
              <a:solidFill>
                <a:srgbClr val="ffffff"/>
              </a:solidFill>
              <a:latin typeface="Times New Roman"/>
            </a:endParaRPr>
          </a:p>
        </p:txBody>
      </p:sp>
      <p:sp>
        <p:nvSpPr>
          <p:cNvPr id="15"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Click to edit the outline text format</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Second Outline Level</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Third Outline Level</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Fourth Outline Level</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Fifth Outline Level</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Sixth Outline Level</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Seventh Outline Level</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7" r:id="rId3"/>
    <p:sldLayoutId id="2147483658"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0" name="PlaceHolder 1"/>
          <p:cNvSpPr>
            <a:spLocks noGrp="1"/>
          </p:cNvSpPr>
          <p:nvPr>
            <p:ph type="sldNum" idx="6"/>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35ACBC3A-57E8-4A70-937B-0CED0E7F2A71}"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0"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3" name="PlaceHolder 1"/>
          <p:cNvSpPr>
            <a:spLocks noGrp="1"/>
          </p:cNvSpPr>
          <p:nvPr>
            <p:ph type="sldNum" idx="7"/>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CA737FC-46B3-4DF3-924A-4C3B59463A7B}"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64280"/>
            <a:ext cx="8519400" cy="62496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Click to edit the title text format</a:t>
            </a:r>
            <a:endParaRPr b="0" lang="es-ES" sz="4400" spc="-1" strike="noStrike">
              <a:solidFill>
                <a:srgbClr val="000000"/>
              </a:solidFill>
              <a:latin typeface="Arial"/>
            </a:endParaRPr>
          </a:p>
        </p:txBody>
      </p:sp>
      <p:sp>
        <p:nvSpPr>
          <p:cNvPr id="27" name="PlaceHolder 2"/>
          <p:cNvSpPr>
            <a:spLocks noGrp="1"/>
          </p:cNvSpPr>
          <p:nvPr>
            <p:ph type="body"/>
          </p:nvPr>
        </p:nvSpPr>
        <p:spPr>
          <a:xfrm>
            <a:off x="311760" y="1461600"/>
            <a:ext cx="8519400" cy="3117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Click to edit the outline text format</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Second Outline Level</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Third Outline Level</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Fourth Outline Level</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Fifth Outline Level</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Sixth Outline Level</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Seventh Outline Level</a:t>
            </a:r>
            <a:endParaRPr b="0" lang="es-ES" sz="2000" spc="-1" strike="noStrike">
              <a:solidFill>
                <a:srgbClr val="000000"/>
              </a:solidFill>
              <a:latin typeface="Arial"/>
            </a:endParaRPr>
          </a:p>
        </p:txBody>
      </p:sp>
      <p:sp>
        <p:nvSpPr>
          <p:cNvPr id="28" name="PlaceHolder 3"/>
          <p:cNvSpPr>
            <a:spLocks noGrp="1"/>
          </p:cNvSpPr>
          <p:nvPr>
            <p:ph type="sldNum" idx="8"/>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F29CB9C-12EF-42A1-A763-3F480C1FAE75}"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4"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64280"/>
            <a:ext cx="8519400" cy="624960"/>
          </a:xfrm>
          <a:prstGeom prst="rect">
            <a:avLst/>
          </a:prstGeom>
          <a:noFill/>
          <a:ln w="0">
            <a:noFill/>
          </a:ln>
        </p:spPr>
        <p:txBody>
          <a:bodyPr lIns="0" rIns="0" tIns="0" bIns="0" anchor="ctr">
            <a:noAutofit/>
          </a:bodyPr>
          <a:p>
            <a:pPr indent="0" algn="ctr">
              <a:buNone/>
            </a:pPr>
            <a:r>
              <a:rPr b="0" lang="es-ES" sz="4400" spc="-1" strike="noStrike">
                <a:solidFill>
                  <a:srgbClr val="000000"/>
                </a:solidFill>
                <a:latin typeface="Arial"/>
              </a:rPr>
              <a:t>Click to edit the title text format</a:t>
            </a:r>
            <a:endParaRPr b="0" lang="es-ES" sz="4400" spc="-1" strike="noStrike">
              <a:solidFill>
                <a:srgbClr val="000000"/>
              </a:solidFill>
              <a:latin typeface="Arial"/>
            </a:endParaRPr>
          </a:p>
        </p:txBody>
      </p:sp>
      <p:sp>
        <p:nvSpPr>
          <p:cNvPr id="32" name="PlaceHolder 2"/>
          <p:cNvSpPr>
            <a:spLocks noGrp="1"/>
          </p:cNvSpPr>
          <p:nvPr>
            <p:ph type="body"/>
          </p:nvPr>
        </p:nvSpPr>
        <p:spPr>
          <a:xfrm>
            <a:off x="311760" y="1461600"/>
            <a:ext cx="4156920" cy="3117240"/>
          </a:xfrm>
          <a:prstGeom prst="rect">
            <a:avLst/>
          </a:prstGeom>
          <a:noFill/>
          <a:ln w="0">
            <a:noFill/>
          </a:ln>
        </p:spPr>
        <p:txBody>
          <a:bodyPr lIns="0" rIns="0" tIns="0" bIns="0" anchor="t">
            <a:normAutofit fontScale="81242"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Click to edit the outline text format</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Second Outline Level</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Third Outline Level</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Fourth Outline Level</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Fifth Outline Level</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Sixth Outline Level</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Seventh Outline Level</a:t>
            </a:r>
            <a:endParaRPr b="0" lang="es-ES" sz="2000" spc="-1" strike="noStrike">
              <a:solidFill>
                <a:srgbClr val="000000"/>
              </a:solidFill>
              <a:latin typeface="Arial"/>
            </a:endParaRPr>
          </a:p>
        </p:txBody>
      </p:sp>
      <p:sp>
        <p:nvSpPr>
          <p:cNvPr id="33" name="PlaceHolder 3"/>
          <p:cNvSpPr>
            <a:spLocks noGrp="1"/>
          </p:cNvSpPr>
          <p:nvPr>
            <p:ph type="body"/>
          </p:nvPr>
        </p:nvSpPr>
        <p:spPr>
          <a:xfrm>
            <a:off x="4677120" y="1461600"/>
            <a:ext cx="4156920" cy="3117240"/>
          </a:xfrm>
          <a:prstGeom prst="rect">
            <a:avLst/>
          </a:prstGeom>
          <a:noFill/>
          <a:ln w="0">
            <a:noFill/>
          </a:ln>
        </p:spPr>
        <p:txBody>
          <a:bodyPr lIns="0" rIns="0" tIns="0" bIns="0" anchor="t">
            <a:normAutofit fontScale="81242" lnSpcReduction="10000"/>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Arial"/>
              </a:rPr>
              <a:t>Click to edit the outline text format</a:t>
            </a:r>
            <a:endParaRPr b="0" lang="es-E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2800" spc="-1" strike="noStrike">
                <a:solidFill>
                  <a:srgbClr val="000000"/>
                </a:solidFill>
                <a:latin typeface="Arial"/>
              </a:rPr>
              <a:t>Second Outline Level</a:t>
            </a:r>
            <a:endParaRPr b="0" lang="es-E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2400" spc="-1" strike="noStrike">
                <a:solidFill>
                  <a:srgbClr val="000000"/>
                </a:solidFill>
                <a:latin typeface="Arial"/>
              </a:rPr>
              <a:t>Third Outline Level</a:t>
            </a:r>
            <a:endParaRPr b="0" lang="es-E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Arial"/>
              </a:rPr>
              <a:t>Fourth Outline Level</a:t>
            </a:r>
            <a:endParaRPr b="0" lang="es-E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Arial"/>
              </a:rPr>
              <a:t>Fifth Outline Level</a:t>
            </a:r>
            <a:endParaRPr b="0" lang="es-E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Arial"/>
              </a:rPr>
              <a:t>Sixth Outline Level</a:t>
            </a:r>
            <a:endParaRPr b="0" lang="es-E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Arial"/>
              </a:rPr>
              <a:t>Seventh Outline Level</a:t>
            </a:r>
            <a:endParaRPr b="0" lang="es-ES" sz="2000" spc="-1" strike="noStrike">
              <a:solidFill>
                <a:srgbClr val="000000"/>
              </a:solidFill>
              <a:latin typeface="Arial"/>
            </a:endParaRPr>
          </a:p>
        </p:txBody>
      </p:sp>
      <p:sp>
        <p:nvSpPr>
          <p:cNvPr id="34" name="PlaceHolder 4"/>
          <p:cNvSpPr>
            <a:spLocks noGrp="1"/>
          </p:cNvSpPr>
          <p:nvPr>
            <p:ph type="sldNum" idx="9"/>
          </p:nvPr>
        </p:nvSpPr>
        <p:spPr>
          <a:xfrm>
            <a:off x="8472600" y="4663080"/>
            <a:ext cx="547560" cy="3924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A28875BC-BE09-4CB4-97A8-D52A77156BE8}"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3938760" y="2196360"/>
            <a:ext cx="4732200" cy="1571400"/>
          </a:xfrm>
          <a:prstGeom prst="rect">
            <a:avLst/>
          </a:prstGeom>
          <a:noFill/>
          <a:ln w="0">
            <a:noFill/>
          </a:ln>
        </p:spPr>
        <p:txBody>
          <a:bodyPr lIns="0" rIns="91440" tIns="91440" bIns="91440" anchor="t">
            <a:noAutofit/>
          </a:bodyPr>
          <a:p>
            <a:pPr indent="0">
              <a:lnSpc>
                <a:spcPct val="100000"/>
              </a:lnSpc>
              <a:buNone/>
              <a:tabLst>
                <a:tab algn="l" pos="0"/>
              </a:tabLst>
            </a:pPr>
            <a:r>
              <a:rPr b="0" lang="en-GB" sz="2400" spc="-1" strike="noStrike">
                <a:solidFill>
                  <a:schemeClr val="dk1"/>
                </a:solidFill>
                <a:latin typeface="Inter ExtraBold"/>
                <a:ea typeface="Inter ExtraBold"/>
              </a:rPr>
              <a:t>Conectando tu WordPress a un CRM</a:t>
            </a:r>
            <a:endParaRPr b="0" lang="es-ES" sz="2400" spc="-1" strike="noStrike">
              <a:solidFill>
                <a:srgbClr val="ffffff"/>
              </a:solidFill>
              <a:latin typeface="Arial"/>
            </a:endParaRPr>
          </a:p>
          <a:p>
            <a:pPr indent="0">
              <a:lnSpc>
                <a:spcPct val="100000"/>
              </a:lnSpc>
              <a:buNone/>
              <a:tabLst>
                <a:tab algn="l" pos="0"/>
              </a:tabLst>
            </a:pPr>
            <a:endParaRPr b="0"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2328840" y="294120"/>
            <a:ext cx="649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174575"/>
              </a:solidFill>
              <a:latin typeface="Arial"/>
            </a:endParaRPr>
          </a:p>
        </p:txBody>
      </p:sp>
      <p:sp>
        <p:nvSpPr>
          <p:cNvPr id="71" name="PlaceHolder 2"/>
          <p:cNvSpPr>
            <a:spLocks noGrp="1"/>
          </p:cNvSpPr>
          <p:nvPr>
            <p:ph/>
          </p:nvPr>
        </p:nvSpPr>
        <p:spPr>
          <a:xfrm>
            <a:off x="311760" y="1461600"/>
            <a:ext cx="5088240" cy="311724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pPr>
            <a:r>
              <a:rPr b="0" lang="es-ES" sz="1800" spc="-1" strike="noStrike">
                <a:solidFill>
                  <a:srgbClr val="000000"/>
                </a:solidFill>
                <a:latin typeface="Arial"/>
              </a:rPr>
              <a:t>La forma más común de conexión entre WordPress y Un CRM es mediante formularios. Está conexión se puede hacer mediante diferentes formas.</a:t>
            </a:r>
            <a:endParaRPr b="0" lang="es-ES" sz="1800" spc="-1" strike="noStrike">
              <a:solidFill>
                <a:srgbClr val="000000"/>
              </a:solidFill>
              <a:latin typeface="Arial"/>
            </a:endParaRPr>
          </a:p>
          <a:p>
            <a:pPr marL="720000">
              <a:lnSpc>
                <a:spcPct val="100000"/>
              </a:lnSpc>
              <a:spcBef>
                <a:spcPts val="340"/>
              </a:spcBef>
              <a:spcAft>
                <a:spcPts val="142"/>
              </a:spcAft>
              <a:buClr>
                <a:srgbClr val="000000"/>
              </a:buClr>
              <a:buFont typeface="Symbol" charset="2"/>
              <a:buChar char=""/>
            </a:pPr>
            <a:r>
              <a:rPr b="0" lang="es-ES" sz="1800" spc="-1" strike="noStrike">
                <a:solidFill>
                  <a:srgbClr val="000000"/>
                </a:solidFill>
                <a:latin typeface="Arial"/>
              </a:rPr>
              <a:t>Incrustrados</a:t>
            </a:r>
            <a:endParaRPr b="0" lang="es-ES" sz="1800" spc="-1" strike="noStrike">
              <a:solidFill>
                <a:srgbClr val="000000"/>
              </a:solidFill>
              <a:latin typeface="Arial"/>
              <a:ea typeface="Noto Sans CJK SC"/>
            </a:endParaRPr>
          </a:p>
          <a:p>
            <a:pPr marL="720000">
              <a:lnSpc>
                <a:spcPct val="100000"/>
              </a:lnSpc>
              <a:spcBef>
                <a:spcPts val="340"/>
              </a:spcBef>
              <a:spcAft>
                <a:spcPts val="142"/>
              </a:spcAft>
              <a:buClr>
                <a:srgbClr val="000000"/>
              </a:buClr>
              <a:buFont typeface="Symbol" charset="2"/>
              <a:buChar char=""/>
            </a:pPr>
            <a:r>
              <a:rPr b="0" lang="es-ES" sz="1800" spc="-1" strike="noStrike">
                <a:solidFill>
                  <a:srgbClr val="000000"/>
                </a:solidFill>
                <a:latin typeface="Arial"/>
              </a:rPr>
              <a:t>Conectados con un plugin</a:t>
            </a:r>
            <a:endParaRPr b="0" lang="es-ES" sz="1800" spc="-1" strike="noStrike">
              <a:solidFill>
                <a:srgbClr val="000000"/>
              </a:solidFill>
              <a:latin typeface="Arial"/>
              <a:ea typeface="Noto Sans CJK SC"/>
            </a:endParaRPr>
          </a:p>
          <a:p>
            <a:pPr marL="720000">
              <a:lnSpc>
                <a:spcPct val="100000"/>
              </a:lnSpc>
              <a:spcBef>
                <a:spcPts val="340"/>
              </a:spcBef>
              <a:spcAft>
                <a:spcPts val="142"/>
              </a:spcAft>
              <a:buClr>
                <a:srgbClr val="000000"/>
              </a:buClr>
              <a:buFont typeface="Symbol" charset="2"/>
              <a:buChar char=""/>
            </a:pPr>
            <a:r>
              <a:rPr b="0" lang="es-ES" sz="1800" spc="-1" strike="noStrike">
                <a:solidFill>
                  <a:srgbClr val="000000"/>
                </a:solidFill>
                <a:latin typeface="Arial"/>
              </a:rPr>
              <a:t>Conectados con un desarrollo propio</a:t>
            </a:r>
            <a:endParaRPr b="0" lang="es-ES" sz="1800" spc="-1" strike="noStrike">
              <a:solidFill>
                <a:srgbClr val="000000"/>
              </a:solidFill>
              <a:latin typeface="Arial"/>
              <a:ea typeface="Noto Sans CJK SC"/>
            </a:endParaRPr>
          </a:p>
          <a:p>
            <a:pPr marL="720000">
              <a:lnSpc>
                <a:spcPct val="100000"/>
              </a:lnSpc>
              <a:spcBef>
                <a:spcPts val="340"/>
              </a:spcBef>
              <a:spcAft>
                <a:spcPts val="142"/>
              </a:spcAft>
              <a:buClr>
                <a:srgbClr val="000000"/>
              </a:buClr>
              <a:buFont typeface="Symbol" charset="2"/>
              <a:buChar char=""/>
            </a:pPr>
            <a:r>
              <a:rPr b="0" lang="es-ES" sz="1800" spc="-1" strike="noStrike">
                <a:solidFill>
                  <a:srgbClr val="000000"/>
                </a:solidFill>
                <a:latin typeface="Arial"/>
              </a:rPr>
              <a:t>Mixtos</a:t>
            </a:r>
            <a:endParaRPr b="0" lang="es-ES" sz="1800" spc="-1" strike="noStrike">
              <a:solidFill>
                <a:srgbClr val="000000"/>
              </a:solidFill>
              <a:latin typeface="Arial"/>
              <a:ea typeface="Noto Sans CJK S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81576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ea typeface="Noto Sans CJK SC"/>
              </a:rPr>
              <a:t>Incrustados</a:t>
            </a:r>
            <a:r>
              <a:rPr b="0" lang="es-ES" sz="1500" spc="-1" strike="noStrike">
                <a:solidFill>
                  <a:srgbClr val="000000"/>
                </a:solidFill>
                <a:latin typeface="Arial"/>
                <a:ea typeface="Noto Sans CJK SC"/>
              </a:rPr>
              <a:t> ˁ˚ᴥ˚ˀ</a:t>
            </a:r>
            <a:endParaRPr b="0" lang="es-ES" sz="1500" spc="-1" strike="noStrike">
              <a:solidFill>
                <a:srgbClr val="000000"/>
              </a:solidFill>
              <a:latin typeface="Arial"/>
            </a:endParaRPr>
          </a:p>
        </p:txBody>
      </p:sp>
      <p:sp>
        <p:nvSpPr>
          <p:cNvPr id="73" name="PlaceHolder 2"/>
          <p:cNvSpPr>
            <a:spLocks noGrp="1"/>
          </p:cNvSpPr>
          <p:nvPr>
            <p:ph/>
          </p:nvPr>
        </p:nvSpPr>
        <p:spPr>
          <a:xfrm>
            <a:off x="311760" y="1337400"/>
            <a:ext cx="8519400" cy="3241440"/>
          </a:xfrm>
          <a:prstGeom prst="rect">
            <a:avLst/>
          </a:prstGeom>
          <a:noFill/>
          <a:ln w="0">
            <a:noFill/>
          </a:ln>
        </p:spPr>
        <p:txBody>
          <a:bodyPr lIns="91440" rIns="91440" tIns="91440" bIns="91440" anchor="t">
            <a:normAutofit fontScale="56111"/>
          </a:bodyPr>
          <a:p>
            <a:pPr indent="0">
              <a:lnSpc>
                <a:spcPct val="100000"/>
              </a:lnSpc>
              <a:spcBef>
                <a:spcPts val="340"/>
              </a:spcBef>
              <a:spcAft>
                <a:spcPts val="283"/>
              </a:spcAft>
              <a:buNone/>
            </a:pPr>
            <a:r>
              <a:rPr b="0" lang="es-ES" sz="1800" spc="-1" strike="noStrike">
                <a:solidFill>
                  <a:srgbClr val="000000"/>
                </a:solidFill>
                <a:latin typeface="Arial"/>
              </a:rPr>
              <a:t>La mayoría de CRM dan códigos para incrustar formularios en tu web. Son </a:t>
            </a:r>
            <a:r>
              <a:rPr b="0" lang="es-ES" sz="1800" spc="-1" strike="noStrike">
                <a:solidFill>
                  <a:srgbClr val="000000"/>
                </a:solidFill>
                <a:latin typeface="Arial"/>
              </a:rPr>
              <a:t>códigos muy sencillos de usar, generas el formulario y cortas y pegas el código </a:t>
            </a:r>
            <a:r>
              <a:rPr b="0" lang="es-ES" sz="1800" spc="-1" strike="noStrike">
                <a:solidFill>
                  <a:srgbClr val="000000"/>
                </a:solidFill>
                <a:latin typeface="Arial"/>
              </a:rPr>
              <a:t>que te dan en tu web, en páginas, widgets, …</a:t>
            </a:r>
            <a:endParaRPr b="0" lang="es-ES" sz="1800" spc="-1" strike="noStrike">
              <a:solidFill>
                <a:srgbClr val="000000"/>
              </a:solidFill>
              <a:latin typeface="Arial"/>
              <a:ea typeface="Noto Sans CJK SC"/>
            </a:endParaRPr>
          </a:p>
          <a:p>
            <a:pPr indent="0">
              <a:lnSpc>
                <a:spcPct val="100000"/>
              </a:lnSpc>
              <a:spcBef>
                <a:spcPts val="340"/>
              </a:spcBef>
              <a:spcAft>
                <a:spcPts val="283"/>
              </a:spcAft>
              <a:buNone/>
            </a:pPr>
            <a:r>
              <a:rPr b="1" lang="es-ES" sz="1800" spc="-1" strike="noStrike">
                <a:solidFill>
                  <a:srgbClr val="000000"/>
                </a:solidFill>
                <a:latin typeface="Arial"/>
              </a:rPr>
              <a:t>Ventajas:</a:t>
            </a:r>
            <a:endParaRPr b="0" lang="es-ES" sz="1800" spc="-1" strike="noStrike">
              <a:solidFill>
                <a:srgbClr val="000000"/>
              </a:solidFill>
              <a:latin typeface="Arial"/>
              <a:ea typeface="Noto Sans CJK SC"/>
            </a:endParaRPr>
          </a:p>
          <a:p>
            <a:pPr marL="720000">
              <a:lnSpc>
                <a:spcPct val="100000"/>
              </a:lnSpc>
              <a:spcBef>
                <a:spcPts val="340"/>
              </a:spcBef>
              <a:spcAft>
                <a:spcPts val="283"/>
              </a:spcAft>
              <a:buClr>
                <a:srgbClr val="000000"/>
              </a:buClr>
              <a:buFont typeface="Wingdings" charset="2"/>
              <a:buChar char=""/>
            </a:pPr>
            <a:r>
              <a:rPr b="0" lang="es-ES" sz="1800" spc="-1" strike="noStrike">
                <a:solidFill>
                  <a:srgbClr val="000000"/>
                </a:solidFill>
                <a:latin typeface="Arial"/>
              </a:rPr>
              <a:t>Muy fácil de crear e integrar y exigen pocos conocimientos.</a:t>
            </a:r>
            <a:endParaRPr b="0" lang="es-ES" sz="1800" spc="-1" strike="noStrike">
              <a:solidFill>
                <a:srgbClr val="000000"/>
              </a:solidFill>
              <a:latin typeface="Arial"/>
              <a:ea typeface="Noto Sans CJK SC"/>
            </a:endParaRPr>
          </a:p>
          <a:p>
            <a:pPr marL="720000">
              <a:lnSpc>
                <a:spcPct val="100000"/>
              </a:lnSpc>
              <a:spcBef>
                <a:spcPts val="340"/>
              </a:spcBef>
              <a:spcAft>
                <a:spcPts val="283"/>
              </a:spcAft>
              <a:buClr>
                <a:srgbClr val="000000"/>
              </a:buClr>
              <a:buFont typeface="Wingdings" charset="2"/>
              <a:buChar char=""/>
            </a:pPr>
            <a:r>
              <a:rPr b="0" lang="es-ES" sz="1800" spc="-1" strike="noStrike">
                <a:solidFill>
                  <a:srgbClr val="000000"/>
                </a:solidFill>
                <a:latin typeface="Arial"/>
              </a:rPr>
              <a:t>La conexión es directa, no debería haber fallos.</a:t>
            </a:r>
            <a:endParaRPr b="0" lang="es-ES" sz="1800" spc="-1" strike="noStrike">
              <a:solidFill>
                <a:srgbClr val="000000"/>
              </a:solidFill>
              <a:latin typeface="Arial"/>
              <a:ea typeface="Noto Sans CJK SC"/>
            </a:endParaRPr>
          </a:p>
          <a:p>
            <a:pPr marL="720000">
              <a:lnSpc>
                <a:spcPct val="100000"/>
              </a:lnSpc>
              <a:spcBef>
                <a:spcPts val="340"/>
              </a:spcBef>
              <a:spcAft>
                <a:spcPts val="283"/>
              </a:spcAft>
              <a:buClr>
                <a:srgbClr val="000000"/>
              </a:buClr>
              <a:buFont typeface="Wingdings" charset="2"/>
              <a:buChar char=""/>
            </a:pPr>
            <a:r>
              <a:rPr b="0" lang="es-ES" sz="1800" spc="-1" strike="noStrike">
                <a:solidFill>
                  <a:srgbClr val="000000"/>
                </a:solidFill>
                <a:latin typeface="Arial"/>
              </a:rPr>
              <a:t>Ellos se encargan de meter la cookie de rastreo o similares para poder </a:t>
            </a:r>
            <a:r>
              <a:rPr b="0" lang="es-ES" sz="1800" spc="-1" strike="noStrike">
                <a:solidFill>
                  <a:srgbClr val="000000"/>
                </a:solidFill>
                <a:latin typeface="Arial"/>
              </a:rPr>
              <a:t>seguir al usuario.</a:t>
            </a:r>
            <a:endParaRPr b="0" lang="es-ES" sz="1800" spc="-1" strike="noStrike">
              <a:solidFill>
                <a:srgbClr val="000000"/>
              </a:solidFill>
              <a:latin typeface="Arial"/>
              <a:ea typeface="Noto Sans CJK SC"/>
            </a:endParaRPr>
          </a:p>
          <a:p>
            <a:pPr indent="0">
              <a:lnSpc>
                <a:spcPct val="100000"/>
              </a:lnSpc>
              <a:spcBef>
                <a:spcPts val="340"/>
              </a:spcBef>
              <a:spcAft>
                <a:spcPts val="283"/>
              </a:spcAft>
              <a:buNone/>
            </a:pPr>
            <a:r>
              <a:rPr b="1" lang="es-ES" sz="1800" spc="-1" strike="noStrike">
                <a:solidFill>
                  <a:srgbClr val="000000"/>
                </a:solidFill>
                <a:latin typeface="Arial"/>
              </a:rPr>
              <a:t>Desventajas:</a:t>
            </a:r>
            <a:endParaRPr b="0" lang="es-ES" sz="1800" spc="-1" strike="noStrike">
              <a:solidFill>
                <a:srgbClr val="000000"/>
              </a:solidFill>
              <a:latin typeface="Arial"/>
              <a:ea typeface="Noto Sans CJK SC"/>
            </a:endParaRPr>
          </a:p>
          <a:p>
            <a:pPr marL="720000">
              <a:lnSpc>
                <a:spcPct val="100000"/>
              </a:lnSpc>
              <a:spcBef>
                <a:spcPts val="340"/>
              </a:spcBef>
              <a:spcAft>
                <a:spcPts val="283"/>
              </a:spcAft>
              <a:buClr>
                <a:srgbClr val="000000"/>
              </a:buClr>
              <a:buFont typeface="Wingdings" charset="2"/>
              <a:buChar char=""/>
            </a:pPr>
            <a:r>
              <a:rPr b="0" lang="es-ES" sz="1800" spc="-1" strike="noStrike">
                <a:solidFill>
                  <a:srgbClr val="000000"/>
                </a:solidFill>
                <a:latin typeface="Arial"/>
              </a:rPr>
              <a:t>Cuando quieres meter campos especiales que no están en el CRM, te </a:t>
            </a:r>
            <a:r>
              <a:rPr b="0" lang="es-ES" sz="1800" spc="-1" strike="noStrike">
                <a:solidFill>
                  <a:srgbClr val="000000"/>
                </a:solidFill>
                <a:latin typeface="Arial"/>
              </a:rPr>
              <a:t>obliga a crear campus personalizados en el CRM para guardar esa </a:t>
            </a:r>
            <a:r>
              <a:rPr b="0" lang="es-ES" sz="1800" spc="-1" strike="noStrike">
                <a:solidFill>
                  <a:srgbClr val="000000"/>
                </a:solidFill>
                <a:latin typeface="Arial"/>
              </a:rPr>
              <a:t>información. A la larga creas montones de campos que casi ni se usan.</a:t>
            </a:r>
            <a:endParaRPr b="0" lang="es-ES" sz="1800" spc="-1" strike="noStrike">
              <a:solidFill>
                <a:srgbClr val="000000"/>
              </a:solidFill>
              <a:latin typeface="Arial"/>
              <a:ea typeface="Noto Sans CJK SC"/>
            </a:endParaRPr>
          </a:p>
          <a:p>
            <a:pPr marL="720000">
              <a:lnSpc>
                <a:spcPct val="100000"/>
              </a:lnSpc>
              <a:spcBef>
                <a:spcPts val="340"/>
              </a:spcBef>
              <a:spcAft>
                <a:spcPts val="283"/>
              </a:spcAft>
              <a:buClr>
                <a:srgbClr val="000000"/>
              </a:buClr>
              <a:buFont typeface="Wingdings" charset="2"/>
              <a:buChar char=""/>
            </a:pPr>
            <a:r>
              <a:rPr b="0" lang="es-ES" sz="1800" spc="-1" strike="noStrike">
                <a:solidFill>
                  <a:srgbClr val="000000"/>
                </a:solidFill>
                <a:latin typeface="Arial"/>
              </a:rPr>
              <a:t>No tienen buena integración en el diseño de tu WordPress y suelen quedar </a:t>
            </a:r>
            <a:r>
              <a:rPr b="0" lang="es-ES" sz="1800" spc="-1" strike="noStrike">
                <a:solidFill>
                  <a:srgbClr val="000000"/>
                </a:solidFill>
                <a:latin typeface="Arial"/>
              </a:rPr>
              <a:t>un poco pegote.</a:t>
            </a:r>
            <a:endParaRPr b="0" lang="es-ES" sz="1800" spc="-1" strike="noStrike">
              <a:solidFill>
                <a:srgbClr val="000000"/>
              </a:solidFill>
              <a:latin typeface="Arial"/>
              <a:ea typeface="Noto Sans CJK SC"/>
            </a:endParaRPr>
          </a:p>
          <a:p>
            <a:pPr marL="720000">
              <a:lnSpc>
                <a:spcPct val="100000"/>
              </a:lnSpc>
              <a:spcBef>
                <a:spcPts val="340"/>
              </a:spcBef>
              <a:spcAft>
                <a:spcPts val="283"/>
              </a:spcAft>
              <a:buClr>
                <a:srgbClr val="000000"/>
              </a:buClr>
              <a:buFont typeface="Wingdings" charset="2"/>
              <a:buChar char=""/>
            </a:pPr>
            <a:r>
              <a:rPr b="0" lang="es-ES" sz="1800" spc="-1" strike="noStrike">
                <a:solidFill>
                  <a:srgbClr val="000000"/>
                </a:solidFill>
                <a:latin typeface="Arial"/>
              </a:rPr>
              <a:t>No permiten conectar a terceros. Los formularios incrustados se conectan </a:t>
            </a:r>
            <a:r>
              <a:rPr b="0" lang="es-ES" sz="1800" spc="-1" strike="noStrike">
                <a:solidFill>
                  <a:srgbClr val="000000"/>
                </a:solidFill>
                <a:latin typeface="Arial"/>
              </a:rPr>
              <a:t>difícilmente con elementos de terceros. Tengo una fundación de una </a:t>
            </a:r>
            <a:r>
              <a:rPr b="0" lang="es-ES" sz="1800" spc="-1" strike="noStrike">
                <a:solidFill>
                  <a:srgbClr val="000000"/>
                </a:solidFill>
                <a:latin typeface="Arial"/>
              </a:rPr>
              <a:t>empresa grande que todos los contactos recogidos con los formularios </a:t>
            </a:r>
            <a:r>
              <a:rPr b="0" lang="es-ES" sz="1800" spc="-1" strike="noStrike">
                <a:solidFill>
                  <a:srgbClr val="000000"/>
                </a:solidFill>
                <a:latin typeface="Arial"/>
              </a:rPr>
              <a:t>deben registrarse en el CRM que usan ellos (Clientify) y con el de la </a:t>
            </a:r>
            <a:r>
              <a:rPr b="0" lang="es-ES" sz="1800" spc="-1" strike="noStrike">
                <a:solidFill>
                  <a:srgbClr val="000000"/>
                </a:solidFill>
                <a:latin typeface="Arial"/>
              </a:rPr>
              <a:t>empresa matriz (Salesforce). Los formularios incrustados de Clientify no </a:t>
            </a:r>
            <a:r>
              <a:rPr b="0" lang="es-ES" sz="1800" spc="-1" strike="noStrike">
                <a:solidFill>
                  <a:srgbClr val="000000"/>
                </a:solidFill>
                <a:latin typeface="Arial"/>
              </a:rPr>
              <a:t>permiten hacer una conexión también a Salesforce cumpliendo los </a:t>
            </a:r>
            <a:r>
              <a:rPr b="0" lang="es-ES" sz="1800" spc="-1" strike="noStrike">
                <a:solidFill>
                  <a:srgbClr val="000000"/>
                </a:solidFill>
                <a:latin typeface="Arial"/>
              </a:rPr>
              <a:t>requerimientos que Salesforce exige.</a:t>
            </a:r>
            <a:endParaRPr b="0" lang="es-ES" sz="1800" spc="-1" strike="noStrike">
              <a:solidFill>
                <a:srgbClr val="000000"/>
              </a:solidFill>
              <a:latin typeface="Arial"/>
              <a:ea typeface="Noto Sans CJK SC"/>
            </a:endParaRPr>
          </a:p>
          <a:p>
            <a:pPr marL="720000">
              <a:lnSpc>
                <a:spcPct val="100000"/>
              </a:lnSpc>
              <a:spcBef>
                <a:spcPts val="340"/>
              </a:spcBef>
              <a:spcAft>
                <a:spcPts val="283"/>
              </a:spcAft>
              <a:buClr>
                <a:srgbClr val="000000"/>
              </a:buClr>
              <a:buFont typeface="Wingdings" charset="2"/>
              <a:buChar char=""/>
            </a:pPr>
            <a:r>
              <a:rPr b="0" lang="es-ES" sz="1800" spc="-1" strike="noStrike">
                <a:solidFill>
                  <a:srgbClr val="000000"/>
                </a:solidFill>
                <a:latin typeface="Arial"/>
              </a:rPr>
              <a:t>Si cae el CRM caen los formularios de tu web. No suelen fallar, pero puede </a:t>
            </a:r>
            <a:r>
              <a:rPr b="0" lang="es-ES" sz="1800" spc="-1" strike="noStrike">
                <a:solidFill>
                  <a:srgbClr val="000000"/>
                </a:solidFill>
                <a:latin typeface="Arial"/>
              </a:rPr>
              <a:t>pasar.</a:t>
            </a:r>
            <a:endParaRPr b="0" lang="es-ES" sz="1800" spc="-1" strike="noStrike">
              <a:solidFill>
                <a:srgbClr val="000000"/>
              </a:solidFill>
              <a:latin typeface="Arial"/>
              <a:ea typeface="Noto Sans CJK SC"/>
            </a:endParaRPr>
          </a:p>
          <a:p>
            <a:pPr indent="0">
              <a:lnSpc>
                <a:spcPct val="100000"/>
              </a:lnSpc>
              <a:spcBef>
                <a:spcPts val="1191"/>
              </a:spcBef>
              <a:spcAft>
                <a:spcPts val="992"/>
              </a:spcAft>
              <a:buNone/>
            </a:pPr>
            <a:endParaRPr b="0" lang="es-ES" sz="1800" spc="-1" strike="noStrike">
              <a:solidFill>
                <a:srgbClr val="000000"/>
              </a:solidFill>
              <a:latin typeface="Arial"/>
              <a:ea typeface="Noto Sans CJK SC"/>
            </a:endParaRPr>
          </a:p>
        </p:txBody>
      </p:sp>
      <p:sp>
        <p:nvSpPr>
          <p:cNvPr id="74" name="PlaceHolder 3"/>
          <p:cNvSpPr>
            <a:spLocks noGrp="1"/>
          </p:cNvSpPr>
          <p:nvPr>
            <p:ph type="title"/>
          </p:nvPr>
        </p:nvSpPr>
        <p:spPr>
          <a:xfrm>
            <a:off x="2329200" y="294480"/>
            <a:ext cx="649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Formularios </a:t>
            </a:r>
            <a:r>
              <a:rPr b="0" lang="es-ES" sz="1800" spc="-1" strike="noStrike">
                <a:solidFill>
                  <a:srgbClr val="000000"/>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81576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plugin</a:t>
            </a:r>
            <a:r>
              <a:rPr b="0" lang="es-ES" sz="1500" spc="-1" strike="noStrike">
                <a:solidFill>
                  <a:srgbClr val="000000"/>
                </a:solidFill>
                <a:latin typeface="Arial"/>
              </a:rPr>
              <a:t> ᒡ◯ᵔ◯ᒢ</a:t>
            </a:r>
            <a:endParaRPr b="0" lang="es-ES" sz="1500" spc="-1" strike="noStrike">
              <a:solidFill>
                <a:srgbClr val="000000"/>
              </a:solidFill>
              <a:latin typeface="Arial"/>
            </a:endParaRPr>
          </a:p>
        </p:txBody>
      </p:sp>
      <p:sp>
        <p:nvSpPr>
          <p:cNvPr id="76" name="PlaceHolder 2"/>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77" name="PlaceHolder 3"/>
          <p:cNvSpPr>
            <a:spLocks noGrp="1"/>
          </p:cNvSpPr>
          <p:nvPr>
            <p:ph type="title"/>
          </p:nvPr>
        </p:nvSpPr>
        <p:spPr>
          <a:xfrm>
            <a:off x="2329200" y="294480"/>
            <a:ext cx="649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174575"/>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81576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79" name="PlaceHolder 2"/>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0" name="PlaceHolder 3"/>
          <p:cNvSpPr>
            <a:spLocks noGrp="1"/>
          </p:cNvSpPr>
          <p:nvPr>
            <p:ph type="title"/>
          </p:nvPr>
        </p:nvSpPr>
        <p:spPr>
          <a:xfrm>
            <a:off x="2329200" y="294480"/>
            <a:ext cx="649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174575"/>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380880" y="73872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Mixto</a:t>
            </a:r>
            <a:r>
              <a:rPr b="0" lang="es-ES" sz="1800" spc="-1" strike="noStrike">
                <a:solidFill>
                  <a:srgbClr val="000000"/>
                </a:solidFill>
                <a:latin typeface="Arial"/>
              </a:rPr>
              <a:t> </a:t>
            </a:r>
            <a:r>
              <a:rPr b="0" lang="hi-IN" sz="1800" spc="-1" strike="noStrike">
                <a:solidFill>
                  <a:srgbClr val="000000"/>
                </a:solidFill>
                <a:latin typeface="Arial"/>
              </a:rPr>
              <a:t>இ</a:t>
            </a:r>
            <a:r>
              <a:rPr b="0" lang="hi-IN" sz="1800" spc="-1" strike="noStrike">
                <a:solidFill>
                  <a:srgbClr val="000000"/>
                </a:solidFill>
                <a:latin typeface="Arial"/>
              </a:rPr>
              <a:t>ڿڰۣ-ڰۣ</a:t>
            </a: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82" name="PlaceHolder 2"/>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3" name="PlaceHolder 3"/>
          <p:cNvSpPr>
            <a:spLocks noGrp="1"/>
          </p:cNvSpPr>
          <p:nvPr>
            <p:ph type="title"/>
          </p:nvPr>
        </p:nvSpPr>
        <p:spPr>
          <a:xfrm>
            <a:off x="2329560" y="294840"/>
            <a:ext cx="649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174575"/>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5" name="PlaceHolder 2"/>
          <p:cNvSpPr>
            <a:spLocks noGrp="1"/>
          </p:cNvSpPr>
          <p:nvPr>
            <p:ph type="title"/>
          </p:nvPr>
        </p:nvSpPr>
        <p:spPr>
          <a:xfrm>
            <a:off x="2329560" y="294840"/>
            <a:ext cx="649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174575"/>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
        <p:nvSpPr>
          <p:cNvPr id="87" name="PlaceHolder 2"/>
          <p:cNvSpPr>
            <a:spLocks noGrp="1"/>
          </p:cNvSpPr>
          <p:nvPr>
            <p:ph type="title"/>
          </p:nvPr>
        </p:nvSpPr>
        <p:spPr>
          <a:xfrm>
            <a:off x="2329560" y="294840"/>
            <a:ext cx="6491160" cy="521640"/>
          </a:xfrm>
          <a:prstGeom prst="rect">
            <a:avLst/>
          </a:prstGeom>
          <a:noFill/>
          <a:ln w="0">
            <a:noFill/>
          </a:ln>
        </p:spPr>
        <p:txBody>
          <a:bodyPr lIns="91440" rIns="91440" tIns="91440" bIns="91440" anchor="t">
            <a:normAutofit fontScale="81111"/>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Sacando información del CRM para mostrarlo en WordPress &lt;:3 )~~~</a:t>
            </a:r>
            <a:endParaRPr b="0" lang="es-ES" sz="1800" spc="-1" strike="noStrike">
              <a:solidFill>
                <a:srgbClr val="174575"/>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2340000" y="198360"/>
            <a:ext cx="6491160" cy="5216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Consejos</a:t>
            </a:r>
            <a:r>
              <a:rPr b="0" lang="es-ES" sz="1800" spc="-1" strike="noStrike">
                <a:solidFill>
                  <a:srgbClr val="174575"/>
                </a:solidFill>
                <a:latin typeface="Arial"/>
              </a:rPr>
              <a:t>❚█══█❚</a:t>
            </a:r>
            <a:endParaRPr b="0" lang="es-ES" sz="1800" spc="-1" strike="noStrike">
              <a:solidFill>
                <a:srgbClr val="174575"/>
              </a:solidFill>
              <a:latin typeface="Arial"/>
            </a:endParaRPr>
          </a:p>
        </p:txBody>
      </p:sp>
      <p:sp>
        <p:nvSpPr>
          <p:cNvPr id="89" name="PlaceHolder 2"/>
          <p:cNvSpPr>
            <a:spLocks noGrp="1"/>
          </p:cNvSpPr>
          <p:nvPr>
            <p:ph/>
          </p:nvPr>
        </p:nvSpPr>
        <p:spPr>
          <a:xfrm>
            <a:off x="311760" y="900000"/>
            <a:ext cx="8519400" cy="3678840"/>
          </a:xfrm>
          <a:prstGeom prst="rect">
            <a:avLst/>
          </a:prstGeom>
          <a:noFill/>
          <a:ln w="0">
            <a:noFill/>
          </a:ln>
        </p:spPr>
        <p:txBody>
          <a:bodyPr lIns="91440" rIns="91440" tIns="91440" bIns="91440" anchor="t">
            <a:normAutofit/>
          </a:bodyPr>
          <a:p>
            <a:pPr marL="432000" indent="-324000">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Cread un campo de fecha de última modificación.</a:t>
            </a:r>
            <a:r>
              <a:rPr b="0" lang="es-ES" sz="1200" spc="-1" strike="noStrike">
                <a:solidFill>
                  <a:srgbClr val="000000"/>
                </a:solidFill>
                <a:latin typeface="Arial"/>
                <a:ea typeface="Noto Sans CJK SC"/>
              </a:rPr>
              <a:t> Los CRM suelen guardar está información, pero no discriminan entre conexiones por API y directamente por web. Con este campo personalizado tendréis control de qué contactos habéis tocado desde WordPress y cuáles han sido tocados de otras formas.</a:t>
            </a:r>
            <a:endParaRPr b="0" lang="es-ES" sz="12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las notas.</a:t>
            </a:r>
            <a:r>
              <a:rPr b="0" lang="es-ES" sz="1200" spc="-1" strike="noStrike">
                <a:solidFill>
                  <a:srgbClr val="000000"/>
                </a:solidFill>
                <a:latin typeface="Arial"/>
                <a:ea typeface="Noto Sans CJK SC"/>
              </a:rPr>
              <a:t> Muchos CRM te permiten crear notas de cada contacto, usad esas notas para guardar información variada, por ejemplo, el contenido de las áreas de texto de un formulario. Ponéis un título explicativo y luego el texto que escribió la persona que relleno el formulario. Siempre que se pueda, </a:t>
            </a:r>
            <a:r>
              <a:rPr b="1" lang="es-ES" sz="1200" spc="-1" strike="noStrike">
                <a:solidFill>
                  <a:srgbClr val="000000"/>
                </a:solidFill>
                <a:latin typeface="Arial"/>
                <a:ea typeface="Noto Sans CJK SC"/>
              </a:rPr>
              <a:t>no montéis campos específicos para ese tipo de cosas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Si puedes hacerse con una automatización del CRM, mejor que programándolo.</a:t>
            </a:r>
            <a:r>
              <a:rPr b="0" lang="es-ES" sz="1200" spc="-1" strike="noStrike">
                <a:solidFill>
                  <a:srgbClr val="000000"/>
                </a:solidFill>
                <a:latin typeface="Arial"/>
                <a:ea typeface="Noto Sans CJK SC"/>
              </a:rPr>
              <a:t> Al conectar se puede hacer que el script que desarrolléis haga todas las tareas, como meter etiquetas, apuntar a listas, meter puntos en un LeadScoring, etc. O simplemente que lance un disparador de una automatización y esta ejecute todo lo anterior. Piensa que </a:t>
            </a:r>
            <a:r>
              <a:rPr b="1" lang="es-ES" sz="1200" spc="-1" strike="noStrike">
                <a:solidFill>
                  <a:srgbClr val="000000"/>
                </a:solidFill>
                <a:latin typeface="Arial"/>
                <a:ea typeface="Noto Sans CJK SC"/>
              </a:rPr>
              <a:t>cambiar la programación solo podrá hacerlo una desarrolladora y cambiar una automatización con una interfaz gráfica, puede hacerlo cualquier persona de marketing con unos conocimientos básicos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los sistemas de almacenamiento de ficheros de PDF, DOC, ODT, etc. que ofrecen los CRM.</a:t>
            </a:r>
            <a:r>
              <a:rPr b="0" lang="es-ES" sz="1200" spc="-1" strike="noStrike">
                <a:solidFill>
                  <a:srgbClr val="000000"/>
                </a:solidFill>
                <a:latin typeface="Arial"/>
                <a:ea typeface="Noto Sans CJK SC"/>
              </a:rPr>
              <a:t> Es muy tentador subir un fichero a tu web y usar ese enlace en todas partes. Pero no da gran información. Subiéndolo al sistema de archivos del CRM puedes saber quién y cuándo lo ha descargado si está entre tus contactos y si no, como, mínimo te dará unas buenas estadísticas de descargas.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2340000" y="294120"/>
            <a:ext cx="6491160" cy="5216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Sobre mí</a:t>
            </a:r>
            <a:r>
              <a:rPr b="0" lang="es-ES" sz="1800" spc="-1" strike="noStrike">
                <a:solidFill>
                  <a:srgbClr val="174575"/>
                </a:solidFill>
                <a:latin typeface="Arial"/>
              </a:rPr>
              <a:t> O=('-'Q)</a:t>
            </a:r>
            <a:endParaRPr b="0" lang="es-ES" sz="1800" spc="-1" strike="noStrike">
              <a:solidFill>
                <a:srgbClr val="174575"/>
              </a:solidFill>
              <a:latin typeface="Arial"/>
            </a:endParaRPr>
          </a:p>
        </p:txBody>
      </p:sp>
      <p:sp>
        <p:nvSpPr>
          <p:cNvPr id="91" name="PlaceHolder 2"/>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340000" y="294120"/>
            <a:ext cx="6491160" cy="5216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Enlaces</a:t>
            </a:r>
            <a:r>
              <a:rPr b="0" lang="es-ES" sz="1800" spc="-1" strike="noStrike">
                <a:solidFill>
                  <a:srgbClr val="174575"/>
                </a:solidFill>
                <a:latin typeface="Arial"/>
              </a:rPr>
              <a:t> [♥]]] [♦]]] [♣]]] [♠]]]</a:t>
            </a:r>
            <a:endParaRPr b="0" lang="es-ES" sz="1800" spc="-1" strike="noStrike">
              <a:solidFill>
                <a:srgbClr val="174575"/>
              </a:solidFill>
              <a:latin typeface="Arial"/>
            </a:endParaRPr>
          </a:p>
        </p:txBody>
      </p:sp>
      <p:sp>
        <p:nvSpPr>
          <p:cNvPr id="93" name="PlaceHolder 2"/>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815760"/>
            <a:ext cx="8519400" cy="521640"/>
          </a:xfrm>
          <a:prstGeom prst="rect">
            <a:avLst/>
          </a:prstGeom>
          <a:noFill/>
          <a:ln w="0">
            <a:noFill/>
          </a:ln>
        </p:spPr>
        <p:txBody>
          <a:bodyPr lIns="91440" rIns="91440" tIns="91440" bIns="91440" anchor="t">
            <a:normAutofit/>
          </a:bodyPr>
          <a:p>
            <a:pPr indent="0" algn="r">
              <a:lnSpc>
                <a:spcPct val="100000"/>
              </a:lnSpc>
              <a:buNone/>
              <a:tabLst>
                <a:tab algn="l" pos="0"/>
              </a:tabLst>
            </a:pP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41" name="Google Shape;63;p 5"/>
          <p:cNvSpPr/>
          <p:nvPr/>
        </p:nvSpPr>
        <p:spPr>
          <a:xfrm>
            <a:off x="299880" y="1440000"/>
            <a:ext cx="8519400" cy="197928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spcBef>
                <a:spcPts val="1191"/>
              </a:spcBef>
              <a:spcAft>
                <a:spcPts val="992"/>
              </a:spcAft>
            </a:pPr>
            <a:r>
              <a:rPr b="0" lang="es-ES" sz="1800" spc="-1" strike="noStrike">
                <a:solidFill>
                  <a:srgbClr val="000000"/>
                </a:solidFill>
                <a:latin typeface="Arial"/>
              </a:rPr>
              <a:t>Tu WordPress puede ser un gran aliado de tu CRM, surtiéndole de mucha información, como nuevos contactos y leadscorings. Y esto también funciona al revés, proveyendo a tu WordPress con información sobre el contacto que le ayude a vender. Pero primero debes:</a:t>
            </a:r>
            <a:endParaRPr b="0" lang="es-ES" sz="1800" spc="-1" strike="noStrike">
              <a:solidFill>
                <a:srgbClr val="000000"/>
              </a:solidFill>
              <a:latin typeface="Arial"/>
            </a:endParaRPr>
          </a:p>
          <a:p>
            <a:pPr algn="ctr">
              <a:lnSpc>
                <a:spcPct val="100000"/>
              </a:lnSpc>
              <a:spcBef>
                <a:spcPts val="1191"/>
              </a:spcBef>
              <a:spcAft>
                <a:spcPts val="992"/>
              </a:spcAft>
            </a:pPr>
            <a:r>
              <a:rPr b="1" lang="es-ES" sz="2800" spc="-1" strike="noStrike">
                <a:solidFill>
                  <a:srgbClr val="174575"/>
                </a:solidFill>
                <a:latin typeface="Arial"/>
              </a:rPr>
              <a:t>APRENDER A CONECTARLOS</a:t>
            </a:r>
            <a:endParaRPr b="0" lang="es-ES" sz="2800" spc="-1" strike="noStrike">
              <a:solidFill>
                <a:srgbClr val="000000"/>
              </a:solidFill>
              <a:latin typeface="Arial"/>
            </a:endParaRPr>
          </a:p>
        </p:txBody>
      </p:sp>
      <p:pic>
        <p:nvPicPr>
          <p:cNvPr id="42" name="" descr=""/>
          <p:cNvPicPr/>
          <p:nvPr/>
        </p:nvPicPr>
        <p:blipFill>
          <a:blip r:embed="rId1"/>
          <a:stretch/>
        </p:blipFill>
        <p:spPr>
          <a:xfrm rot="20467200">
            <a:off x="2739240" y="3564000"/>
            <a:ext cx="1073880" cy="1079280"/>
          </a:xfrm>
          <a:prstGeom prst="rect">
            <a:avLst/>
          </a:prstGeom>
          <a:ln w="0">
            <a:noFill/>
          </a:ln>
        </p:spPr>
      </p:pic>
      <p:pic>
        <p:nvPicPr>
          <p:cNvPr id="43" name="" descr=""/>
          <p:cNvPicPr/>
          <p:nvPr/>
        </p:nvPicPr>
        <p:blipFill>
          <a:blip r:embed="rId2"/>
          <a:stretch/>
        </p:blipFill>
        <p:spPr>
          <a:xfrm rot="1380000">
            <a:off x="4475160" y="3736440"/>
            <a:ext cx="1157400" cy="9338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480600" y="198360"/>
            <a:ext cx="8519400" cy="5216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¿Qué vamos a </a:t>
            </a:r>
            <a:r>
              <a:rPr b="1" lang="es-ES" sz="1800" spc="-1" strike="noStrike">
                <a:solidFill>
                  <a:srgbClr val="174575"/>
                </a:solidFill>
                <a:latin typeface="Arial"/>
              </a:rPr>
              <a:t>ver?</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45" name="PlaceHolder 2"/>
          <p:cNvSpPr>
            <a:spLocks noGrp="1"/>
          </p:cNvSpPr>
          <p:nvPr>
            <p:ph/>
          </p:nvPr>
        </p:nvSpPr>
        <p:spPr>
          <a:xfrm>
            <a:off x="311760" y="900000"/>
            <a:ext cx="6527520" cy="3420000"/>
          </a:xfrm>
          <a:prstGeom prst="rect">
            <a:avLst/>
          </a:prstGeom>
          <a:noFill/>
          <a:ln w="0">
            <a:noFill/>
          </a:ln>
        </p:spPr>
        <p:txBody>
          <a:bodyPr lIns="91440" rIns="91440" tIns="91440" bIns="91440" anchor="t">
            <a:normAutofit fontScale="93333" lnSpcReduction="10000"/>
          </a:bodyPr>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En esta ponencia veremos las diferentes formas que permiten que se comuniquen entre sí estos dos elementos fundamentales de tu estrategia de marketing con ejemplos sencillos de algunos de los CRM más populares, como:</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ActiveCampaign</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HubSpot</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ZohoCRM</a:t>
            </a:r>
            <a:endParaRPr b="0" lang="es-ES" sz="1800" spc="-1" strike="noStrike">
              <a:solidFill>
                <a:srgbClr val="000000"/>
              </a:solidFill>
              <a:latin typeface="Arial"/>
            </a:endParaRPr>
          </a:p>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Trataremos de ver formas de conexión que impliquen programación y ejemplos que no, para ver todas las posibilidades.</a:t>
            </a:r>
            <a:endParaRPr b="0" lang="es-ES" sz="1800" spc="-1" strike="noStrike">
              <a:solidFill>
                <a:srgbClr val="000000"/>
              </a:solidFill>
              <a:latin typeface="Arial"/>
            </a:endParaRPr>
          </a:p>
        </p:txBody>
      </p:sp>
      <p:pic>
        <p:nvPicPr>
          <p:cNvPr id="46" name="" descr=""/>
          <p:cNvPicPr/>
          <p:nvPr/>
        </p:nvPicPr>
        <p:blipFill>
          <a:blip r:embed="rId1"/>
          <a:stretch/>
        </p:blipFill>
        <p:spPr>
          <a:xfrm>
            <a:off x="6847560" y="1980000"/>
            <a:ext cx="532440" cy="532440"/>
          </a:xfrm>
          <a:prstGeom prst="rect">
            <a:avLst/>
          </a:prstGeom>
          <a:ln w="0">
            <a:noFill/>
          </a:ln>
        </p:spPr>
      </p:pic>
      <p:pic>
        <p:nvPicPr>
          <p:cNvPr id="47" name="" descr=""/>
          <p:cNvPicPr/>
          <p:nvPr/>
        </p:nvPicPr>
        <p:blipFill>
          <a:blip r:embed="rId2"/>
          <a:stretch/>
        </p:blipFill>
        <p:spPr>
          <a:xfrm>
            <a:off x="7552800" y="1944720"/>
            <a:ext cx="541800" cy="539280"/>
          </a:xfrm>
          <a:prstGeom prst="rect">
            <a:avLst/>
          </a:prstGeom>
          <a:ln w="0">
            <a:noFill/>
          </a:ln>
        </p:spPr>
      </p:pic>
      <p:pic>
        <p:nvPicPr>
          <p:cNvPr id="48" name="" descr=""/>
          <p:cNvPicPr/>
          <p:nvPr/>
        </p:nvPicPr>
        <p:blipFill>
          <a:blip r:embed="rId3"/>
          <a:stretch/>
        </p:blipFill>
        <p:spPr>
          <a:xfrm>
            <a:off x="8272800" y="1944720"/>
            <a:ext cx="539280" cy="539280"/>
          </a:xfrm>
          <a:prstGeom prst="rect">
            <a:avLst/>
          </a:prstGeom>
          <a:ln w="0">
            <a:noFill/>
          </a:ln>
        </p:spPr>
      </p:pic>
      <p:pic>
        <p:nvPicPr>
          <p:cNvPr id="49" name="" descr=""/>
          <p:cNvPicPr/>
          <p:nvPr/>
        </p:nvPicPr>
        <p:blipFill>
          <a:blip r:embed="rId4"/>
          <a:stretch/>
        </p:blipFill>
        <p:spPr>
          <a:xfrm>
            <a:off x="6847920" y="2700000"/>
            <a:ext cx="532080" cy="532080"/>
          </a:xfrm>
          <a:prstGeom prst="rect">
            <a:avLst/>
          </a:prstGeom>
          <a:ln w="0">
            <a:noFill/>
          </a:ln>
        </p:spPr>
      </p:pic>
      <p:pic>
        <p:nvPicPr>
          <p:cNvPr id="50" name="" descr=""/>
          <p:cNvPicPr/>
          <p:nvPr/>
        </p:nvPicPr>
        <p:blipFill>
          <a:blip r:embed="rId5"/>
          <a:stretch/>
        </p:blipFill>
        <p:spPr>
          <a:xfrm>
            <a:off x="7560000" y="2707920"/>
            <a:ext cx="532080" cy="532080"/>
          </a:xfrm>
          <a:prstGeom prst="rect">
            <a:avLst/>
          </a:prstGeom>
          <a:ln w="0">
            <a:noFill/>
          </a:ln>
        </p:spPr>
      </p:pic>
      <p:pic>
        <p:nvPicPr>
          <p:cNvPr id="51" name="" descr=""/>
          <p:cNvPicPr/>
          <p:nvPr/>
        </p:nvPicPr>
        <p:blipFill>
          <a:blip r:embed="rId6"/>
          <a:stretch/>
        </p:blipFill>
        <p:spPr>
          <a:xfrm>
            <a:off x="8272800" y="2700720"/>
            <a:ext cx="532080" cy="532080"/>
          </a:xfrm>
          <a:prstGeom prst="rect">
            <a:avLst/>
          </a:prstGeom>
          <a:ln w="0">
            <a:noFill/>
          </a:ln>
        </p:spPr>
      </p:pic>
      <p:sp>
        <p:nvSpPr>
          <p:cNvPr id="52" name="PlaceHolder 3"/>
          <p:cNvSpPr>
            <a:spLocks noGrp="1"/>
          </p:cNvSpPr>
          <p:nvPr>
            <p:ph/>
          </p:nvPr>
        </p:nvSpPr>
        <p:spPr>
          <a:xfrm>
            <a:off x="3600000" y="1980000"/>
            <a:ext cx="1980000" cy="1260000"/>
          </a:xfrm>
          <a:prstGeom prst="rect">
            <a:avLst/>
          </a:prstGeom>
          <a:noFill/>
          <a:ln w="0">
            <a:noFill/>
          </a:ln>
        </p:spPr>
        <p:txBody>
          <a:bodyPr lIns="91440" rIns="91440" tIns="91440" bIns="91440" anchor="t">
            <a:normAutofit/>
          </a:bodyPr>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Clientify</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Mautic</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Salesforce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300600" y="19836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0" lang="es-ES" sz="1800" spc="-1" strike="noStrike">
                <a:solidFill>
                  <a:srgbClr val="174575"/>
                </a:solidFill>
                <a:latin typeface="Arial"/>
              </a:rPr>
              <a:t> </a:t>
            </a:r>
            <a:r>
              <a:rPr b="1" lang="es-ES" sz="1800" spc="-1" strike="noStrike">
                <a:solidFill>
                  <a:srgbClr val="174575"/>
                </a:solidFill>
                <a:latin typeface="Arial"/>
              </a:rPr>
              <a:t>Consejos iniciales</a:t>
            </a:r>
            <a:r>
              <a:rPr b="0" lang="es-ES" sz="1800" spc="-1" strike="noStrike">
                <a:solidFill>
                  <a:srgbClr val="174575"/>
                </a:solidFill>
                <a:latin typeface="Arial"/>
              </a:rPr>
              <a:t> ^(;,;)^</a:t>
            </a:r>
            <a:endParaRPr b="0" lang="es-ES" sz="1800" spc="-1" strike="noStrike">
              <a:solidFill>
                <a:srgbClr val="174575"/>
              </a:solidFill>
              <a:latin typeface="Arial"/>
            </a:endParaRPr>
          </a:p>
        </p:txBody>
      </p:sp>
      <p:sp>
        <p:nvSpPr>
          <p:cNvPr id="54" name="PlaceHolder 2"/>
          <p:cNvSpPr>
            <a:spLocks noGrp="1"/>
          </p:cNvSpPr>
          <p:nvPr>
            <p:ph/>
          </p:nvPr>
        </p:nvSpPr>
        <p:spPr>
          <a:xfrm>
            <a:off x="300600" y="1001160"/>
            <a:ext cx="8519400" cy="3318840"/>
          </a:xfrm>
          <a:prstGeom prst="rect">
            <a:avLst/>
          </a:prstGeom>
          <a:noFill/>
          <a:ln w="0">
            <a:noFill/>
          </a:ln>
        </p:spPr>
        <p:txBody>
          <a:bodyPr lIns="91440" rIns="91440" tIns="91440" bIns="91440" anchor="t">
            <a:normAutofit fontScale="97835" lnSpcReduction="10000"/>
          </a:bodyPr>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Sí o sí tu CRM o, por lo menos el plan que escojas, </a:t>
            </a:r>
            <a:r>
              <a:rPr b="1" lang="es-ES" sz="1400" spc="-1" strike="noStrike">
                <a:solidFill>
                  <a:srgbClr val="111111"/>
                </a:solidFill>
                <a:latin typeface="Arial"/>
                <a:ea typeface="Noto Sans CJK SC"/>
              </a:rPr>
              <a:t>debe tener una API</a:t>
            </a:r>
            <a:r>
              <a:rPr b="0" lang="es-ES" sz="1400" spc="-1" strike="noStrike">
                <a:solidFill>
                  <a:srgbClr val="111111"/>
                </a:solidFill>
                <a:latin typeface="Arial"/>
                <a:ea typeface="Noto Sans CJK SC"/>
              </a:rPr>
              <a:t> y cuanto más completa mejor. Con buena documentación y a poder ser con alguna librería ya desarrollada en el lenguaje que vayas a usar.</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Sabed si </a:t>
            </a:r>
            <a:r>
              <a:rPr b="1" lang="es-ES" sz="1400" spc="-1" strike="noStrike">
                <a:solidFill>
                  <a:srgbClr val="111111"/>
                </a:solidFill>
                <a:latin typeface="Arial"/>
                <a:ea typeface="Noto Sans CJK SC"/>
              </a:rPr>
              <a:t>vuestro hosting puede conectarse a otros servidores</a:t>
            </a:r>
            <a:r>
              <a:rPr b="0" lang="es-ES" sz="1400" spc="-1" strike="noStrike">
                <a:solidFill>
                  <a:srgbClr val="111111"/>
                </a:solidFill>
                <a:latin typeface="Arial"/>
                <a:ea typeface="Noto Sans CJK SC"/>
              </a:rPr>
              <a:t>. No es muy normal, pero a veces están capados. Es bastante común con instituciones y grandes empresas preocupadas con la ciberseguridad. Hablad con el hosting para que meta la IP del CRM en algún tipo de lista blanca.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Tratad de saber si tienen </a:t>
            </a:r>
            <a:r>
              <a:rPr b="1" lang="es-ES" sz="1400" spc="-1" strike="noStrike">
                <a:solidFill>
                  <a:srgbClr val="111111"/>
                </a:solidFill>
                <a:latin typeface="Arial"/>
                <a:ea typeface="Noto Sans CJK SC"/>
              </a:rPr>
              <a:t>servidores europeos</a:t>
            </a:r>
            <a:r>
              <a:rPr b="0" lang="es-ES" sz="1400" spc="-1" strike="noStrike">
                <a:solidFill>
                  <a:srgbClr val="111111"/>
                </a:solidFill>
                <a:latin typeface="Arial"/>
                <a:ea typeface="Noto Sans CJK SC"/>
              </a:rPr>
              <a:t>. Como están las cosas puede ahorraros muchos problemas si en el futuro hay que migrar todo a sistemas en Europa.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Una búsqueda rápida os puede dar ideas de si vais a tener </a:t>
            </a:r>
            <a:r>
              <a:rPr b="1" lang="es-ES" sz="1400" spc="-1" strike="noStrike">
                <a:solidFill>
                  <a:srgbClr val="111111"/>
                </a:solidFill>
                <a:latin typeface="Arial"/>
                <a:ea typeface="Noto Sans CJK SC"/>
              </a:rPr>
              <a:t>comunidad, software libre o de pago y empresas desarrollando para ese CRM</a:t>
            </a:r>
            <a:r>
              <a:rPr b="0" lang="es-ES" sz="1400" spc="-1" strike="noStrike">
                <a:solidFill>
                  <a:srgbClr val="111111"/>
                </a:solidFill>
                <a:latin typeface="Arial"/>
                <a:ea typeface="Noto Sans CJK SC"/>
              </a:rPr>
              <a:t> a las que pedir ayuda.</a:t>
            </a:r>
            <a:endParaRPr b="0" lang="es-ES" sz="1400" spc="-1" strike="noStrike">
              <a:solidFill>
                <a:srgbClr val="000000"/>
              </a:solidFill>
              <a:latin typeface="Arial"/>
            </a:endParaRPr>
          </a:p>
          <a:p>
            <a:pPr indent="0">
              <a:spcBef>
                <a:spcPts val="624"/>
              </a:spcBef>
              <a:spcAft>
                <a:spcPts val="425"/>
              </a:spcAft>
              <a:buNone/>
            </a:pPr>
            <a:r>
              <a:rPr b="0" lang="es-ES" sz="1400" spc="-1" strike="noStrike">
                <a:solidFill>
                  <a:srgbClr val="111111"/>
                </a:solidFill>
                <a:latin typeface="Arial"/>
                <a:ea typeface="Noto Sans CJK SC"/>
              </a:rPr>
              <a:t>Muchos CRM dan periodos de </a:t>
            </a:r>
            <a:r>
              <a:rPr b="1" lang="es-ES" sz="1400" spc="-1" strike="noStrike">
                <a:solidFill>
                  <a:srgbClr val="111111"/>
                </a:solidFill>
                <a:latin typeface="Arial"/>
                <a:ea typeface="Noto Sans CJK SC"/>
              </a:rPr>
              <a:t>prueba gratuitos de 15 días</a:t>
            </a:r>
            <a:r>
              <a:rPr b="0" lang="es-ES" sz="1400" spc="-1" strike="noStrike">
                <a:solidFill>
                  <a:srgbClr val="111111"/>
                </a:solidFill>
                <a:latin typeface="Arial"/>
                <a:ea typeface="Noto Sans CJK SC"/>
              </a:rPr>
              <a:t> o similar. No es ninguna perdida de tiempo </a:t>
            </a:r>
            <a:r>
              <a:rPr b="1" lang="es-ES" sz="1400" spc="-1" strike="noStrike">
                <a:solidFill>
                  <a:srgbClr val="111111"/>
                </a:solidFill>
                <a:latin typeface="Arial"/>
                <a:ea typeface="Noto Sans CJK SC"/>
              </a:rPr>
              <a:t>pedir esas pruebas y hacer algunos tests básicos</a:t>
            </a:r>
            <a:r>
              <a:rPr b="0" lang="es-ES" sz="1400" spc="-1" strike="noStrike">
                <a:solidFill>
                  <a:srgbClr val="111111"/>
                </a:solidFill>
                <a:latin typeface="Arial"/>
                <a:ea typeface="Noto Sans CJK SC"/>
              </a:rPr>
              <a:t>.</a:t>
            </a:r>
            <a:endParaRPr b="0" lang="es-ES" sz="1400" spc="-1" strike="noStrike">
              <a:solidFill>
                <a:srgbClr val="000000"/>
              </a:solidFill>
              <a:latin typeface="Arial"/>
            </a:endParaRPr>
          </a:p>
          <a:p>
            <a:pPr indent="0">
              <a:spcBef>
                <a:spcPts val="624"/>
              </a:spcBef>
              <a:spcAft>
                <a:spcPts val="425"/>
              </a:spcAft>
              <a:buNone/>
            </a:pPr>
            <a:r>
              <a:rPr b="0" lang="es-ES" sz="1400" spc="-1" strike="noStrike">
                <a:solidFill>
                  <a:srgbClr val="111111"/>
                </a:solidFill>
                <a:latin typeface="Arial"/>
                <a:ea typeface="Noto Sans CJK SC"/>
              </a:rPr>
              <a:t>Migrar el día de mañana de un CRM a otro porque no cumple todas nuestras expectativas va a llevarte más tiempo que hacer unas pruebas básicas con el periodo de prueba.</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19836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174575"/>
              </a:solidFill>
              <a:latin typeface="Arial"/>
            </a:endParaRPr>
          </a:p>
        </p:txBody>
      </p:sp>
      <p:sp>
        <p:nvSpPr>
          <p:cNvPr id="56" name="PlaceHolder 2"/>
          <p:cNvSpPr>
            <a:spLocks noGrp="1"/>
          </p:cNvSpPr>
          <p:nvPr>
            <p:ph/>
          </p:nvPr>
        </p:nvSpPr>
        <p:spPr>
          <a:xfrm>
            <a:off x="300600" y="1080000"/>
            <a:ext cx="8519400" cy="3117240"/>
          </a:xfrm>
          <a:prstGeom prst="rect">
            <a:avLst/>
          </a:prstGeom>
          <a:noFill/>
          <a:ln w="0">
            <a:noFill/>
          </a:ln>
        </p:spPr>
        <p:txBody>
          <a:bodyPr lIns="91440" rIns="91440" tIns="91440" bIns="91440" anchor="t">
            <a:normAutofit fontScale="86943" lnSpcReduction="10000"/>
          </a:bodyPr>
          <a:p>
            <a:pPr indent="0">
              <a:spcBef>
                <a:spcPts val="1191"/>
              </a:spcBef>
              <a:spcAft>
                <a:spcPts val="992"/>
              </a:spcAft>
              <a:buNone/>
            </a:pPr>
            <a:r>
              <a:rPr b="0" lang="es-ES" sz="1600" spc="-1" strike="noStrike">
                <a:solidFill>
                  <a:srgbClr val="000000"/>
                </a:solidFill>
                <a:latin typeface="Arial"/>
              </a:rPr>
              <a:t>La forma principal de conectar tu WordPress y tu CRM es un código de tracking. Suele ser meter un código parecido a Analytics en todas las páginas de la web. Hay muchas formas para meter estos códigos.</a:t>
            </a:r>
            <a:endParaRPr b="0" lang="es-ES" sz="16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0" lang="es-ES" sz="1600" spc="-1" strike="noStrike">
                <a:solidFill>
                  <a:srgbClr val="000000"/>
                </a:solidFill>
                <a:latin typeface="Arial"/>
                <a:ea typeface="Noto Sans CJK SC"/>
              </a:rPr>
              <a:t>Directa en </a:t>
            </a:r>
            <a:r>
              <a:rPr b="1" lang="es-ES" sz="1600" spc="-1" strike="noStrike">
                <a:solidFill>
                  <a:srgbClr val="000000"/>
                </a:solidFill>
                <a:latin typeface="Arial"/>
                <a:ea typeface="Noto Sans CJK SC"/>
              </a:rPr>
              <a:t>header.php</a:t>
            </a:r>
            <a:r>
              <a:rPr b="0" lang="es-ES" sz="1600" spc="-1" strike="noStrike">
                <a:solidFill>
                  <a:srgbClr val="000000"/>
                </a:solidFill>
                <a:latin typeface="Arial"/>
                <a:ea typeface="Noto Sans CJK SC"/>
              </a:rPr>
              <a:t> del tema.</a:t>
            </a:r>
            <a:endParaRPr b="0" lang="es-ES" sz="16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0" lang="es-ES" sz="1600" spc="-1" strike="noStrike">
                <a:solidFill>
                  <a:srgbClr val="000000"/>
                </a:solidFill>
                <a:latin typeface="Arial"/>
                <a:ea typeface="Noto Sans CJK SC"/>
              </a:rPr>
              <a:t>Con el hook </a:t>
            </a:r>
            <a:r>
              <a:rPr b="1" lang="es-ES" sz="1600" spc="-1" strike="noStrike">
                <a:solidFill>
                  <a:srgbClr val="000000"/>
                </a:solidFill>
                <a:latin typeface="Arial"/>
                <a:ea typeface="Noto Sans CJK SC"/>
              </a:rPr>
              <a:t>«wp_header»</a:t>
            </a:r>
            <a:r>
              <a:rPr b="0" lang="es-ES" sz="1600" spc="-1" strike="noStrike">
                <a:solidFill>
                  <a:srgbClr val="000000"/>
                </a:solidFill>
                <a:latin typeface="Arial"/>
                <a:ea typeface="Noto Sans CJK SC"/>
              </a:rPr>
              <a:t> en el functions.php.</a:t>
            </a:r>
            <a:endParaRPr b="0" lang="es-ES" sz="16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0" lang="es-ES" sz="1600" spc="-1" strike="noStrike">
                <a:solidFill>
                  <a:srgbClr val="000000"/>
                </a:solidFill>
                <a:latin typeface="Arial"/>
                <a:ea typeface="Noto Sans CJK SC"/>
              </a:rPr>
              <a:t>Hay </a:t>
            </a:r>
            <a:r>
              <a:rPr b="1" lang="es-ES" sz="1600" spc="-1" strike="noStrike">
                <a:solidFill>
                  <a:srgbClr val="000000"/>
                </a:solidFill>
                <a:latin typeface="Arial"/>
                <a:ea typeface="Noto Sans CJK SC"/>
              </a:rPr>
              <a:t>temas que te permiten meter código JavaScript</a:t>
            </a:r>
            <a:r>
              <a:rPr b="0" lang="es-ES" sz="1600" spc="-1" strike="noStrike">
                <a:solidFill>
                  <a:srgbClr val="000000"/>
                </a:solidFill>
                <a:latin typeface="Arial"/>
                <a:ea typeface="Noto Sans CJK SC"/>
              </a:rPr>
              <a:t> en las cabeceras web.</a:t>
            </a:r>
            <a:endParaRPr b="0" lang="es-ES" sz="16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0" lang="es-ES" sz="1600" spc="-1" strike="noStrike">
                <a:solidFill>
                  <a:srgbClr val="000000"/>
                </a:solidFill>
                <a:latin typeface="Arial"/>
                <a:ea typeface="Noto Sans CJK SC"/>
              </a:rPr>
              <a:t>Muchos CRM tienen </a:t>
            </a:r>
            <a:r>
              <a:rPr b="1" lang="es-ES" sz="1600" spc="-1" strike="noStrike">
                <a:solidFill>
                  <a:srgbClr val="000000"/>
                </a:solidFill>
                <a:latin typeface="Arial"/>
                <a:ea typeface="Noto Sans CJK SC"/>
              </a:rPr>
              <a:t>plugins</a:t>
            </a:r>
            <a:r>
              <a:rPr b="0" lang="es-ES" sz="1600" spc="-1" strike="noStrike">
                <a:solidFill>
                  <a:srgbClr val="000000"/>
                </a:solidFill>
                <a:latin typeface="Arial"/>
                <a:ea typeface="Noto Sans CJK SC"/>
              </a:rPr>
              <a:t> con integraciones básicas del código de tracking.</a:t>
            </a:r>
            <a:endParaRPr b="0" lang="es-ES" sz="1600" spc="-1" strike="noStrike">
              <a:solidFill>
                <a:srgbClr val="000000"/>
              </a:solidFill>
              <a:latin typeface="Arial"/>
            </a:endParaRPr>
          </a:p>
          <a:p>
            <a:pPr marL="432000" indent="-324000">
              <a:spcBef>
                <a:spcPts val="624"/>
              </a:spcBef>
              <a:spcAft>
                <a:spcPts val="425"/>
              </a:spcAft>
              <a:buClr>
                <a:srgbClr val="000000"/>
              </a:buClr>
              <a:buSzPct val="45000"/>
              <a:buFont typeface="Wingdings" charset="2"/>
              <a:buChar char=""/>
            </a:pPr>
            <a:r>
              <a:rPr b="0" lang="es-ES" sz="1600" spc="-1" strike="noStrike">
                <a:solidFill>
                  <a:srgbClr val="000000"/>
                </a:solidFill>
                <a:latin typeface="Arial"/>
                <a:ea typeface="Noto Sans CJK SC"/>
              </a:rPr>
              <a:t>Si ya tenéis </a:t>
            </a:r>
            <a:r>
              <a:rPr b="1" lang="es-ES" sz="1600" spc="-1" strike="noStrike">
                <a:solidFill>
                  <a:srgbClr val="000000"/>
                </a:solidFill>
                <a:latin typeface="Arial"/>
                <a:ea typeface="Noto Sans CJK SC"/>
              </a:rPr>
              <a:t>Google Tag Manager</a:t>
            </a:r>
            <a:r>
              <a:rPr b="0" lang="es-ES" sz="1600" spc="-1" strike="noStrike">
                <a:solidFill>
                  <a:srgbClr val="000000"/>
                </a:solidFill>
                <a:latin typeface="Arial"/>
                <a:ea typeface="Noto Sans CJK SC"/>
              </a:rPr>
              <a:t> podéis configurarlo como una etiqueta más.</a:t>
            </a:r>
            <a:endParaRPr b="0" lang="es-ES" sz="1600" spc="-1" strike="noStrike">
              <a:solidFill>
                <a:srgbClr val="000000"/>
              </a:solidFill>
              <a:latin typeface="Arial"/>
            </a:endParaRPr>
          </a:p>
          <a:p>
            <a:pPr indent="0">
              <a:spcBef>
                <a:spcPts val="1191"/>
              </a:spcBef>
              <a:spcAft>
                <a:spcPts val="992"/>
              </a:spcAft>
              <a:buNone/>
            </a:pPr>
            <a:r>
              <a:rPr b="1" lang="es-ES" sz="1600" spc="-1" strike="noStrike">
                <a:solidFill>
                  <a:srgbClr val="000000"/>
                </a:solidFill>
                <a:latin typeface="Arial"/>
              </a:rPr>
              <a:t>Obligaciones legales: </a:t>
            </a:r>
            <a:r>
              <a:rPr b="0" lang="es-ES" sz="1600" spc="-1" strike="noStrike">
                <a:solidFill>
                  <a:srgbClr val="000000"/>
                </a:solidFill>
                <a:latin typeface="Arial"/>
              </a:rPr>
              <a:t>Muchos de estos códigos de tracking dejan cookies, así que tendrás que montarlo dentro de tu sistema de gestión de cookies y dar información en el aviso de cookies.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81576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¿Cómo trabajan estos códigos?</a:t>
            </a:r>
            <a:r>
              <a:rPr b="0" lang="es-ES" sz="1500" spc="-1" strike="noStrike">
                <a:solidFill>
                  <a:srgbClr val="000000"/>
                </a:solidFill>
                <a:latin typeface="Arial"/>
              </a:rPr>
              <a:t> ¯\_(</a:t>
            </a:r>
            <a:r>
              <a:rPr b="0" lang="zh-CN" sz="1500" spc="-1" strike="noStrike">
                <a:solidFill>
                  <a:srgbClr val="000000"/>
                </a:solidFill>
                <a:latin typeface="Arial"/>
              </a:rPr>
              <a:t>ツ</a:t>
            </a:r>
            <a:r>
              <a:rPr b="0" lang="es-ES" sz="1500" spc="-1" strike="noStrike">
                <a:solidFill>
                  <a:srgbClr val="000000"/>
                </a:solidFill>
                <a:latin typeface="Arial"/>
              </a:rPr>
              <a:t>)_/¯</a:t>
            </a:r>
            <a:endParaRPr b="0" lang="es-ES" sz="1500" spc="-1" strike="noStrike">
              <a:solidFill>
                <a:srgbClr val="000000"/>
              </a:solidFill>
              <a:latin typeface="Arial"/>
            </a:endParaRPr>
          </a:p>
        </p:txBody>
      </p:sp>
      <p:sp>
        <p:nvSpPr>
          <p:cNvPr id="58" name="PlaceHolder 2"/>
          <p:cNvSpPr>
            <a:spLocks noGrp="1"/>
          </p:cNvSpPr>
          <p:nvPr>
            <p:ph/>
          </p:nvPr>
        </p:nvSpPr>
        <p:spPr>
          <a:xfrm>
            <a:off x="311760" y="1260000"/>
            <a:ext cx="8519400" cy="1418400"/>
          </a:xfrm>
          <a:prstGeom prst="rect">
            <a:avLst/>
          </a:prstGeom>
          <a:noFill/>
          <a:ln w="0">
            <a:noFill/>
          </a:ln>
        </p:spPr>
        <p:txBody>
          <a:bodyPr lIns="91440" rIns="91440" tIns="91440" bIns="91440" anchor="t">
            <a:normAutofit fontScale="87123"/>
          </a:bodyPr>
          <a:p>
            <a:pPr indent="0">
              <a:spcBef>
                <a:spcPts val="624"/>
              </a:spcBef>
              <a:spcAft>
                <a:spcPts val="425"/>
              </a:spcAft>
              <a:buNone/>
            </a:pPr>
            <a:r>
              <a:rPr b="0" lang="es-ES" sz="1400" spc="-1" strike="noStrike">
                <a:solidFill>
                  <a:srgbClr val="000000"/>
                </a:solidFill>
                <a:latin typeface="Arial"/>
                <a:ea typeface="Noto Sans CJK SC"/>
              </a:rPr>
              <a:t>Estos códigos detectan e identifican a los usuarios a partir de los clics en emails que hayan sido enviados desde el CRM.</a:t>
            </a:r>
            <a:endParaRPr b="0" lang="es-ES" sz="1400" spc="-1" strike="noStrike">
              <a:solidFill>
                <a:srgbClr val="000000"/>
              </a:solidFill>
              <a:latin typeface="Arial"/>
            </a:endParaRPr>
          </a:p>
          <a:p>
            <a:pPr indent="0">
              <a:spcBef>
                <a:spcPts val="624"/>
              </a:spcBef>
              <a:spcAft>
                <a:spcPts val="425"/>
              </a:spcAft>
              <a:buNone/>
            </a:pPr>
            <a:r>
              <a:rPr b="0" lang="es-ES" sz="1400" spc="-1" strike="noStrike">
                <a:solidFill>
                  <a:srgbClr val="000000"/>
                </a:solidFill>
                <a:latin typeface="Arial"/>
                <a:ea typeface="Noto Sans CJK SC"/>
              </a:rPr>
              <a:t>Una vez clican, son identificados por el código de tracking y este deja una cookie que nos permite rastrearlo por la web en ese equipo.</a:t>
            </a:r>
            <a:endParaRPr b="0" lang="es-ES" sz="1400" spc="-1" strike="noStrike">
              <a:solidFill>
                <a:srgbClr val="000000"/>
              </a:solidFill>
              <a:latin typeface="Arial"/>
            </a:endParaRPr>
          </a:p>
          <a:p>
            <a:pPr indent="0">
              <a:spcBef>
                <a:spcPts val="624"/>
              </a:spcBef>
              <a:spcAft>
                <a:spcPts val="425"/>
              </a:spcAft>
              <a:buNone/>
            </a:pPr>
            <a:r>
              <a:rPr b="0" lang="es-ES" sz="1400" spc="-1" strike="noStrike">
                <a:solidFill>
                  <a:srgbClr val="000000"/>
                </a:solidFill>
                <a:latin typeface="Arial"/>
                <a:ea typeface="Noto Sans CJK SC"/>
              </a:rPr>
              <a:t>Sin ese primer clic en una newsletter y otro tipo de email no hay identificación y no se recoge información. Un usuario de nuestro CRM, si entra directamente en nuestra web desde un ordenador sin la cookie, no será detectado.</a:t>
            </a:r>
            <a:endParaRPr b="0" lang="es-ES" sz="1400" spc="-1" strike="noStrike">
              <a:solidFill>
                <a:srgbClr val="000000"/>
              </a:solidFill>
              <a:latin typeface="Arial"/>
            </a:endParaRPr>
          </a:p>
        </p:txBody>
      </p:sp>
      <p:sp>
        <p:nvSpPr>
          <p:cNvPr id="59" name="PlaceHolder 3"/>
          <p:cNvSpPr>
            <a:spLocks noGrp="1"/>
          </p:cNvSpPr>
          <p:nvPr>
            <p:ph type="title"/>
          </p:nvPr>
        </p:nvSpPr>
        <p:spPr>
          <a:xfrm>
            <a:off x="120600" y="2690640"/>
            <a:ext cx="851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¿Qué permiten estos códigos solo con meterlos?</a:t>
            </a:r>
            <a:r>
              <a:rPr b="0" lang="es-ES" sz="1500" spc="-1" strike="noStrike">
                <a:solidFill>
                  <a:srgbClr val="000000"/>
                </a:solidFill>
                <a:latin typeface="Arial"/>
              </a:rPr>
              <a:t> </a:t>
            </a:r>
            <a:r>
              <a:rPr b="0" lang="zh-CN" sz="1500" spc="-1" strike="noStrike">
                <a:solidFill>
                  <a:srgbClr val="000000"/>
                </a:solidFill>
                <a:latin typeface="Arial"/>
              </a:rPr>
              <a:t>くコ</a:t>
            </a:r>
            <a:r>
              <a:rPr b="0" lang="es-ES" sz="1500" spc="-1" strike="noStrike">
                <a:solidFill>
                  <a:srgbClr val="000000"/>
                </a:solidFill>
                <a:latin typeface="Arial"/>
              </a:rPr>
              <a:t>:</a:t>
            </a:r>
            <a:r>
              <a:rPr b="0" lang="zh-CN" sz="1500" spc="-1" strike="noStrike">
                <a:solidFill>
                  <a:srgbClr val="000000"/>
                </a:solidFill>
                <a:latin typeface="Arial"/>
              </a:rPr>
              <a:t>彡</a:t>
            </a:r>
            <a:endParaRPr b="0" lang="es-ES" sz="1500" spc="-1" strike="noStrike">
              <a:solidFill>
                <a:srgbClr val="000000"/>
              </a:solidFill>
              <a:latin typeface="Arial"/>
            </a:endParaRPr>
          </a:p>
        </p:txBody>
      </p:sp>
      <p:sp>
        <p:nvSpPr>
          <p:cNvPr id="60" name="PlaceHolder 4"/>
          <p:cNvSpPr>
            <a:spLocks noGrp="1"/>
          </p:cNvSpPr>
          <p:nvPr>
            <p:ph/>
          </p:nvPr>
        </p:nvSpPr>
        <p:spPr>
          <a:xfrm>
            <a:off x="270000" y="3060000"/>
            <a:ext cx="8519400" cy="1440000"/>
          </a:xfrm>
          <a:prstGeom prst="rect">
            <a:avLst/>
          </a:prstGeom>
          <a:noFill/>
          <a:ln w="0">
            <a:noFill/>
          </a:ln>
        </p:spPr>
        <p:txBody>
          <a:bodyPr lIns="91440" rIns="91440" tIns="91440" bIns="91440" anchor="t">
            <a:normAutofit/>
          </a:bodyPr>
          <a:p>
            <a:pPr indent="0">
              <a:spcBef>
                <a:spcPts val="340"/>
              </a:spcBef>
              <a:spcAft>
                <a:spcPts val="142"/>
              </a:spcAft>
              <a:buNone/>
            </a:pPr>
            <a:r>
              <a:rPr b="0" lang="es-ES" sz="1400" spc="-1" strike="noStrike">
                <a:solidFill>
                  <a:srgbClr val="000000"/>
                </a:solidFill>
                <a:latin typeface="Arial"/>
                <a:ea typeface="Noto Sans CJK SC"/>
              </a:rPr>
              <a:t>Este simple código os da mucho potencial, ya que nos permite saber las páginas que visita. Sabemos perfectamente que páginas ha visitado y con eso podemos:</a:t>
            </a:r>
            <a:endParaRPr b="0" lang="es-ES" sz="1400" spc="-1" strike="noStrike">
              <a:solidFill>
                <a:srgbClr val="000000"/>
              </a:solidFill>
              <a:latin typeface="Arial"/>
            </a:endParaRPr>
          </a:p>
          <a:p>
            <a:pPr marL="432000" indent="-324000">
              <a:spcBef>
                <a:spcPts val="340"/>
              </a:spcBef>
              <a:spcAft>
                <a:spcPts val="142"/>
              </a:spcAft>
              <a:buClr>
                <a:srgbClr val="000000"/>
              </a:buClr>
              <a:buSzPct val="45000"/>
              <a:buFont typeface="Wingdings" charset="2"/>
              <a:buChar char=""/>
            </a:pPr>
            <a:r>
              <a:rPr b="0" lang="es-ES" sz="1400" spc="-1" strike="noStrike">
                <a:solidFill>
                  <a:srgbClr val="000000"/>
                </a:solidFill>
                <a:latin typeface="Arial"/>
                <a:ea typeface="Noto Sans CJK SC"/>
              </a:rPr>
              <a:t>Enviarle correos si visita asiduamente una URL interesante.</a:t>
            </a:r>
            <a:endParaRPr b="0" lang="es-ES" sz="1400" spc="-1" strike="noStrike">
              <a:solidFill>
                <a:srgbClr val="000000"/>
              </a:solidFill>
              <a:latin typeface="Arial"/>
            </a:endParaRPr>
          </a:p>
          <a:p>
            <a:pPr marL="432000" indent="-324000">
              <a:spcBef>
                <a:spcPts val="340"/>
              </a:spcBef>
              <a:spcAft>
                <a:spcPts val="142"/>
              </a:spcAft>
              <a:buClr>
                <a:srgbClr val="000000"/>
              </a:buClr>
              <a:buSzPct val="45000"/>
              <a:buFont typeface="Wingdings" charset="2"/>
              <a:buChar char=""/>
            </a:pPr>
            <a:r>
              <a:rPr b="0" lang="es-ES" sz="1400" spc="-1" strike="noStrike">
                <a:solidFill>
                  <a:srgbClr val="000000"/>
                </a:solidFill>
                <a:latin typeface="Arial"/>
                <a:ea typeface="Noto Sans CJK SC"/>
              </a:rPr>
              <a:t>Meter puntos en un LeadScoring si visita contenidos categorizados de un determinado tema.</a:t>
            </a:r>
            <a:endParaRPr b="0" lang="es-ES" sz="1400" spc="-1" strike="noStrike">
              <a:solidFill>
                <a:srgbClr val="000000"/>
              </a:solidFill>
              <a:latin typeface="Arial"/>
            </a:endParaRPr>
          </a:p>
          <a:p>
            <a:pPr marL="432000" indent="-324000">
              <a:spcBef>
                <a:spcPts val="340"/>
              </a:spcBef>
              <a:spcAft>
                <a:spcPts val="142"/>
              </a:spcAft>
              <a:buClr>
                <a:srgbClr val="000000"/>
              </a:buClr>
              <a:buSzPct val="45000"/>
              <a:buFont typeface="Wingdings" charset="2"/>
              <a:buChar char=""/>
            </a:pPr>
            <a:r>
              <a:rPr b="0" lang="es-ES" sz="1400" spc="-1" strike="noStrike">
                <a:solidFill>
                  <a:srgbClr val="000000"/>
                </a:solidFill>
                <a:latin typeface="Arial"/>
                <a:ea typeface="Noto Sans CJK SC"/>
              </a:rPr>
              <a:t>Sacar contenidos personalizados al visitar ciertos contenidos.</a:t>
            </a:r>
            <a:endParaRPr b="0" lang="es-ES" sz="1400" spc="-1" strike="noStrike">
              <a:solidFill>
                <a:srgbClr val="000000"/>
              </a:solidFill>
              <a:latin typeface="Arial"/>
            </a:endParaRPr>
          </a:p>
        </p:txBody>
      </p:sp>
      <p:sp>
        <p:nvSpPr>
          <p:cNvPr id="61" name="PlaceHolder 5"/>
          <p:cNvSpPr>
            <a:spLocks noGrp="1"/>
          </p:cNvSpPr>
          <p:nvPr>
            <p:ph type="title"/>
          </p:nvPr>
        </p:nvSpPr>
        <p:spPr>
          <a:xfrm>
            <a:off x="2340000" y="198360"/>
            <a:ext cx="653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174575"/>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815760"/>
            <a:ext cx="8519400" cy="5216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500" spc="-1" strike="noStrike">
                <a:solidFill>
                  <a:srgbClr val="000000"/>
                </a:solidFill>
                <a:latin typeface="Arial"/>
              </a:rPr>
              <a:t>Caso práctico</a:t>
            </a:r>
            <a:r>
              <a:rPr b="0" lang="es-ES" sz="1500" spc="-1" strike="noStrike">
                <a:solidFill>
                  <a:srgbClr val="000000"/>
                </a:solidFill>
                <a:latin typeface="Arial"/>
              </a:rPr>
              <a:t>❲˚∆˚❳</a:t>
            </a:r>
            <a:endParaRPr b="0" lang="es-ES" sz="1500" spc="-1" strike="noStrike">
              <a:solidFill>
                <a:srgbClr val="000000"/>
              </a:solidFill>
              <a:latin typeface="Arial"/>
            </a:endParaRPr>
          </a:p>
        </p:txBody>
      </p:sp>
      <p:sp>
        <p:nvSpPr>
          <p:cNvPr id="63" name=""/>
          <p:cNvSpPr txBox="1"/>
          <p:nvPr/>
        </p:nvSpPr>
        <p:spPr>
          <a:xfrm>
            <a:off x="360000" y="1260000"/>
            <a:ext cx="3780000" cy="2880000"/>
          </a:xfrm>
          <a:prstGeom prst="rect">
            <a:avLst/>
          </a:prstGeom>
          <a:noFill/>
          <a:ln w="0">
            <a:noFill/>
          </a:ln>
        </p:spPr>
        <p:txBody>
          <a:bodyPr lIns="90000" rIns="90000" tIns="45000" bIns="45000" anchor="t">
            <a:noAutofit/>
          </a:bodyPr>
          <a:p>
            <a:r>
              <a:rPr b="0" lang="es-ES" sz="1400" spc="-1" strike="noStrike">
                <a:solidFill>
                  <a:srgbClr val="000000"/>
                </a:solidFill>
                <a:latin typeface="Arial"/>
              </a:rPr>
              <a:t>Todos los enlaces en LinkedIn tienen unos parámetros «UTM» que les marca como que vienen de </a:t>
            </a:r>
            <a:r>
              <a:rPr b="0" lang="es-ES" sz="1400" spc="-1" strike="noStrike">
                <a:solidFill>
                  <a:srgbClr val="000000"/>
                </a:solidFill>
                <a:latin typeface="Arial"/>
              </a:rPr>
              <a:t>LinkedIn. Si el código detecta un usuario que visita una página tiene esos parámetros «UTM», le mete </a:t>
            </a:r>
            <a:r>
              <a:rPr b="0" lang="es-ES" sz="1400" spc="-1" strike="noStrike">
                <a:solidFill>
                  <a:srgbClr val="000000"/>
                </a:solidFill>
                <a:latin typeface="Arial"/>
              </a:rPr>
              <a:t>una etiqueta «usuario-linkedin». </a:t>
            </a:r>
            <a:endParaRPr b="0" lang="es-ES" sz="1400" spc="-1" strike="noStrike">
              <a:solidFill>
                <a:srgbClr val="000000"/>
              </a:solidFill>
              <a:latin typeface="Arial"/>
            </a:endParaRPr>
          </a:p>
          <a:p>
            <a:r>
              <a:rPr b="0" lang="es-ES" sz="1400" spc="-1" strike="noStrike">
                <a:solidFill>
                  <a:srgbClr val="000000"/>
                </a:solidFill>
                <a:latin typeface="Arial"/>
              </a:rPr>
              <a:t>Esa etiqueta la usamos luego para tener listados de emails para crear audiencias en LinkedIn y para </a:t>
            </a:r>
            <a:r>
              <a:rPr b="0" lang="es-ES" sz="1400" spc="-1" strike="noStrike">
                <a:solidFill>
                  <a:srgbClr val="000000"/>
                </a:solidFill>
                <a:latin typeface="Arial"/>
              </a:rPr>
              <a:t>mandar campañas para promocionar LinkedIn, pidiéndoles que den me gusta y compartan.</a:t>
            </a:r>
            <a:endParaRPr b="0" lang="es-ES" sz="1400" spc="-1" strike="noStrike">
              <a:solidFill>
                <a:srgbClr val="000000"/>
              </a:solidFill>
              <a:latin typeface="Arial"/>
            </a:endParaRPr>
          </a:p>
        </p:txBody>
      </p:sp>
      <p:sp>
        <p:nvSpPr>
          <p:cNvPr id="64" name="PlaceHolder 2"/>
          <p:cNvSpPr>
            <a:spLocks noGrp="1"/>
          </p:cNvSpPr>
          <p:nvPr>
            <p:ph type="title"/>
          </p:nvPr>
        </p:nvSpPr>
        <p:spPr>
          <a:xfrm>
            <a:off x="2340360" y="198720"/>
            <a:ext cx="653940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174575"/>
              </a:solidFill>
              <a:latin typeface="Arial"/>
            </a:endParaRPr>
          </a:p>
        </p:txBody>
      </p:sp>
      <p:pic>
        <p:nvPicPr>
          <p:cNvPr id="65" name="" descr=""/>
          <p:cNvPicPr/>
          <p:nvPr/>
        </p:nvPicPr>
        <p:blipFill>
          <a:blip r:embed="rId1"/>
          <a:stretch/>
        </p:blipFill>
        <p:spPr>
          <a:xfrm>
            <a:off x="5040000" y="1383120"/>
            <a:ext cx="3621960" cy="15253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328840" y="294120"/>
            <a:ext cx="649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URL de tracking de clics</a:t>
            </a:r>
            <a:r>
              <a:rPr b="0" lang="es-ES" sz="1800" spc="-1" strike="noStrike">
                <a:solidFill>
                  <a:srgbClr val="000000"/>
                </a:solidFill>
                <a:latin typeface="Arial"/>
              </a:rPr>
              <a:t> ♫♪.ılılıll|̲̅̅●̲̅̅|̲̅̅=̲̅̅|̲̅̅●̲̅̅|llılılı.♫♪</a:t>
            </a:r>
            <a:endParaRPr b="0" lang="es-ES" sz="1800" spc="-1" strike="noStrike">
              <a:solidFill>
                <a:srgbClr val="000000"/>
              </a:solidFill>
              <a:latin typeface="Arial"/>
            </a:endParaRPr>
          </a:p>
        </p:txBody>
      </p:sp>
      <p:sp>
        <p:nvSpPr>
          <p:cNvPr id="67" name="PlaceHolder 2"/>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2520000" y="294120"/>
            <a:ext cx="6311160" cy="5216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Conexión directa a la API o crear un middleware</a:t>
            </a:r>
            <a:r>
              <a:rPr b="0" lang="es-ES" sz="1800" spc="-1" strike="noStrike">
                <a:solidFill>
                  <a:srgbClr val="000000"/>
                </a:solidFill>
                <a:latin typeface="Arial"/>
              </a:rPr>
              <a:t> c[_]</a:t>
            </a:r>
            <a:endParaRPr b="0" lang="es-ES" sz="1800" spc="-1" strike="noStrike">
              <a:solidFill>
                <a:srgbClr val="000000"/>
              </a:solidFill>
              <a:latin typeface="Arial"/>
            </a:endParaRPr>
          </a:p>
        </p:txBody>
      </p:sp>
      <p:sp>
        <p:nvSpPr>
          <p:cNvPr id="69" name="PlaceHolder 2"/>
          <p:cNvSpPr>
            <a:spLocks noGrp="1"/>
          </p:cNvSpPr>
          <p:nvPr>
            <p:ph/>
          </p:nvPr>
        </p:nvSpPr>
        <p:spPr>
          <a:xfrm>
            <a:off x="311760" y="1461600"/>
            <a:ext cx="8519400" cy="3117240"/>
          </a:xfrm>
          <a:prstGeom prst="rect">
            <a:avLst/>
          </a:prstGeom>
          <a:noFill/>
          <a:ln w="0">
            <a:noFill/>
          </a:ln>
        </p:spPr>
        <p:txBody>
          <a:bodyPr lIns="91440" rIns="91440" tIns="91440" bIns="91440" anchor="t">
            <a:normAutofit/>
          </a:bodyPr>
          <a:p>
            <a:pPr indent="0">
              <a:spcBef>
                <a:spcPts val="1417"/>
              </a:spcBef>
              <a:buNone/>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61</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2025-04-27T13:29:24Z</dcterms:modified>
  <cp:revision>23</cp:revision>
  <dc:subject/>
  <dc:title/>
</cp:coreProperties>
</file>

<file path=docProps/custom.xml><?xml version="1.0" encoding="utf-8"?>
<Properties xmlns="http://schemas.openxmlformats.org/officeDocument/2006/custom-properties" xmlns:vt="http://schemas.openxmlformats.org/officeDocument/2006/docPropsVTypes"/>
</file>