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8.jpeg" ContentType="image/jpeg"/>
  <Override PartName="/ppt/media/image6.png" ContentType="image/png"/>
  <Override PartName="/ppt/media/image10.png" ContentType="image/png"/>
  <Override PartName="/ppt/media/image7.png" ContentType="image/png"/>
  <Override PartName="/ppt/media/image9.png" ContentType="image/png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D7E4B17-C0E3-43F9-9C8B-E6720F43C9FB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76428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70FC4CB7-8DDC-4518-BAF5-C20FEEA0BFCC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0CE800C-2FD2-4787-BBA1-4FB0061EC1E2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D0E370D-EE77-4D42-A959-3AABD2D180B6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AE796D6-E2A1-406D-954E-44C3E3227DAA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D79D64F-D613-42B6-B1D7-3B2D403628B5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92C3B05-1D45-4F16-8871-7832225AA699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76428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311760" y="1461600"/>
            <a:ext cx="8519760" cy="311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8366469-CF65-4CB6-8062-8256FB7F4F6B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393FE96-7782-498B-B56C-31F55D6EF964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C323D809-612E-4D57-854B-EBE6A86A365A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76428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311760" y="1461600"/>
            <a:ext cx="8519760" cy="311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837A8B5-8C5B-4EB0-91D6-AE4427AA9637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11760" y="76428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311760" y="1461600"/>
            <a:ext cx="4157280" cy="311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7120" y="1461600"/>
            <a:ext cx="4157280" cy="311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01A1262-DC3F-48D2-82B4-6A08739BF7E2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39;p10"/>
          <p:cNvSpPr/>
          <p:nvPr/>
        </p:nvSpPr>
        <p:spPr>
          <a:xfrm>
            <a:off x="4572000" y="177480"/>
            <a:ext cx="4571280" cy="49651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10B11C2-94AB-4150-BF21-41CA998DCE73}" type="slidenum">
              <a:rPr b="0" lang="en-GB" sz="1000" spc="-1" strike="noStrike">
                <a:solidFill>
                  <a:schemeClr val="dk2"/>
                </a:solidFill>
                <a:latin typeface="Arial"/>
                <a:ea typeface="Arial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815760"/>
            <a:ext cx="8519760" cy="52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947BF6B-6D96-4E4B-B2E8-7DC9EEFA82A2}" type="slidenum">
              <a:rPr b="0" lang="en-GB" sz="1000" spc="-1" strike="noStrike">
                <a:solidFill>
                  <a:schemeClr val="dk2"/>
                </a:solidFill>
                <a:latin typeface="Arial"/>
                <a:ea typeface="Arial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1D85B13-F082-4E1F-8430-25C76512EA57}" type="slidenum">
              <a:rPr b="0" lang="en-GB" sz="1000" spc="-1" strike="noStrike">
                <a:solidFill>
                  <a:schemeClr val="dk2"/>
                </a:solidFill>
                <a:latin typeface="Arial"/>
                <a:ea typeface="Arial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sldNum" idx="12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CE425E8-003E-4E49-BC38-148FE59B45E8}" type="slidenum">
              <a:rPr b="0" lang="en-GB" sz="1000" spc="-1" strike="noStrike">
                <a:solidFill>
                  <a:schemeClr val="dk2"/>
                </a:solidFill>
                <a:latin typeface="Arial"/>
                <a:ea typeface="Arial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9E8F6BD-F9AF-487E-A6C3-DDC19C59F74C}" type="slidenum">
              <a:rPr b="0" lang="en-GB" sz="1000" spc="-1" strike="noStrike">
                <a:solidFill>
                  <a:schemeClr val="dk2"/>
                </a:solidFill>
                <a:latin typeface="Arial"/>
                <a:ea typeface="Arial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96C62DC-0662-4E81-8C1F-C0B549027784}" type="slidenum">
              <a:rPr b="0" lang="en-GB" sz="1000" spc="-1" strike="noStrike">
                <a:solidFill>
                  <a:schemeClr val="dk2"/>
                </a:solidFill>
                <a:latin typeface="Arial"/>
                <a:ea typeface="Arial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B3E7184-B33B-4CC9-A827-8C5C2595B086}" type="slidenum">
              <a:rPr b="0" lang="en-GB" sz="1000" spc="-1" strike="noStrike">
                <a:solidFill>
                  <a:schemeClr val="dk2"/>
                </a:solidFill>
                <a:latin typeface="Arial"/>
                <a:ea typeface="Arial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815760"/>
            <a:ext cx="8519760" cy="52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A52070B-A3B5-462C-AF88-FDC0E67D3707}" type="slidenum">
              <a:rPr b="0" lang="en-GB" sz="1000" spc="-1" strike="noStrike">
                <a:solidFill>
                  <a:schemeClr val="dk2"/>
                </a:solidFill>
                <a:latin typeface="Arial"/>
                <a:ea typeface="Arial"/>
              </a:rPr>
              <a:t>&lt;número&gt;</a:t>
            </a:fld>
            <a:endParaRPr b="0" lang="es-E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49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ffffff"/>
                </a:solidFill>
                <a:latin typeface="Arial"/>
              </a:rPr>
              <a:t>Pulse para editar el formato de texto del </a:t>
            </a:r>
            <a:r>
              <a:rPr b="0" lang="es-ES" sz="3200" spc="-1" strike="noStrike">
                <a:solidFill>
                  <a:srgbClr val="ffffff"/>
                </a:solidFill>
                <a:latin typeface="Arial"/>
              </a:rPr>
              <a:t>esquema</a:t>
            </a: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1E770CD-D104-4410-A671-707803BD8F85}" type="slidenum">
              <a:rPr b="0" lang="en-GB" sz="1000" spc="-1" strike="noStrike">
                <a:solidFill>
                  <a:schemeClr val="dk2"/>
                </a:solidFill>
                <a:latin typeface="Arial"/>
                <a:ea typeface="Arial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4E276FB-C5CD-49C4-9DAD-3F540FFBE7A0}" type="slidenum">
              <a:rPr b="0" lang="en-GB" sz="1000" spc="-1" strike="noStrike">
                <a:solidFill>
                  <a:schemeClr val="dk2"/>
                </a:solidFill>
                <a:latin typeface="Arial"/>
                <a:ea typeface="Arial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815760"/>
            <a:ext cx="8519760" cy="52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461600"/>
            <a:ext cx="8519760" cy="311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9053E25-D668-42B4-ABA3-1D416BE9D0AF}" type="slidenum">
              <a:rPr b="0" lang="en-GB" sz="1000" spc="-1" strike="noStrike">
                <a:solidFill>
                  <a:schemeClr val="dk2"/>
                </a:solidFill>
                <a:latin typeface="Arial"/>
                <a:ea typeface="Arial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11760" y="815760"/>
            <a:ext cx="8519760" cy="52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11760" y="1461600"/>
            <a:ext cx="4157280" cy="311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7840" y="1461600"/>
            <a:ext cx="4157280" cy="311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154C799-D08B-4A31-B695-093E87E97E7E}" type="slidenum">
              <a:rPr b="0" lang="en-GB" sz="1000" spc="-1" strike="noStrike">
                <a:solidFill>
                  <a:schemeClr val="dk2"/>
                </a:solidFill>
                <a:latin typeface="Arial"/>
                <a:ea typeface="Arial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938760" y="2196360"/>
            <a:ext cx="4732560" cy="1571760"/>
          </a:xfrm>
          <a:prstGeom prst="rect">
            <a:avLst/>
          </a:prstGeom>
          <a:noFill/>
          <a:ln w="0">
            <a:noFill/>
          </a:ln>
        </p:spPr>
        <p:txBody>
          <a:bodyPr lIns="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chemeClr val="dk1"/>
                </a:solidFill>
                <a:latin typeface="Inter ExtraBold"/>
                <a:ea typeface="Inter ExtraBold"/>
              </a:rPr>
              <a:t>Conectando tu WordPress a un CRM</a:t>
            </a:r>
            <a:endParaRPr b="0" lang="es-ES" sz="24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11760" y="815760"/>
            <a:ext cx="8519760" cy="52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r">
              <a:lnSpc>
                <a:spcPct val="100000"/>
              </a:lnSpc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(¬)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Google Shape;63;p 5"/>
          <p:cNvSpPr/>
          <p:nvPr/>
        </p:nvSpPr>
        <p:spPr>
          <a:xfrm>
            <a:off x="299880" y="1440000"/>
            <a:ext cx="8519760" cy="19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rm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Tu WordPress puede ser un gran aliado de tu CRM, surtiéndole de mucha información, como nuevos contactos y leadscorings. Y esto también funciona al revés, proveyendo a tu WordPress con información sobre el contacto que le ayude a vender. Pero primero debes: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s-ES" sz="2800" spc="-1" strike="noStrike">
                <a:solidFill>
                  <a:srgbClr val="000000"/>
                </a:solidFill>
                <a:latin typeface="Arial"/>
              </a:rPr>
              <a:t>APRENDER A CONECTARLOS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" name="" descr=""/>
          <p:cNvPicPr/>
          <p:nvPr/>
        </p:nvPicPr>
        <p:blipFill>
          <a:blip r:embed="rId1"/>
          <a:stretch/>
        </p:blipFill>
        <p:spPr>
          <a:xfrm rot="20467200">
            <a:off x="2739600" y="3564360"/>
            <a:ext cx="1074240" cy="1079640"/>
          </a:xfrm>
          <a:prstGeom prst="rect">
            <a:avLst/>
          </a:prstGeom>
          <a:ln w="0">
            <a:noFill/>
          </a:ln>
        </p:spPr>
      </p:pic>
      <p:pic>
        <p:nvPicPr>
          <p:cNvPr id="33" name="" descr=""/>
          <p:cNvPicPr/>
          <p:nvPr/>
        </p:nvPicPr>
        <p:blipFill>
          <a:blip r:embed="rId2"/>
          <a:stretch/>
        </p:blipFill>
        <p:spPr>
          <a:xfrm rot="1380000">
            <a:off x="4475160" y="3736800"/>
            <a:ext cx="1157760" cy="934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11760" y="815760"/>
            <a:ext cx="8519760" cy="52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52777"/>
          </a:bodyPr>
          <a:p>
            <a:pPr indent="0" algn="r">
              <a:buNone/>
            </a:pPr>
            <a:r>
              <a:rPr b="0" lang="es-ES" sz="4400" spc="-1" strike="noStrike">
                <a:solidFill>
                  <a:srgbClr val="000000"/>
                </a:solidFill>
                <a:latin typeface="Arial"/>
              </a:rPr>
              <a:t>├┬┴┬┴┬┴┬┴┤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311760" y="1461600"/>
            <a:ext cx="6527880" cy="3117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62222"/>
          </a:bodyPr>
          <a:p>
            <a:pPr indent="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s-ES" sz="1800" spc="-1" strike="noStrike">
                <a:solidFill>
                  <a:schemeClr val="dk2"/>
                </a:solidFill>
                <a:latin typeface="Arial"/>
                <a:ea typeface="Arial"/>
              </a:rPr>
              <a:t>En esta ponencia veremos las diferentes formas que permiten que se comuniquen entre sí </a:t>
            </a:r>
            <a:r>
              <a:rPr b="0" lang="es-ES" sz="1800" spc="-1" strike="noStrike">
                <a:solidFill>
                  <a:schemeClr val="dk2"/>
                </a:solidFill>
                <a:latin typeface="Arial"/>
                <a:ea typeface="Arial"/>
              </a:rPr>
              <a:t>estos dos elementos fundamentales de tu estrategia de marketing con ejemplos sencillos de </a:t>
            </a:r>
            <a:r>
              <a:rPr b="0" lang="es-ES" sz="1800" spc="-1" strike="noStrike">
                <a:solidFill>
                  <a:schemeClr val="dk2"/>
                </a:solidFill>
                <a:latin typeface="Arial"/>
                <a:ea typeface="Arial"/>
              </a:rPr>
              <a:t>algunos de los CRM más populares, como: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es-ES" sz="1800" spc="-1" strike="noStrike">
                <a:solidFill>
                  <a:schemeClr val="dk2"/>
                </a:solidFill>
                <a:latin typeface="Arial"/>
                <a:ea typeface="Arial"/>
              </a:rPr>
              <a:t>ActiveCampaign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es-ES" sz="1800" spc="-1" strike="noStrike">
                <a:solidFill>
                  <a:schemeClr val="dk2"/>
                </a:solidFill>
                <a:latin typeface="Arial"/>
                <a:ea typeface="Arial"/>
              </a:rPr>
              <a:t>HubSpot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es-ES" sz="1800" spc="-1" strike="noStrike">
                <a:solidFill>
                  <a:schemeClr val="dk2"/>
                </a:solidFill>
                <a:latin typeface="Arial"/>
                <a:ea typeface="Arial"/>
              </a:rPr>
              <a:t>ZohoCRM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es-ES" sz="1800" spc="-1" strike="noStrike">
                <a:solidFill>
                  <a:schemeClr val="dk2"/>
                </a:solidFill>
                <a:latin typeface="Arial"/>
                <a:ea typeface="Arial"/>
              </a:rPr>
              <a:t>Clientify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es-ES" sz="1800" spc="-1" strike="noStrike">
                <a:solidFill>
                  <a:schemeClr val="dk2"/>
                </a:solidFill>
                <a:latin typeface="Arial"/>
                <a:ea typeface="Arial"/>
              </a:rPr>
              <a:t>MautiC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es-ES" sz="1800" spc="-1" strike="noStrike">
                <a:solidFill>
                  <a:schemeClr val="dk2"/>
                </a:solidFill>
                <a:latin typeface="Arial"/>
                <a:ea typeface="Arial"/>
              </a:rPr>
              <a:t>Salesforce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s-ES" sz="1800" spc="-1" strike="noStrike">
                <a:solidFill>
                  <a:schemeClr val="dk2"/>
                </a:solidFill>
                <a:latin typeface="Arial"/>
                <a:ea typeface="Arial"/>
              </a:rPr>
              <a:t>Trataremos de ver formas de conexión que impliquen programación y ejemplos que no, para </a:t>
            </a:r>
            <a:r>
              <a:rPr b="0" lang="es-ES" sz="1800" spc="-1" strike="noStrike">
                <a:solidFill>
                  <a:schemeClr val="dk2"/>
                </a:solidFill>
                <a:latin typeface="Arial"/>
                <a:ea typeface="Arial"/>
              </a:rPr>
              <a:t>ver todas las posibilidades.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" name="" descr=""/>
          <p:cNvPicPr/>
          <p:nvPr/>
        </p:nvPicPr>
        <p:blipFill>
          <a:blip r:embed="rId1"/>
          <a:stretch/>
        </p:blipFill>
        <p:spPr>
          <a:xfrm>
            <a:off x="6840000" y="2160000"/>
            <a:ext cx="532800" cy="532800"/>
          </a:xfrm>
          <a:prstGeom prst="rect">
            <a:avLst/>
          </a:prstGeom>
          <a:ln w="0">
            <a:noFill/>
          </a:ln>
        </p:spPr>
      </p:pic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7560000" y="2160000"/>
            <a:ext cx="542160" cy="539640"/>
          </a:xfrm>
          <a:prstGeom prst="rect">
            <a:avLst/>
          </a:prstGeom>
          <a:ln w="0"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8280000" y="2160000"/>
            <a:ext cx="539640" cy="539640"/>
          </a:xfrm>
          <a:prstGeom prst="rect">
            <a:avLst/>
          </a:prstGeom>
          <a:ln w="0">
            <a:noFill/>
          </a:ln>
        </p:spPr>
      </p:pic>
      <p:pic>
        <p:nvPicPr>
          <p:cNvPr id="39" name="" descr=""/>
          <p:cNvPicPr/>
          <p:nvPr/>
        </p:nvPicPr>
        <p:blipFill>
          <a:blip r:embed="rId4"/>
          <a:stretch/>
        </p:blipFill>
        <p:spPr>
          <a:xfrm>
            <a:off x="6840000" y="2910240"/>
            <a:ext cx="532440" cy="532440"/>
          </a:xfrm>
          <a:prstGeom prst="rect">
            <a:avLst/>
          </a:prstGeom>
          <a:ln w="0">
            <a:noFill/>
          </a:ln>
        </p:spPr>
      </p:pic>
      <p:pic>
        <p:nvPicPr>
          <p:cNvPr id="40" name="" descr=""/>
          <p:cNvPicPr/>
          <p:nvPr/>
        </p:nvPicPr>
        <p:blipFill>
          <a:blip r:embed="rId5"/>
          <a:stretch/>
        </p:blipFill>
        <p:spPr>
          <a:xfrm>
            <a:off x="7567200" y="2923200"/>
            <a:ext cx="532440" cy="532440"/>
          </a:xfrm>
          <a:prstGeom prst="rect">
            <a:avLst/>
          </a:prstGeom>
          <a:ln w="0">
            <a:noFill/>
          </a:ln>
        </p:spPr>
      </p:pic>
      <p:pic>
        <p:nvPicPr>
          <p:cNvPr id="41" name="" descr=""/>
          <p:cNvPicPr/>
          <p:nvPr/>
        </p:nvPicPr>
        <p:blipFill>
          <a:blip r:embed="rId6"/>
          <a:stretch/>
        </p:blipFill>
        <p:spPr>
          <a:xfrm>
            <a:off x="8280000" y="2916000"/>
            <a:ext cx="532440" cy="532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815760"/>
            <a:ext cx="8519760" cy="52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r">
              <a:lnSpc>
                <a:spcPct val="100000"/>
              </a:lnSpc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^(;,;)^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311760" y="1461600"/>
            <a:ext cx="8519760" cy="3117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815760"/>
            <a:ext cx="8519760" cy="52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r">
              <a:lnSpc>
                <a:spcPct val="100000"/>
              </a:lnSpc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❲◣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_◢❳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311760" y="1461600"/>
            <a:ext cx="8519760" cy="3117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815760"/>
            <a:ext cx="8519760" cy="52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r">
              <a:lnSpc>
                <a:spcPct val="100000"/>
              </a:lnSpc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¯\_(</a:t>
            </a:r>
            <a:r>
              <a:rPr b="0" lang="zh-CN" sz="1600" spc="-1" strike="noStrike">
                <a:solidFill>
                  <a:srgbClr val="000000"/>
                </a:solidFill>
                <a:latin typeface="Arial"/>
              </a:rPr>
              <a:t>ツ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)_/¯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11760" y="1461600"/>
            <a:ext cx="8519760" cy="3117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815760"/>
            <a:ext cx="8519760" cy="52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r">
              <a:lnSpc>
                <a:spcPct val="100000"/>
              </a:lnSpc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❲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˚∆˚❳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311760" y="1461600"/>
            <a:ext cx="8519760" cy="3117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dcterms:modified xsi:type="dcterms:W3CDTF">2025-04-25T14:53:09Z</dcterms:modified>
  <cp:revision>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